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0" r:id="rId4"/>
    <p:sldId id="268" r:id="rId5"/>
    <p:sldId id="267" r:id="rId6"/>
    <p:sldId id="269" r:id="rId7"/>
    <p:sldId id="270" r:id="rId8"/>
    <p:sldId id="271" r:id="rId9"/>
    <p:sldId id="281" r:id="rId10"/>
    <p:sldId id="285" r:id="rId11"/>
    <p:sldId id="283" r:id="rId12"/>
    <p:sldId id="282" r:id="rId13"/>
    <p:sldId id="286" r:id="rId14"/>
    <p:sldId id="287" r:id="rId15"/>
    <p:sldId id="288" r:id="rId16"/>
    <p:sldId id="289" r:id="rId17"/>
    <p:sldId id="274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0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F12B9-FAAC-424F-B794-CD2B1615DFE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223E55B-2107-4088-BC5C-13158E129BD8}">
      <dgm:prSet phldrT="[Text]"/>
      <dgm:spPr/>
      <dgm:t>
        <a:bodyPr/>
        <a:lstStyle/>
        <a:p>
          <a:r>
            <a:rPr lang="en-US" dirty="0" smtClean="0"/>
            <a:t>Improving transitions to postsecondary for homeless youth</a:t>
          </a:r>
          <a:endParaRPr lang="en-US" dirty="0"/>
        </a:p>
      </dgm:t>
    </dgm:pt>
    <dgm:pt modelId="{24359D32-82FC-4BA4-B3A1-60EB98903B40}" type="parTrans" cxnId="{D29F305A-5506-425A-A199-978725748043}">
      <dgm:prSet/>
      <dgm:spPr/>
      <dgm:t>
        <a:bodyPr/>
        <a:lstStyle/>
        <a:p>
          <a:endParaRPr lang="en-US"/>
        </a:p>
      </dgm:t>
    </dgm:pt>
    <dgm:pt modelId="{21A0D1A2-99DD-49C5-9D06-5FAFD1590B3E}" type="sibTrans" cxnId="{D29F305A-5506-425A-A199-978725748043}">
      <dgm:prSet/>
      <dgm:spPr/>
      <dgm:t>
        <a:bodyPr/>
        <a:lstStyle/>
        <a:p>
          <a:endParaRPr lang="en-US"/>
        </a:p>
      </dgm:t>
    </dgm:pt>
    <dgm:pt modelId="{66726B84-E60E-45EC-B31E-CFF34A29E570}">
      <dgm:prSet phldrT="[Text]"/>
      <dgm:spPr/>
      <dgm:t>
        <a:bodyPr/>
        <a:lstStyle/>
        <a:p>
          <a:r>
            <a:rPr lang="en-US" dirty="0" err="1" smtClean="0"/>
            <a:t>YouthLink</a:t>
          </a:r>
          <a:endParaRPr lang="en-US" dirty="0"/>
        </a:p>
      </dgm:t>
    </dgm:pt>
    <dgm:pt modelId="{415F6634-DB81-4878-B774-FE4CAA92244E}" type="parTrans" cxnId="{12B9F098-8EBE-484E-9E4F-2FDAC678A7B3}">
      <dgm:prSet/>
      <dgm:spPr/>
      <dgm:t>
        <a:bodyPr/>
        <a:lstStyle/>
        <a:p>
          <a:endParaRPr lang="en-US"/>
        </a:p>
      </dgm:t>
    </dgm:pt>
    <dgm:pt modelId="{E2008B7B-CE87-4337-BB2D-F18647E87AB8}" type="sibTrans" cxnId="{12B9F098-8EBE-484E-9E4F-2FDAC678A7B3}">
      <dgm:prSet/>
      <dgm:spPr/>
      <dgm:t>
        <a:bodyPr/>
        <a:lstStyle/>
        <a:p>
          <a:endParaRPr lang="en-US"/>
        </a:p>
      </dgm:t>
    </dgm:pt>
    <dgm:pt modelId="{467C1697-AAED-4000-A8FB-E03F96EF06F4}">
      <dgm:prSet phldrT="[Text]"/>
      <dgm:spPr/>
      <dgm:t>
        <a:bodyPr/>
        <a:lstStyle/>
        <a:p>
          <a:r>
            <a:rPr lang="en-US" dirty="0" smtClean="0"/>
            <a:t>Minneapolis Community and Technical College</a:t>
          </a:r>
          <a:endParaRPr lang="en-US" dirty="0"/>
        </a:p>
      </dgm:t>
    </dgm:pt>
    <dgm:pt modelId="{79761BCC-3397-43E1-8025-5EDAB3639BAD}" type="parTrans" cxnId="{E396C382-A5DF-4109-B672-436CD53846B1}">
      <dgm:prSet/>
      <dgm:spPr/>
      <dgm:t>
        <a:bodyPr/>
        <a:lstStyle/>
        <a:p>
          <a:endParaRPr lang="en-US"/>
        </a:p>
      </dgm:t>
    </dgm:pt>
    <dgm:pt modelId="{52C4B63C-85D0-482E-B5B1-38D4148928B2}" type="sibTrans" cxnId="{E396C382-A5DF-4109-B672-436CD53846B1}">
      <dgm:prSet/>
      <dgm:spPr/>
      <dgm:t>
        <a:bodyPr/>
        <a:lstStyle/>
        <a:p>
          <a:endParaRPr lang="en-US"/>
        </a:p>
      </dgm:t>
    </dgm:pt>
    <dgm:pt modelId="{EFD14A3E-C463-4DDF-99BA-4781376A8359}">
      <dgm:prSet phldrT="[Text]"/>
      <dgm:spPr/>
      <dgm:t>
        <a:bodyPr/>
        <a:lstStyle/>
        <a:p>
          <a:r>
            <a:rPr lang="en-US" dirty="0" smtClean="0"/>
            <a:t>St. Paul College</a:t>
          </a:r>
          <a:endParaRPr lang="en-US" dirty="0"/>
        </a:p>
      </dgm:t>
    </dgm:pt>
    <dgm:pt modelId="{D0B789EA-C8E9-43F9-8BAD-F441D62D7E78}" type="parTrans" cxnId="{03782B0C-EE10-4DE2-B2C1-A39C7FCD8E68}">
      <dgm:prSet/>
      <dgm:spPr/>
      <dgm:t>
        <a:bodyPr/>
        <a:lstStyle/>
        <a:p>
          <a:endParaRPr lang="en-US"/>
        </a:p>
      </dgm:t>
    </dgm:pt>
    <dgm:pt modelId="{0B6C3400-95BC-4D79-A4FF-D24260FD0F2D}" type="sibTrans" cxnId="{03782B0C-EE10-4DE2-B2C1-A39C7FCD8E68}">
      <dgm:prSet/>
      <dgm:spPr/>
      <dgm:t>
        <a:bodyPr/>
        <a:lstStyle/>
        <a:p>
          <a:endParaRPr lang="en-US"/>
        </a:p>
      </dgm:t>
    </dgm:pt>
    <dgm:pt modelId="{78FEA916-7891-4BBD-83D1-498237C3C663}">
      <dgm:prSet phldrT="[Text]"/>
      <dgm:spPr/>
      <dgm:t>
        <a:bodyPr/>
        <a:lstStyle/>
        <a:p>
          <a:r>
            <a:rPr lang="en-US" dirty="0" smtClean="0"/>
            <a:t>Otto Bremer Foundation</a:t>
          </a:r>
          <a:endParaRPr lang="en-US" dirty="0"/>
        </a:p>
      </dgm:t>
    </dgm:pt>
    <dgm:pt modelId="{556CFAD0-0B70-41B6-80C2-73E6D1B7459E}" type="parTrans" cxnId="{C2B8BEEE-43F2-4569-A9E1-0C5D486E6BC7}">
      <dgm:prSet/>
      <dgm:spPr/>
      <dgm:t>
        <a:bodyPr/>
        <a:lstStyle/>
        <a:p>
          <a:endParaRPr lang="en-US"/>
        </a:p>
      </dgm:t>
    </dgm:pt>
    <dgm:pt modelId="{3858D19E-C3A2-4DD8-9E65-B1F82AD63E57}" type="sibTrans" cxnId="{C2B8BEEE-43F2-4569-A9E1-0C5D486E6BC7}">
      <dgm:prSet/>
      <dgm:spPr/>
      <dgm:t>
        <a:bodyPr/>
        <a:lstStyle/>
        <a:p>
          <a:endParaRPr lang="en-US"/>
        </a:p>
      </dgm:t>
    </dgm:pt>
    <dgm:pt modelId="{4A97F638-E2A0-4ADC-925D-1ADF5A12A2F0}">
      <dgm:prSet phldrT="[Text]"/>
      <dgm:spPr/>
      <dgm:t>
        <a:bodyPr/>
        <a:lstStyle/>
        <a:p>
          <a:r>
            <a:rPr lang="en-US" dirty="0" err="1" smtClean="0"/>
            <a:t>SafeZone</a:t>
          </a:r>
          <a:endParaRPr lang="en-US" dirty="0"/>
        </a:p>
      </dgm:t>
    </dgm:pt>
    <dgm:pt modelId="{C05C6115-EDE9-488E-B6F3-95E7ED8F4FCF}" type="parTrans" cxnId="{A81859E5-6C73-4D91-B628-5A212AE2C357}">
      <dgm:prSet/>
      <dgm:spPr/>
      <dgm:t>
        <a:bodyPr/>
        <a:lstStyle/>
        <a:p>
          <a:endParaRPr lang="en-US"/>
        </a:p>
      </dgm:t>
    </dgm:pt>
    <dgm:pt modelId="{76E268AE-72D3-4B88-BB99-CC3E3084D535}" type="sibTrans" cxnId="{A81859E5-6C73-4D91-B628-5A212AE2C357}">
      <dgm:prSet/>
      <dgm:spPr/>
      <dgm:t>
        <a:bodyPr/>
        <a:lstStyle/>
        <a:p>
          <a:endParaRPr lang="en-US"/>
        </a:p>
      </dgm:t>
    </dgm:pt>
    <dgm:pt modelId="{89EA3533-FC28-467C-A0F9-7153781393F1}" type="pres">
      <dgm:prSet presAssocID="{181F12B9-FAAC-424F-B794-CD2B1615DF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4A35ED-4721-4995-9527-6F8F0509399A}" type="pres">
      <dgm:prSet presAssocID="{2223E55B-2107-4088-BC5C-13158E129BD8}" presName="centerShape" presStyleLbl="node0" presStyleIdx="0" presStyleCnt="1" custScaleX="142472" custScaleY="128697"/>
      <dgm:spPr/>
      <dgm:t>
        <a:bodyPr/>
        <a:lstStyle/>
        <a:p>
          <a:endParaRPr lang="en-US"/>
        </a:p>
      </dgm:t>
    </dgm:pt>
    <dgm:pt modelId="{9035737D-3879-4858-B4EC-288E72E88777}" type="pres">
      <dgm:prSet presAssocID="{415F6634-DB81-4878-B774-FE4CAA92244E}" presName="parTrans" presStyleLbl="bgSibTrans2D1" presStyleIdx="0" presStyleCnt="5"/>
      <dgm:spPr/>
    </dgm:pt>
    <dgm:pt modelId="{EB19C39E-A78D-4CFB-9EC3-1EA642A6EBEA}" type="pres">
      <dgm:prSet presAssocID="{66726B84-E60E-45EC-B31E-CFF34A29E570}" presName="node" presStyleLbl="node1" presStyleIdx="0" presStyleCnt="5">
        <dgm:presLayoutVars>
          <dgm:bulletEnabled val="1"/>
        </dgm:presLayoutVars>
      </dgm:prSet>
      <dgm:spPr/>
    </dgm:pt>
    <dgm:pt modelId="{D871C616-BF6F-4392-8707-D197F952813B}" type="pres">
      <dgm:prSet presAssocID="{79761BCC-3397-43E1-8025-5EDAB3639BAD}" presName="parTrans" presStyleLbl="bgSibTrans2D1" presStyleIdx="1" presStyleCnt="5"/>
      <dgm:spPr/>
    </dgm:pt>
    <dgm:pt modelId="{FB537BE1-6988-4550-973F-6961C37D4785}" type="pres">
      <dgm:prSet presAssocID="{467C1697-AAED-4000-A8FB-E03F96EF06F4}" presName="node" presStyleLbl="node1" presStyleIdx="1" presStyleCnt="5" custRadScaleRad="99587" custRadScaleInc="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26334-D2B2-4ED7-9C99-DD45919436EE}" type="pres">
      <dgm:prSet presAssocID="{D0B789EA-C8E9-43F9-8BAD-F441D62D7E78}" presName="parTrans" presStyleLbl="bgSibTrans2D1" presStyleIdx="2" presStyleCnt="5"/>
      <dgm:spPr/>
    </dgm:pt>
    <dgm:pt modelId="{D05EB952-0AFD-4506-89F3-B5413DFE0EF3}" type="pres">
      <dgm:prSet presAssocID="{EFD14A3E-C463-4DDF-99BA-4781376A8359}" presName="node" presStyleLbl="node1" presStyleIdx="2" presStyleCnt="5">
        <dgm:presLayoutVars>
          <dgm:bulletEnabled val="1"/>
        </dgm:presLayoutVars>
      </dgm:prSet>
      <dgm:spPr/>
    </dgm:pt>
    <dgm:pt modelId="{2D73BB32-CEC4-413D-BAE1-A4BBA589048F}" type="pres">
      <dgm:prSet presAssocID="{556CFAD0-0B70-41B6-80C2-73E6D1B7459E}" presName="parTrans" presStyleLbl="bgSibTrans2D1" presStyleIdx="3" presStyleCnt="5"/>
      <dgm:spPr/>
    </dgm:pt>
    <dgm:pt modelId="{49ACB291-EE8C-4A17-B9BC-B1EE088A1B03}" type="pres">
      <dgm:prSet presAssocID="{78FEA916-7891-4BBD-83D1-498237C3C6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25C2B-625A-436E-BF23-61F449F640F8}" type="pres">
      <dgm:prSet presAssocID="{C05C6115-EDE9-488E-B6F3-95E7ED8F4FCF}" presName="parTrans" presStyleLbl="bgSibTrans2D1" presStyleIdx="4" presStyleCnt="5"/>
      <dgm:spPr/>
    </dgm:pt>
    <dgm:pt modelId="{5CECABC2-89B1-4006-A490-8D922D42DD8B}" type="pres">
      <dgm:prSet presAssocID="{4A97F638-E2A0-4ADC-925D-1ADF5A12A2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FA58A-9F4F-407F-B7B0-459B7770A873}" type="presOf" srcId="{79761BCC-3397-43E1-8025-5EDAB3639BAD}" destId="{D871C616-BF6F-4392-8707-D197F952813B}" srcOrd="0" destOrd="0" presId="urn:microsoft.com/office/officeart/2005/8/layout/radial4"/>
    <dgm:cxn modelId="{C583F701-CAAC-45CA-A7CE-29BE028FB03A}" type="presOf" srcId="{4A97F638-E2A0-4ADC-925D-1ADF5A12A2F0}" destId="{5CECABC2-89B1-4006-A490-8D922D42DD8B}" srcOrd="0" destOrd="0" presId="urn:microsoft.com/office/officeart/2005/8/layout/radial4"/>
    <dgm:cxn modelId="{BCFFD7BC-B5B3-4C5C-AA0C-F56994E7D05C}" type="presOf" srcId="{181F12B9-FAAC-424F-B794-CD2B1615DFE4}" destId="{89EA3533-FC28-467C-A0F9-7153781393F1}" srcOrd="0" destOrd="0" presId="urn:microsoft.com/office/officeart/2005/8/layout/radial4"/>
    <dgm:cxn modelId="{A81859E5-6C73-4D91-B628-5A212AE2C357}" srcId="{2223E55B-2107-4088-BC5C-13158E129BD8}" destId="{4A97F638-E2A0-4ADC-925D-1ADF5A12A2F0}" srcOrd="4" destOrd="0" parTransId="{C05C6115-EDE9-488E-B6F3-95E7ED8F4FCF}" sibTransId="{76E268AE-72D3-4B88-BB99-CC3E3084D535}"/>
    <dgm:cxn modelId="{D29005B1-8298-4847-AFA0-C2834BB19216}" type="presOf" srcId="{66726B84-E60E-45EC-B31E-CFF34A29E570}" destId="{EB19C39E-A78D-4CFB-9EC3-1EA642A6EBEA}" srcOrd="0" destOrd="0" presId="urn:microsoft.com/office/officeart/2005/8/layout/radial4"/>
    <dgm:cxn modelId="{770FBAF2-256F-468A-B067-B9B11AFEEC6C}" type="presOf" srcId="{415F6634-DB81-4878-B774-FE4CAA92244E}" destId="{9035737D-3879-4858-B4EC-288E72E88777}" srcOrd="0" destOrd="0" presId="urn:microsoft.com/office/officeart/2005/8/layout/radial4"/>
    <dgm:cxn modelId="{12B9F098-8EBE-484E-9E4F-2FDAC678A7B3}" srcId="{2223E55B-2107-4088-BC5C-13158E129BD8}" destId="{66726B84-E60E-45EC-B31E-CFF34A29E570}" srcOrd="0" destOrd="0" parTransId="{415F6634-DB81-4878-B774-FE4CAA92244E}" sibTransId="{E2008B7B-CE87-4337-BB2D-F18647E87AB8}"/>
    <dgm:cxn modelId="{ABC5CBBD-5C0E-442E-9527-FAD88E3A78AB}" type="presOf" srcId="{467C1697-AAED-4000-A8FB-E03F96EF06F4}" destId="{FB537BE1-6988-4550-973F-6961C37D4785}" srcOrd="0" destOrd="0" presId="urn:microsoft.com/office/officeart/2005/8/layout/radial4"/>
    <dgm:cxn modelId="{D29F305A-5506-425A-A199-978725748043}" srcId="{181F12B9-FAAC-424F-B794-CD2B1615DFE4}" destId="{2223E55B-2107-4088-BC5C-13158E129BD8}" srcOrd="0" destOrd="0" parTransId="{24359D32-82FC-4BA4-B3A1-60EB98903B40}" sibTransId="{21A0D1A2-99DD-49C5-9D06-5FAFD1590B3E}"/>
    <dgm:cxn modelId="{3918343B-B40C-4E62-AB0E-EEBB45B2EDCD}" type="presOf" srcId="{556CFAD0-0B70-41B6-80C2-73E6D1B7459E}" destId="{2D73BB32-CEC4-413D-BAE1-A4BBA589048F}" srcOrd="0" destOrd="0" presId="urn:microsoft.com/office/officeart/2005/8/layout/radial4"/>
    <dgm:cxn modelId="{7C26C4B9-AA8D-405D-BA5F-43887426CEA8}" type="presOf" srcId="{D0B789EA-C8E9-43F9-8BAD-F441D62D7E78}" destId="{72C26334-D2B2-4ED7-9C99-DD45919436EE}" srcOrd="0" destOrd="0" presId="urn:microsoft.com/office/officeart/2005/8/layout/radial4"/>
    <dgm:cxn modelId="{E396C382-A5DF-4109-B672-436CD53846B1}" srcId="{2223E55B-2107-4088-BC5C-13158E129BD8}" destId="{467C1697-AAED-4000-A8FB-E03F96EF06F4}" srcOrd="1" destOrd="0" parTransId="{79761BCC-3397-43E1-8025-5EDAB3639BAD}" sibTransId="{52C4B63C-85D0-482E-B5B1-38D4148928B2}"/>
    <dgm:cxn modelId="{C2B8BEEE-43F2-4569-A9E1-0C5D486E6BC7}" srcId="{2223E55B-2107-4088-BC5C-13158E129BD8}" destId="{78FEA916-7891-4BBD-83D1-498237C3C663}" srcOrd="3" destOrd="0" parTransId="{556CFAD0-0B70-41B6-80C2-73E6D1B7459E}" sibTransId="{3858D19E-C3A2-4DD8-9E65-B1F82AD63E57}"/>
    <dgm:cxn modelId="{05AC19A5-937B-41F2-B50C-04DB9E9AEACA}" type="presOf" srcId="{C05C6115-EDE9-488E-B6F3-95E7ED8F4FCF}" destId="{8C125C2B-625A-436E-BF23-61F449F640F8}" srcOrd="0" destOrd="0" presId="urn:microsoft.com/office/officeart/2005/8/layout/radial4"/>
    <dgm:cxn modelId="{B9FAE6F2-A5E3-4874-ACF3-4202174EC05B}" type="presOf" srcId="{78FEA916-7891-4BBD-83D1-498237C3C663}" destId="{49ACB291-EE8C-4A17-B9BC-B1EE088A1B03}" srcOrd="0" destOrd="0" presId="urn:microsoft.com/office/officeart/2005/8/layout/radial4"/>
    <dgm:cxn modelId="{89C23372-6B0E-40A2-A92D-E39AA87FE6BE}" type="presOf" srcId="{2223E55B-2107-4088-BC5C-13158E129BD8}" destId="{DE4A35ED-4721-4995-9527-6F8F0509399A}" srcOrd="0" destOrd="0" presId="urn:microsoft.com/office/officeart/2005/8/layout/radial4"/>
    <dgm:cxn modelId="{E7B12961-99E8-49B4-AEDA-C4292D14F893}" type="presOf" srcId="{EFD14A3E-C463-4DDF-99BA-4781376A8359}" destId="{D05EB952-0AFD-4506-89F3-B5413DFE0EF3}" srcOrd="0" destOrd="0" presId="urn:microsoft.com/office/officeart/2005/8/layout/radial4"/>
    <dgm:cxn modelId="{03782B0C-EE10-4DE2-B2C1-A39C7FCD8E68}" srcId="{2223E55B-2107-4088-BC5C-13158E129BD8}" destId="{EFD14A3E-C463-4DDF-99BA-4781376A8359}" srcOrd="2" destOrd="0" parTransId="{D0B789EA-C8E9-43F9-8BAD-F441D62D7E78}" sibTransId="{0B6C3400-95BC-4D79-A4FF-D24260FD0F2D}"/>
    <dgm:cxn modelId="{4B3FA5BE-9130-4872-90E2-19DB28D67973}" type="presParOf" srcId="{89EA3533-FC28-467C-A0F9-7153781393F1}" destId="{DE4A35ED-4721-4995-9527-6F8F0509399A}" srcOrd="0" destOrd="0" presId="urn:microsoft.com/office/officeart/2005/8/layout/radial4"/>
    <dgm:cxn modelId="{203323F8-042C-4A5D-8AE6-ABC378B99A22}" type="presParOf" srcId="{89EA3533-FC28-467C-A0F9-7153781393F1}" destId="{9035737D-3879-4858-B4EC-288E72E88777}" srcOrd="1" destOrd="0" presId="urn:microsoft.com/office/officeart/2005/8/layout/radial4"/>
    <dgm:cxn modelId="{4D99A69A-BB2E-4BF9-AAAB-8F7C8C1A6D07}" type="presParOf" srcId="{89EA3533-FC28-467C-A0F9-7153781393F1}" destId="{EB19C39E-A78D-4CFB-9EC3-1EA642A6EBEA}" srcOrd="2" destOrd="0" presId="urn:microsoft.com/office/officeart/2005/8/layout/radial4"/>
    <dgm:cxn modelId="{11CB5DD6-1123-4447-B6D7-30CB0F822BF9}" type="presParOf" srcId="{89EA3533-FC28-467C-A0F9-7153781393F1}" destId="{D871C616-BF6F-4392-8707-D197F952813B}" srcOrd="3" destOrd="0" presId="urn:microsoft.com/office/officeart/2005/8/layout/radial4"/>
    <dgm:cxn modelId="{453E0F6D-CD3E-4141-B40E-80B68B30BCDD}" type="presParOf" srcId="{89EA3533-FC28-467C-A0F9-7153781393F1}" destId="{FB537BE1-6988-4550-973F-6961C37D4785}" srcOrd="4" destOrd="0" presId="urn:microsoft.com/office/officeart/2005/8/layout/radial4"/>
    <dgm:cxn modelId="{7D54302B-8F20-4B75-87B9-767690DC6661}" type="presParOf" srcId="{89EA3533-FC28-467C-A0F9-7153781393F1}" destId="{72C26334-D2B2-4ED7-9C99-DD45919436EE}" srcOrd="5" destOrd="0" presId="urn:microsoft.com/office/officeart/2005/8/layout/radial4"/>
    <dgm:cxn modelId="{F529C86C-ECF3-4D80-8664-81281CB14995}" type="presParOf" srcId="{89EA3533-FC28-467C-A0F9-7153781393F1}" destId="{D05EB952-0AFD-4506-89F3-B5413DFE0EF3}" srcOrd="6" destOrd="0" presId="urn:microsoft.com/office/officeart/2005/8/layout/radial4"/>
    <dgm:cxn modelId="{A94A40F6-A553-4B30-8A5B-40FA3E47B596}" type="presParOf" srcId="{89EA3533-FC28-467C-A0F9-7153781393F1}" destId="{2D73BB32-CEC4-413D-BAE1-A4BBA589048F}" srcOrd="7" destOrd="0" presId="urn:microsoft.com/office/officeart/2005/8/layout/radial4"/>
    <dgm:cxn modelId="{DF901016-F99C-4696-8BCC-229CBA21DC5C}" type="presParOf" srcId="{89EA3533-FC28-467C-A0F9-7153781393F1}" destId="{49ACB291-EE8C-4A17-B9BC-B1EE088A1B03}" srcOrd="8" destOrd="0" presId="urn:microsoft.com/office/officeart/2005/8/layout/radial4"/>
    <dgm:cxn modelId="{EBC9F358-527A-4098-B7A8-F0D092A127CC}" type="presParOf" srcId="{89EA3533-FC28-467C-A0F9-7153781393F1}" destId="{8C125C2B-625A-436E-BF23-61F449F640F8}" srcOrd="9" destOrd="0" presId="urn:microsoft.com/office/officeart/2005/8/layout/radial4"/>
    <dgm:cxn modelId="{6534AE4E-E77B-42A0-83D0-B51E1F38BAB8}" type="presParOf" srcId="{89EA3533-FC28-467C-A0F9-7153781393F1}" destId="{5CECABC2-89B1-4006-A490-8D922D42DD8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A35ED-4721-4995-9527-6F8F0509399A}">
      <dsp:nvSpPr>
        <dsp:cNvPr id="0" name=""/>
        <dsp:cNvSpPr/>
      </dsp:nvSpPr>
      <dsp:spPr>
        <a:xfrm>
          <a:off x="2788222" y="2538289"/>
          <a:ext cx="3186555" cy="2878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Improving transitions to postsecondary for homeless youth</a:t>
          </a:r>
          <a:endParaRPr lang="en-US" sz="2800" kern="1200" dirty="0"/>
        </a:p>
      </dsp:txBody>
      <dsp:txXfrm>
        <a:off x="3254882" y="2959830"/>
        <a:ext cx="2253235" cy="2035379"/>
      </dsp:txXfrm>
    </dsp:sp>
    <dsp:sp modelId="{9035737D-3879-4858-B4EC-288E72E88777}">
      <dsp:nvSpPr>
        <dsp:cNvPr id="0" name=""/>
        <dsp:cNvSpPr/>
      </dsp:nvSpPr>
      <dsp:spPr>
        <a:xfrm rot="10800000">
          <a:off x="1094943" y="3658802"/>
          <a:ext cx="1600148" cy="63743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9C39E-A78D-4CFB-9EC3-1EA642A6EBEA}">
      <dsp:nvSpPr>
        <dsp:cNvPr id="0" name=""/>
        <dsp:cNvSpPr/>
      </dsp:nvSpPr>
      <dsp:spPr>
        <a:xfrm>
          <a:off x="32549" y="3127605"/>
          <a:ext cx="2124787" cy="16998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YouthLink</a:t>
          </a:r>
          <a:endParaRPr lang="en-US" sz="2500" kern="1200" dirty="0"/>
        </a:p>
      </dsp:txBody>
      <dsp:txXfrm>
        <a:off x="82335" y="3177391"/>
        <a:ext cx="2025215" cy="1600258"/>
      </dsp:txXfrm>
    </dsp:sp>
    <dsp:sp modelId="{D871C616-BF6F-4392-8707-D197F952813B}">
      <dsp:nvSpPr>
        <dsp:cNvPr id="0" name=""/>
        <dsp:cNvSpPr/>
      </dsp:nvSpPr>
      <dsp:spPr>
        <a:xfrm rot="13502765">
          <a:off x="1824594" y="1932002"/>
          <a:ext cx="1665763" cy="63743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37BE1-6988-4550-973F-6961C37D4785}">
      <dsp:nvSpPr>
        <dsp:cNvPr id="0" name=""/>
        <dsp:cNvSpPr/>
      </dsp:nvSpPr>
      <dsp:spPr>
        <a:xfrm>
          <a:off x="1006619" y="811396"/>
          <a:ext cx="2124787" cy="16998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Minneapolis Community and Technical College</a:t>
          </a:r>
          <a:endParaRPr lang="en-US" sz="2500" kern="1200" dirty="0"/>
        </a:p>
      </dsp:txBody>
      <dsp:txXfrm>
        <a:off x="1056405" y="861182"/>
        <a:ext cx="2025215" cy="1600258"/>
      </dsp:txXfrm>
    </dsp:sp>
    <dsp:sp modelId="{72C26334-D2B2-4ED7-9C99-DD45919436EE}">
      <dsp:nvSpPr>
        <dsp:cNvPr id="0" name=""/>
        <dsp:cNvSpPr/>
      </dsp:nvSpPr>
      <dsp:spPr>
        <a:xfrm rot="16200000">
          <a:off x="3508638" y="1245107"/>
          <a:ext cx="1745723" cy="63743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EB952-0AFD-4506-89F3-B5413DFE0EF3}">
      <dsp:nvSpPr>
        <dsp:cNvPr id="0" name=""/>
        <dsp:cNvSpPr/>
      </dsp:nvSpPr>
      <dsp:spPr>
        <a:xfrm>
          <a:off x="3319106" y="-158951"/>
          <a:ext cx="2124787" cy="16998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St. Paul College</a:t>
          </a:r>
          <a:endParaRPr lang="en-US" sz="2500" kern="1200" dirty="0"/>
        </a:p>
      </dsp:txBody>
      <dsp:txXfrm>
        <a:off x="3368892" y="-109165"/>
        <a:ext cx="2025215" cy="1600258"/>
      </dsp:txXfrm>
    </dsp:sp>
    <dsp:sp modelId="{2D73BB32-CEC4-413D-BAE1-A4BBA589048F}">
      <dsp:nvSpPr>
        <dsp:cNvPr id="0" name=""/>
        <dsp:cNvSpPr/>
      </dsp:nvSpPr>
      <dsp:spPr>
        <a:xfrm rot="18900000">
          <a:off x="5272779" y="1928285"/>
          <a:ext cx="1678473" cy="63743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CB291-EE8C-4A17-B9BC-B1EE088A1B03}">
      <dsp:nvSpPr>
        <dsp:cNvPr id="0" name=""/>
        <dsp:cNvSpPr/>
      </dsp:nvSpPr>
      <dsp:spPr>
        <a:xfrm>
          <a:off x="5643052" y="803658"/>
          <a:ext cx="2124787" cy="16998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Otto Bremer Foundation</a:t>
          </a:r>
          <a:endParaRPr lang="en-US" sz="2500" kern="1200" dirty="0"/>
        </a:p>
      </dsp:txBody>
      <dsp:txXfrm>
        <a:off x="5692838" y="853444"/>
        <a:ext cx="2025215" cy="1600258"/>
      </dsp:txXfrm>
    </dsp:sp>
    <dsp:sp modelId="{8C125C2B-625A-436E-BF23-61F449F640F8}">
      <dsp:nvSpPr>
        <dsp:cNvPr id="0" name=""/>
        <dsp:cNvSpPr/>
      </dsp:nvSpPr>
      <dsp:spPr>
        <a:xfrm>
          <a:off x="6067908" y="3658802"/>
          <a:ext cx="1600148" cy="63743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CABC2-89B1-4006-A490-8D922D42DD8B}">
      <dsp:nvSpPr>
        <dsp:cNvPr id="0" name=""/>
        <dsp:cNvSpPr/>
      </dsp:nvSpPr>
      <dsp:spPr>
        <a:xfrm>
          <a:off x="6605662" y="3127605"/>
          <a:ext cx="2124787" cy="16998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SafeZone</a:t>
          </a:r>
          <a:endParaRPr lang="en-US" sz="2500" kern="1200" dirty="0"/>
        </a:p>
      </dsp:txBody>
      <dsp:txXfrm>
        <a:off x="6655448" y="3177391"/>
        <a:ext cx="2025215" cy="1600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6/3/2014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6/3/2014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6/3/2014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6/3/2014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upton@umn.edu" TargetMode="External"/><Relationship Id="rId2" Type="http://schemas.openxmlformats.org/officeDocument/2006/relationships/hyperlink" Target="mailto:Jennifer.trost@state.mn.us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Under Construction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Homeless and Highly Mobile Students and Institutional Support Services in Higher Education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xfrm>
            <a:off x="1065213" y="533400"/>
            <a:ext cx="3886199" cy="914400"/>
          </a:xfrm>
        </p:spPr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</a:rPr>
              <a:t>Jevon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9459" name="Content Placeholder 9" descr="JW!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2" r="-1472"/>
          <a:stretch>
            <a:fillRect/>
          </a:stretch>
        </p:blipFill>
        <p:spPr>
          <a:xfrm>
            <a:off x="5561012" y="838200"/>
            <a:ext cx="5867400" cy="5486400"/>
          </a:xfrm>
        </p:spPr>
      </p:pic>
      <p:sp>
        <p:nvSpPr>
          <p:cNvPr id="19460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000" dirty="0">
                <a:solidFill>
                  <a:srgbClr val="000000"/>
                </a:solidFill>
                <a:cs typeface="Helvetica" charset="0"/>
              </a:rPr>
              <a:t>African American, 22 years old</a:t>
            </a:r>
          </a:p>
          <a:p>
            <a:pPr eaLnBrk="1" hangingPunct="1"/>
            <a:endParaRPr lang="en-US" sz="3000" dirty="0">
              <a:solidFill>
                <a:srgbClr val="000000"/>
              </a:solidFill>
              <a:cs typeface="Helvetica" charset="0"/>
            </a:endParaRPr>
          </a:p>
          <a:p>
            <a:pPr eaLnBrk="1" hangingPunct="1"/>
            <a:r>
              <a:rPr lang="en-US" sz="3000" dirty="0">
                <a:solidFill>
                  <a:srgbClr val="000000"/>
                </a:solidFill>
                <a:cs typeface="Helvetica" charset="0"/>
              </a:rPr>
              <a:t>Homeless at 14</a:t>
            </a:r>
          </a:p>
          <a:p>
            <a:pPr eaLnBrk="1" hangingPunct="1"/>
            <a:endParaRPr lang="en-US" sz="3000" dirty="0">
              <a:solidFill>
                <a:srgbClr val="000000"/>
              </a:solidFill>
              <a:cs typeface="Helvetica" charset="0"/>
            </a:endParaRPr>
          </a:p>
          <a:p>
            <a:pPr eaLnBrk="1" hangingPunct="1"/>
            <a:r>
              <a:rPr lang="en-US" sz="3000" dirty="0">
                <a:solidFill>
                  <a:srgbClr val="000000"/>
                </a:solidFill>
                <a:cs typeface="Helvetica" charset="0"/>
              </a:rPr>
              <a:t>Graduated from </a:t>
            </a:r>
            <a:r>
              <a:rPr lang="en-US" sz="3000" dirty="0" smtClean="0">
                <a:solidFill>
                  <a:srgbClr val="000000"/>
                </a:solidFill>
                <a:cs typeface="Helvetica" charset="0"/>
              </a:rPr>
              <a:t>California </a:t>
            </a:r>
            <a:r>
              <a:rPr lang="en-US" sz="3000" dirty="0">
                <a:solidFill>
                  <a:srgbClr val="000000"/>
                </a:solidFill>
                <a:cs typeface="Helvetica" charset="0"/>
              </a:rPr>
              <a:t>State University Channel Islands </a:t>
            </a:r>
          </a:p>
          <a:p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2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Roles and Responsibilities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W</a:t>
            </a:r>
            <a:r>
              <a:rPr lang="en-US" sz="3600" dirty="0" smtClean="0">
                <a:solidFill>
                  <a:srgbClr val="000000"/>
                </a:solidFill>
              </a:rPr>
              <a:t>hat is your </a:t>
            </a:r>
            <a:r>
              <a:rPr lang="en-US" sz="3600" dirty="0" smtClean="0">
                <a:solidFill>
                  <a:srgbClr val="000000"/>
                </a:solidFill>
              </a:rPr>
              <a:t>role or </a:t>
            </a:r>
            <a:r>
              <a:rPr lang="en-US" sz="3600" dirty="0" smtClean="0">
                <a:solidFill>
                  <a:srgbClr val="000000"/>
                </a:solidFill>
              </a:rPr>
              <a:t>responsibility in </a:t>
            </a:r>
            <a:r>
              <a:rPr lang="en-US" sz="3600" dirty="0" smtClean="0">
                <a:solidFill>
                  <a:srgbClr val="000000"/>
                </a:solidFill>
              </a:rPr>
              <a:t>working with housing vulnerable or homeless individuals</a:t>
            </a:r>
            <a:r>
              <a:rPr lang="en-US" sz="3600" dirty="0" smtClean="0">
                <a:solidFill>
                  <a:srgbClr val="000000"/>
                </a:solidFill>
              </a:rPr>
              <a:t>?</a:t>
            </a:r>
          </a:p>
          <a:p>
            <a:pPr marL="4572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OR</a:t>
            </a:r>
          </a:p>
          <a:p>
            <a:pPr marL="4572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How do you currently serve Minnesota’s college students? </a:t>
            </a:r>
            <a:endParaRPr lang="en-US" sz="3600" dirty="0" smtClean="0">
              <a:solidFill>
                <a:srgbClr val="00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190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What’s Your Motivation?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Given your role and responsibilities what motivates your curiosity or interest in working with housing vulnerable students and higher education?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890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questions are you asking?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W</a:t>
            </a:r>
            <a:r>
              <a:rPr lang="en-US" sz="3600" dirty="0" smtClean="0">
                <a:solidFill>
                  <a:srgbClr val="000000"/>
                </a:solidFill>
              </a:rPr>
              <a:t>rite </a:t>
            </a:r>
            <a:r>
              <a:rPr lang="en-US" sz="3600" dirty="0" smtClean="0">
                <a:solidFill>
                  <a:srgbClr val="000000"/>
                </a:solidFill>
              </a:rPr>
              <a:t>down a few questions </a:t>
            </a:r>
            <a:r>
              <a:rPr lang="en-US" sz="3600" dirty="0" smtClean="0">
                <a:solidFill>
                  <a:srgbClr val="000000"/>
                </a:solidFill>
              </a:rPr>
              <a:t>you are </a:t>
            </a:r>
            <a:r>
              <a:rPr lang="en-US" sz="3600" dirty="0">
                <a:solidFill>
                  <a:srgbClr val="000000"/>
                </a:solidFill>
              </a:rPr>
              <a:t>asking </a:t>
            </a:r>
            <a:r>
              <a:rPr lang="en-US" sz="3600" dirty="0" smtClean="0">
                <a:solidFill>
                  <a:srgbClr val="000000"/>
                </a:solidFill>
              </a:rPr>
              <a:t>currently </a:t>
            </a:r>
            <a:r>
              <a:rPr lang="en-US" sz="3600" dirty="0">
                <a:solidFill>
                  <a:srgbClr val="000000"/>
                </a:solidFill>
              </a:rPr>
              <a:t>about </a:t>
            </a:r>
            <a:r>
              <a:rPr lang="en-US" sz="3600" dirty="0" smtClean="0">
                <a:solidFill>
                  <a:srgbClr val="000000"/>
                </a:solidFill>
              </a:rPr>
              <a:t>supporting homeless individuals in </a:t>
            </a:r>
            <a:r>
              <a:rPr lang="en-US" sz="3600" dirty="0" smtClean="0">
                <a:solidFill>
                  <a:srgbClr val="000000"/>
                </a:solidFill>
              </a:rPr>
              <a:t>postsecondary </a:t>
            </a:r>
            <a:r>
              <a:rPr lang="en-US" sz="3600" dirty="0" smtClean="0">
                <a:solidFill>
                  <a:srgbClr val="000000"/>
                </a:solidFill>
              </a:rPr>
              <a:t>education. 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351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Working in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artnership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How </a:t>
            </a:r>
            <a:r>
              <a:rPr lang="en-US" sz="3600" dirty="0">
                <a:solidFill>
                  <a:srgbClr val="000000"/>
                </a:solidFill>
              </a:rPr>
              <a:t>might we work in partnership to improve access, persistence, </a:t>
            </a:r>
            <a:r>
              <a:rPr lang="en-US" sz="3600" dirty="0" smtClean="0">
                <a:solidFill>
                  <a:srgbClr val="000000"/>
                </a:solidFill>
              </a:rPr>
              <a:t>and </a:t>
            </a:r>
            <a:r>
              <a:rPr lang="en-US" sz="3600" dirty="0" smtClean="0">
                <a:solidFill>
                  <a:srgbClr val="000000"/>
                </a:solidFill>
              </a:rPr>
              <a:t>completion </a:t>
            </a:r>
            <a:r>
              <a:rPr lang="en-US" sz="3600" dirty="0">
                <a:solidFill>
                  <a:srgbClr val="000000"/>
                </a:solidFill>
              </a:rPr>
              <a:t>for </a:t>
            </a:r>
            <a:r>
              <a:rPr lang="en-US" sz="3600" dirty="0" smtClean="0">
                <a:solidFill>
                  <a:srgbClr val="000000"/>
                </a:solidFill>
              </a:rPr>
              <a:t>homeless college </a:t>
            </a:r>
            <a:r>
              <a:rPr lang="en-US" sz="3600" dirty="0" smtClean="0">
                <a:solidFill>
                  <a:srgbClr val="000000"/>
                </a:solidFill>
              </a:rPr>
              <a:t>students? </a:t>
            </a:r>
          </a:p>
          <a:p>
            <a:endParaRPr lang="en-US" sz="32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490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do we do from here?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As a group decide on one potential partnership or actionable step you can take help support homeless student pursuit of higher education. </a:t>
            </a:r>
          </a:p>
          <a:p>
            <a:endParaRPr lang="en-US" sz="32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762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Contact us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Jennifer </a:t>
            </a:r>
            <a:r>
              <a:rPr lang="en-US" dirty="0" err="1" smtClean="0">
                <a:solidFill>
                  <a:srgbClr val="000000"/>
                </a:solidFill>
              </a:rPr>
              <a:t>Trost</a:t>
            </a:r>
            <a:r>
              <a:rPr lang="en-US" dirty="0" smtClean="0">
                <a:solidFill>
                  <a:srgbClr val="000000"/>
                </a:solidFill>
              </a:rPr>
              <a:t>, M.S.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University of Minnesota, Research Assistant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MN Office of Higher Education, Research Analyst</a:t>
            </a:r>
          </a:p>
          <a:p>
            <a:r>
              <a:rPr lang="en-US" dirty="0" smtClean="0">
                <a:solidFill>
                  <a:schemeClr val="accent4"/>
                </a:solidFill>
                <a:hlinkClick r:id="rId2"/>
              </a:rPr>
              <a:t>Jennifer.trost@state.mn.us</a:t>
            </a:r>
            <a:endParaRPr lang="en-US" dirty="0" smtClean="0">
              <a:solidFill>
                <a:schemeClr val="accent4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Jarrett </a:t>
            </a:r>
            <a:r>
              <a:rPr lang="en-US" dirty="0" err="1" smtClean="0">
                <a:solidFill>
                  <a:srgbClr val="000000"/>
                </a:solidFill>
              </a:rPr>
              <a:t>Gupton</a:t>
            </a:r>
            <a:r>
              <a:rPr lang="en-US" dirty="0" smtClean="0">
                <a:solidFill>
                  <a:srgbClr val="000000"/>
                </a:solidFill>
              </a:rPr>
              <a:t>, PhD.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University of Minnesota, Assistant Professor</a:t>
            </a:r>
          </a:p>
          <a:p>
            <a:r>
              <a:rPr lang="en-US" dirty="0" smtClean="0">
                <a:hlinkClick r:id="rId3"/>
              </a:rPr>
              <a:t>gupton@umn.edu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3" descr="M2out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53" y="2307431"/>
            <a:ext cx="4072090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Research 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1. </a:t>
            </a:r>
            <a:r>
              <a:rPr lang="en-US" sz="2400" dirty="0">
                <a:solidFill>
                  <a:srgbClr val="000000"/>
                </a:solidFill>
              </a:rPr>
              <a:t>How do Minnesota higher education institutions identify students considered homeless, highly mobile, or housing vulnerable? How aware are institutions of the needs of this subset of students? </a:t>
            </a:r>
          </a:p>
          <a:p>
            <a:pPr marL="45720" indent="0">
              <a:buNone/>
            </a:pPr>
            <a:r>
              <a:rPr lang="en-US" sz="2400" dirty="0"/>
              <a:t> </a:t>
            </a:r>
          </a:p>
          <a:p>
            <a:pPr marL="4572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2.</a:t>
            </a:r>
            <a:r>
              <a:rPr lang="en-US" sz="2400" dirty="0">
                <a:solidFill>
                  <a:srgbClr val="000000"/>
                </a:solidFill>
              </a:rPr>
              <a:t> What types of resources and supports are available within the higher education system to students experiencing homelessness?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1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Findings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629383"/>
            <a:ext cx="3733800" cy="3771901"/>
          </a:xfrm>
        </p:spPr>
      </p:pic>
      <p:sp>
        <p:nvSpPr>
          <p:cNvPr id="6" name="TextBox 5"/>
          <p:cNvSpPr txBox="1"/>
          <p:nvPr/>
        </p:nvSpPr>
        <p:spPr>
          <a:xfrm>
            <a:off x="5394054" y="2792058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themes emerged from the data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Lack of knowledge about this population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600200"/>
            <a:ext cx="3054940" cy="3609804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2819400"/>
            <a:ext cx="4252913" cy="2834167"/>
          </a:xfrm>
        </p:spPr>
      </p:pic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Invisibility of the students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1752600"/>
            <a:ext cx="3147906" cy="4191000"/>
          </a:xfrm>
        </p:spPr>
      </p:pic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 Availability of services varies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752600"/>
            <a:ext cx="2785782" cy="419100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293077"/>
            <a:ext cx="4821018" cy="2666999"/>
          </a:xfrm>
        </p:spPr>
      </p:pic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2256670"/>
            <a:ext cx="7064486" cy="34583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4. Public two-year institutions greatest supporters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5. No central person responsible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1828800"/>
            <a:ext cx="4331250" cy="4191000"/>
          </a:xfrm>
        </p:spPr>
      </p:pic>
    </p:spTree>
    <p:extLst>
      <p:ext uri="{BB962C8B-B14F-4D97-AF65-F5344CB8AC3E}">
        <p14:creationId xmlns:p14="http://schemas.microsoft.com/office/powerpoint/2010/main" val="152390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7086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Partnerships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324493"/>
              </p:ext>
            </p:extLst>
          </p:nvPr>
        </p:nvGraphicFramePr>
        <p:xfrm>
          <a:off x="1903412" y="9144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0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Medium</vt:lpstr>
      <vt:lpstr>Helvetica</vt:lpstr>
      <vt:lpstr>Business Contrast 16x9</vt:lpstr>
      <vt:lpstr>Under Construction</vt:lpstr>
      <vt:lpstr>Research Questions</vt:lpstr>
      <vt:lpstr>Findings</vt:lpstr>
      <vt:lpstr>1. Lack of knowledge about this population</vt:lpstr>
      <vt:lpstr>2. Invisibility of the students</vt:lpstr>
      <vt:lpstr>3. Availability of services varies</vt:lpstr>
      <vt:lpstr>4. Public two-year institutions greatest supporters</vt:lpstr>
      <vt:lpstr>5. No central person responsible</vt:lpstr>
      <vt:lpstr>Partnerships</vt:lpstr>
      <vt:lpstr>Jevon</vt:lpstr>
      <vt:lpstr>Roles and Responsibilities </vt:lpstr>
      <vt:lpstr>What’s Your Motivation? </vt:lpstr>
      <vt:lpstr>What questions are you asking?</vt:lpstr>
      <vt:lpstr>Working in Partnership </vt:lpstr>
      <vt:lpstr>What do we do from here? </vt:lpstr>
      <vt:lpstr>Contact us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2014-04-04T01:57:54Z</dcterms:created>
  <dcterms:modified xsi:type="dcterms:W3CDTF">2014-06-04T03:45:48Z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