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4"/>
  </p:sldMasterIdLst>
  <p:notesMasterIdLst>
    <p:notesMasterId r:id="rId90"/>
  </p:notesMasterIdLst>
  <p:handoutMasterIdLst>
    <p:handoutMasterId r:id="rId91"/>
  </p:handoutMasterIdLst>
  <p:sldIdLst>
    <p:sldId id="396" r:id="rId5"/>
    <p:sldId id="458" r:id="rId6"/>
    <p:sldId id="484" r:id="rId7"/>
    <p:sldId id="485" r:id="rId8"/>
    <p:sldId id="487" r:id="rId9"/>
    <p:sldId id="486" r:id="rId10"/>
    <p:sldId id="493" r:id="rId11"/>
    <p:sldId id="492" r:id="rId12"/>
    <p:sldId id="490" r:id="rId13"/>
    <p:sldId id="489" r:id="rId14"/>
    <p:sldId id="488" r:id="rId15"/>
    <p:sldId id="501" r:id="rId16"/>
    <p:sldId id="500" r:id="rId17"/>
    <p:sldId id="499" r:id="rId18"/>
    <p:sldId id="498" r:id="rId19"/>
    <p:sldId id="497" r:id="rId20"/>
    <p:sldId id="496" r:id="rId21"/>
    <p:sldId id="495" r:id="rId22"/>
    <p:sldId id="494" r:id="rId23"/>
    <p:sldId id="538" r:id="rId24"/>
    <p:sldId id="511" r:id="rId25"/>
    <p:sldId id="510" r:id="rId26"/>
    <p:sldId id="509" r:id="rId27"/>
    <p:sldId id="508" r:id="rId28"/>
    <p:sldId id="507" r:id="rId29"/>
    <p:sldId id="506" r:id="rId30"/>
    <p:sldId id="505" r:id="rId31"/>
    <p:sldId id="504" r:id="rId32"/>
    <p:sldId id="503" r:id="rId33"/>
    <p:sldId id="502" r:id="rId34"/>
    <p:sldId id="512" r:id="rId35"/>
    <p:sldId id="519" r:id="rId36"/>
    <p:sldId id="518" r:id="rId37"/>
    <p:sldId id="521" r:id="rId38"/>
    <p:sldId id="523" r:id="rId39"/>
    <p:sldId id="522" r:id="rId40"/>
    <p:sldId id="517" r:id="rId41"/>
    <p:sldId id="516" r:id="rId42"/>
    <p:sldId id="515" r:id="rId43"/>
    <p:sldId id="520" r:id="rId44"/>
    <p:sldId id="514" r:id="rId45"/>
    <p:sldId id="513" r:id="rId46"/>
    <p:sldId id="524" r:id="rId47"/>
    <p:sldId id="525" r:id="rId48"/>
    <p:sldId id="526" r:id="rId49"/>
    <p:sldId id="527" r:id="rId50"/>
    <p:sldId id="530" r:id="rId51"/>
    <p:sldId id="529" r:id="rId52"/>
    <p:sldId id="528" r:id="rId53"/>
    <p:sldId id="536" r:id="rId54"/>
    <p:sldId id="535" r:id="rId55"/>
    <p:sldId id="534" r:id="rId56"/>
    <p:sldId id="533" r:id="rId57"/>
    <p:sldId id="532" r:id="rId58"/>
    <p:sldId id="531" r:id="rId59"/>
    <p:sldId id="537" r:id="rId60"/>
    <p:sldId id="539" r:id="rId61"/>
    <p:sldId id="540" r:id="rId62"/>
    <p:sldId id="541" r:id="rId63"/>
    <p:sldId id="542" r:id="rId64"/>
    <p:sldId id="543" r:id="rId65"/>
    <p:sldId id="549" r:id="rId66"/>
    <p:sldId id="548" r:id="rId67"/>
    <p:sldId id="550" r:id="rId68"/>
    <p:sldId id="547" r:id="rId69"/>
    <p:sldId id="546" r:id="rId70"/>
    <p:sldId id="545" r:id="rId71"/>
    <p:sldId id="544" r:id="rId72"/>
    <p:sldId id="553" r:id="rId73"/>
    <p:sldId id="552" r:id="rId74"/>
    <p:sldId id="551" r:id="rId75"/>
    <p:sldId id="556" r:id="rId76"/>
    <p:sldId id="555" r:id="rId77"/>
    <p:sldId id="554" r:id="rId78"/>
    <p:sldId id="557" r:id="rId79"/>
    <p:sldId id="558" r:id="rId80"/>
    <p:sldId id="559" r:id="rId81"/>
    <p:sldId id="560" r:id="rId82"/>
    <p:sldId id="561" r:id="rId83"/>
    <p:sldId id="565" r:id="rId84"/>
    <p:sldId id="564" r:id="rId85"/>
    <p:sldId id="563" r:id="rId86"/>
    <p:sldId id="562" r:id="rId87"/>
    <p:sldId id="566" r:id="rId88"/>
    <p:sldId id="481" r:id="rId8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5"/>
    <a:srgbClr val="000000"/>
    <a:srgbClr val="78BE21"/>
    <a:srgbClr val="0D0D0D"/>
    <a:srgbClr val="E8E8E8"/>
    <a:srgbClr val="B20738"/>
    <a:srgbClr val="00A3E2"/>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597" autoAdjust="0"/>
    <p:restoredTop sz="89889" autoAdjust="0"/>
  </p:normalViewPr>
  <p:slideViewPr>
    <p:cSldViewPr snapToGrid="0">
      <p:cViewPr varScale="1">
        <p:scale>
          <a:sx n="108" d="100"/>
          <a:sy n="108" d="100"/>
        </p:scale>
        <p:origin x="162" y="96"/>
      </p:cViewPr>
      <p:guideLst/>
    </p:cSldViewPr>
  </p:slideViewPr>
  <p:outlineViewPr>
    <p:cViewPr>
      <p:scale>
        <a:sx n="33" d="100"/>
        <a:sy n="33" d="100"/>
      </p:scale>
      <p:origin x="0" y="-2028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168"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slide" Target="slides/slide72.xml"/><Relationship Id="rId84" Type="http://schemas.openxmlformats.org/officeDocument/2006/relationships/slide" Target="slides/slide80.xml"/><Relationship Id="rId89" Type="http://schemas.openxmlformats.org/officeDocument/2006/relationships/slide" Target="slides/slide85.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87" Type="http://schemas.openxmlformats.org/officeDocument/2006/relationships/slide" Target="slides/slide83.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slide" Target="slides/slide78.xml"/><Relationship Id="rId90" Type="http://schemas.openxmlformats.org/officeDocument/2006/relationships/notesMaster" Target="notesMasters/notesMaster1.xml"/><Relationship Id="rId95"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slide" Target="slides/slide81.xml"/><Relationship Id="rId93"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latin typeface="NeueHaasGroteskText Std" panose="020B0504020202020204" pitchFamily="34" charset="0"/>
            </a:endParaRPr>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F2A04DE5-F1A9-4D45-BF54-BEFDBA739CA2}" type="datetimeFigureOut">
              <a:rPr lang="en-US" smtClean="0">
                <a:latin typeface="NeueHaasGroteskText Std" panose="020B0504020202020204" pitchFamily="34" charset="0"/>
              </a:rPr>
              <a:t>4/9/2019</a:t>
            </a:fld>
            <a:endParaRPr lang="en-US" dirty="0">
              <a:latin typeface="NeueHaasGroteskText Std" panose="020B0504020202020204" pitchFamily="34" charset="0"/>
            </a:endParaRPr>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latin typeface="NeueHaasGroteskText Std" panose="020B0504020202020204" pitchFamily="34" charset="0"/>
            </a:endParaRPr>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F3886E1E-70B3-41D2-AD41-BEE4979EC759}" type="slidenum">
              <a:rPr lang="en-US" smtClean="0">
                <a:latin typeface="NeueHaasGroteskText Std" panose="020B0504020202020204" pitchFamily="34" charset="0"/>
              </a:rPr>
              <a:t>‹#›</a:t>
            </a:fld>
            <a:endParaRPr lang="en-US" dirty="0">
              <a:latin typeface="NeueHaasGroteskText Std" panose="020B050402020202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atin typeface="NeueHaasGroteskText Std" panose="020B0504020202020204" pitchFamily="34" charset="0"/>
              </a:defRPr>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atin typeface="NeueHaasGroteskText Std" panose="020B0504020202020204" pitchFamily="34" charset="0"/>
              </a:defRPr>
            </a:lvl1pPr>
          </a:lstStyle>
          <a:p>
            <a:fld id="{A50CD39D-89B0-4C68-805A-35C75A7C20C8}" type="datetimeFigureOut">
              <a:rPr lang="en-US" smtClean="0"/>
              <a:pPr/>
              <a:t>4/9/2019</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atin typeface="NeueHaasGroteskText Std" panose="020B050402020202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atin typeface="NeueHaasGroteskText Std" panose="020B050402020202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F08466-AEA7-4FC0-9459-6A32F61DA297}" type="slidenum">
              <a:rPr lang="en-US" smtClean="0"/>
              <a:pPr/>
              <a:t>1</a:t>
            </a:fld>
            <a:endParaRPr lang="en-US" dirty="0"/>
          </a:p>
        </p:txBody>
      </p:sp>
    </p:spTree>
    <p:extLst>
      <p:ext uri="{BB962C8B-B14F-4D97-AF65-F5344CB8AC3E}">
        <p14:creationId xmlns:p14="http://schemas.microsoft.com/office/powerpoint/2010/main" val="29593530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12192000" cy="1295182"/>
          </a:xfrm>
          <a:solidFill>
            <a:schemeClr val="accent1"/>
          </a:solidFill>
        </p:spPr>
        <p:txBody>
          <a:bodyPr wrap="square" lIns="182880" tIns="91440" rIns="182880" bIns="91440" anchor="ctr">
            <a:normAutofit/>
          </a:bodyPr>
          <a:lstStyle>
            <a:lvl1pPr algn="ctr">
              <a:defRPr sz="3600">
                <a:solidFill>
                  <a:schemeClr val="bg1"/>
                </a:solidFill>
              </a:defRPr>
            </a:lvl1pPr>
          </a:lstStyle>
          <a:p>
            <a:r>
              <a:rPr lang="en-US" dirty="0" smtClean="0"/>
              <a:t>Click to enter the slideshow title</a:t>
            </a:r>
            <a:endParaRPr lang="en-US" dirty="0"/>
          </a:p>
        </p:txBody>
      </p:sp>
      <p:sp>
        <p:nvSpPr>
          <p:cNvPr id="12" name="Text Placeholder 10"/>
          <p:cNvSpPr>
            <a:spLocks noGrp="1"/>
          </p:cNvSpPr>
          <p:nvPr>
            <p:ph type="body" sz="quarter" idx="14" hasCustomPrompt="1"/>
          </p:nvPr>
        </p:nvSpPr>
        <p:spPr>
          <a:xfrm>
            <a:off x="2802467" y="5041204"/>
            <a:ext cx="6587067" cy="1097128"/>
          </a:xfrm>
        </p:spPr>
        <p:txBody>
          <a:bodyPr>
            <a:normAutofit/>
          </a:bodyPr>
          <a:lstStyle>
            <a:lvl1pPr marL="0" indent="0" algn="ctr">
              <a:spcBef>
                <a:spcPts val="0"/>
              </a:spcBef>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a:p>
            <a:r>
              <a:rPr lang="en-US" sz="1800" dirty="0" smtClean="0"/>
              <a:t>Date</a:t>
            </a:r>
            <a:endParaRPr lang="en-US" dirty="0"/>
          </a:p>
        </p:txBody>
      </p:sp>
      <p:pic>
        <p:nvPicPr>
          <p:cNvPr id="11" name="Picture Placeholder 4" descr="Minnesota logo"/>
          <p:cNvPicPr>
            <a:picLocks noChangeAspect="1"/>
          </p:cNvPicPr>
          <p:nvPr userDrawn="1"/>
        </p:nvPicPr>
        <p:blipFill>
          <a:blip r:embed="rId2" cstate="print">
            <a:extLst>
              <a:ext uri="{28A0092B-C50C-407E-A947-70E740481C1C}">
                <a14:useLocalDpi xmlns:a14="http://schemas.microsoft.com/office/drawing/2010/main" val="0"/>
              </a:ext>
            </a:extLst>
          </a:blip>
          <a:srcRect t="7200" b="7200"/>
          <a:stretch>
            <a:fillRect/>
          </a:stretch>
        </p:blipFill>
        <p:spPr>
          <a:xfrm>
            <a:off x="464311" y="5737229"/>
            <a:ext cx="3592534" cy="996178"/>
          </a:xfrm>
          <a:prstGeom prst="rect">
            <a:avLst/>
          </a:prstGeom>
        </p:spPr>
      </p:pic>
      <p:sp>
        <p:nvSpPr>
          <p:cNvPr id="9" name="Footer Placeholder 4"/>
          <p:cNvSpPr>
            <a:spLocks noGrp="1"/>
          </p:cNvSpPr>
          <p:nvPr>
            <p:ph type="ftr" sz="quarter" idx="3"/>
          </p:nvPr>
        </p:nvSpPr>
        <p:spPr>
          <a:xfrm>
            <a:off x="6253560" y="6138332"/>
            <a:ext cx="5587647" cy="365125"/>
          </a:xfrm>
          <a:prstGeom prst="rect">
            <a:avLst/>
          </a:prstGeom>
        </p:spPr>
        <p:txBody>
          <a:bodyPr anchor="b"/>
          <a:lstStyle>
            <a:lvl1pPr algn="r">
              <a:defRPr sz="1200">
                <a:solidFill>
                  <a:schemeClr val="tx2"/>
                </a:solidFill>
              </a:defRPr>
            </a:lvl1pPr>
          </a:lstStyle>
          <a:p>
            <a:r>
              <a:rPr lang="en-US" smtClean="0"/>
              <a:t>Optional Tagline Goes Here | mn.gov/websiteurl</a:t>
            </a:r>
            <a:endParaRPr lang="en-US" dirty="0"/>
          </a:p>
        </p:txBody>
      </p:sp>
      <p:pic>
        <p:nvPicPr>
          <p:cNvPr id="8" name="Picture 7"/>
          <p:cNvPicPr>
            <a:picLocks noChangeAspect="1"/>
          </p:cNvPicPr>
          <p:nvPr userDrawn="1"/>
        </p:nvPicPr>
        <p:blipFill>
          <a:blip r:embed="rId3"/>
          <a:stretch>
            <a:fillRect/>
          </a:stretch>
        </p:blipFill>
        <p:spPr>
          <a:xfrm>
            <a:off x="118805" y="5815510"/>
            <a:ext cx="4553679" cy="700293"/>
          </a:xfrm>
          <a:prstGeom prst="rect">
            <a:avLst/>
          </a:prstGeom>
        </p:spPr>
      </p:pic>
    </p:spTree>
    <p:extLst>
      <p:ext uri="{BB962C8B-B14F-4D97-AF65-F5344CB8AC3E}">
        <p14:creationId xmlns:p14="http://schemas.microsoft.com/office/powerpoint/2010/main" val="178882439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5" name="Content Placeholder 4"/>
          <p:cNvSpPr>
            <a:spLocks noGrp="1"/>
          </p:cNvSpPr>
          <p:nvPr>
            <p:ph sz="quarter" idx="10"/>
          </p:nvPr>
        </p:nvSpPr>
        <p:spPr>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9"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10"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1" name="Content Placeholder 4"/>
          <p:cNvSpPr>
            <a:spLocks noGrp="1"/>
          </p:cNvSpPr>
          <p:nvPr>
            <p:ph sz="quarter" idx="10"/>
          </p:nvPr>
        </p:nvSpPr>
        <p:spPr>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Picture Placeholder 2"/>
          <p:cNvSpPr>
            <a:spLocks noGrp="1"/>
          </p:cNvSpPr>
          <p:nvPr>
            <p:ph type="pic" sz="quarter" idx="13"/>
          </p:nvPr>
        </p:nvSpPr>
        <p:spPr>
          <a:xfrm>
            <a:off x="7653566" y="1364826"/>
            <a:ext cx="4538434"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0" name="Content Placeholder 4"/>
          <p:cNvSpPr>
            <a:spLocks noGrp="1"/>
          </p:cNvSpPr>
          <p:nvPr>
            <p:ph sz="quarter" idx="10"/>
          </p:nvPr>
        </p:nvSpPr>
        <p:spPr>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Picture Placeholder 2"/>
          <p:cNvSpPr>
            <a:spLocks noGrp="1"/>
          </p:cNvSpPr>
          <p:nvPr>
            <p:ph type="pic" sz="quarter" idx="13"/>
          </p:nvPr>
        </p:nvSpPr>
        <p:spPr>
          <a:xfrm>
            <a:off x="7653566" y="1364826"/>
            <a:ext cx="4538434" cy="4538434"/>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7" name="Content Placeholder 4"/>
          <p:cNvSpPr>
            <a:spLocks noGrp="1"/>
          </p:cNvSpPr>
          <p:nvPr>
            <p:ph sz="quarter" idx="10"/>
          </p:nvPr>
        </p:nvSpPr>
        <p:spPr>
          <a:xfrm>
            <a:off x="838200" y="1366345"/>
            <a:ext cx="6234953"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Picture Placeholder 2"/>
          <p:cNvSpPr>
            <a:spLocks noGrp="1"/>
          </p:cNvSpPr>
          <p:nvPr>
            <p:ph type="pic" sz="quarter" idx="13"/>
          </p:nvPr>
        </p:nvSpPr>
        <p:spPr>
          <a:xfrm>
            <a:off x="7653566" y="1364826"/>
            <a:ext cx="4538434" cy="4538434"/>
          </a:xfrm>
        </p:spPr>
        <p:txBody>
          <a:bodyPr/>
          <a:lstStyle>
            <a:lvl1pPr>
              <a:buClr>
                <a:schemeClr val="tx1"/>
              </a:buClr>
              <a:defRPr>
                <a:solidFill>
                  <a:schemeClr val="tx1"/>
                </a:solidFill>
              </a:defRPr>
            </a:lvl1pPr>
          </a:lstStyle>
          <a:p>
            <a:endParaRPr lang="en-US" dirty="0"/>
          </a:p>
        </p:txBody>
      </p:sp>
      <p:sp>
        <p:nvSpPr>
          <p:cNvPr id="9"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10"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eam Page (4 Up)">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581719"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6261407"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4" name="Picture Placeholder 2"/>
          <p:cNvSpPr>
            <a:spLocks noGrp="1"/>
          </p:cNvSpPr>
          <p:nvPr>
            <p:ph type="pic" sz="quarter" idx="20" hasCustomPrompt="1"/>
          </p:nvPr>
        </p:nvSpPr>
        <p:spPr>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p>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278020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0" name="Picture Placeholder 2"/>
          <p:cNvSpPr>
            <a:spLocks noGrp="1"/>
          </p:cNvSpPr>
          <p:nvPr>
            <p:ph type="pic" sz="quarter" idx="16" hasCustomPrompt="1"/>
          </p:nvPr>
        </p:nvSpPr>
        <p:spPr>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2" name="Picture Placeholder 2"/>
          <p:cNvSpPr>
            <a:spLocks noGrp="1"/>
          </p:cNvSpPr>
          <p:nvPr>
            <p:ph type="pic" sz="quarter" idx="18" hasCustomPrompt="1"/>
          </p:nvPr>
        </p:nvSpPr>
        <p:spPr>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Job Title</a:t>
            </a:r>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p>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960824592"/>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Up White Vertic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6" name="Picture Placeholder 2"/>
          <p:cNvSpPr>
            <a:spLocks noGrp="1"/>
          </p:cNvSpPr>
          <p:nvPr>
            <p:ph type="pic" sz="quarter" idx="13" hasCustomPrompt="1"/>
          </p:nvPr>
        </p:nvSpPr>
        <p:spPr>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7" name="Text Placeholder 3"/>
          <p:cNvSpPr>
            <a:spLocks noGrp="1"/>
          </p:cNvSpPr>
          <p:nvPr>
            <p:ph type="body" sz="quarter" idx="15" hasCustomPrompt="1"/>
          </p:nvPr>
        </p:nvSpPr>
        <p:spPr>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0" name="Picture Placeholder 2"/>
          <p:cNvSpPr>
            <a:spLocks noGrp="1"/>
          </p:cNvSpPr>
          <p:nvPr>
            <p:ph type="pic" sz="quarter" idx="16" hasCustomPrompt="1"/>
          </p:nvPr>
        </p:nvSpPr>
        <p:spPr>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1" name="Text Placeholder 3"/>
          <p:cNvSpPr>
            <a:spLocks noGrp="1"/>
          </p:cNvSpPr>
          <p:nvPr>
            <p:ph type="body" sz="quarter" idx="17" hasCustomPrompt="1"/>
          </p:nvPr>
        </p:nvSpPr>
        <p:spPr>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2" name="Picture Placeholder 2"/>
          <p:cNvSpPr>
            <a:spLocks noGrp="1"/>
          </p:cNvSpPr>
          <p:nvPr>
            <p:ph type="pic" sz="quarter" idx="18" hasCustomPrompt="1"/>
          </p:nvPr>
        </p:nvSpPr>
        <p:spPr>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3" name="Text Placeholder 3"/>
          <p:cNvSpPr>
            <a:spLocks noGrp="1"/>
          </p:cNvSpPr>
          <p:nvPr>
            <p:ph type="body" sz="quarter" idx="19" hasCustomPrompt="1"/>
          </p:nvPr>
        </p:nvSpPr>
        <p:spPr>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4" name="Picture Placeholder 2"/>
          <p:cNvSpPr>
            <a:spLocks noGrp="1"/>
          </p:cNvSpPr>
          <p:nvPr>
            <p:ph type="pic" sz="quarter" idx="20" hasCustomPrompt="1"/>
          </p:nvPr>
        </p:nvSpPr>
        <p:spPr>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21" hasCustomPrompt="1"/>
          </p:nvPr>
        </p:nvSpPr>
        <p:spPr>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smtClean="0"/>
              <a:t>Click to edit text</a:t>
            </a:r>
            <a:endParaRPr lang="en-US" dirty="0"/>
          </a:p>
        </p:txBody>
      </p:sp>
      <p:sp>
        <p:nvSpPr>
          <p:cNvPr id="19" name="Rectangle 1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72364659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Agenda</a:t>
            </a:r>
            <a:endParaRPr lang="en-US" dirty="0"/>
          </a:p>
        </p:txBody>
      </p:sp>
      <p:sp>
        <p:nvSpPr>
          <p:cNvPr id="12" name="Table Placeholder 9"/>
          <p:cNvSpPr>
            <a:spLocks noGrp="1"/>
          </p:cNvSpPr>
          <p:nvPr>
            <p:ph type="tbl" sz="quarter" idx="13"/>
          </p:nvPr>
        </p:nvSpPr>
        <p:spPr>
          <a:xfrm>
            <a:off x="838200" y="1335088"/>
            <a:ext cx="10515600" cy="4841875"/>
          </a:xfrm>
        </p:spPr>
        <p:txBody>
          <a:bodyPr/>
          <a:lstStyle/>
          <a:p>
            <a:endParaRPr lang="en-US"/>
          </a:p>
        </p:txBody>
      </p:sp>
      <p:sp>
        <p:nvSpPr>
          <p:cNvPr id="4" name="Date Placeholder 3"/>
          <p:cNvSpPr>
            <a:spLocks noGrp="1"/>
          </p:cNvSpPr>
          <p:nvPr>
            <p:ph type="dt" sz="half" idx="10"/>
          </p:nvPr>
        </p:nvSpPr>
        <p:spPr/>
        <p:txBody>
          <a:bodyPr/>
          <a:lstStyle/>
          <a:p>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79964413"/>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23" name="Picture Placeholder 2"/>
          <p:cNvSpPr>
            <a:spLocks noGrp="1"/>
          </p:cNvSpPr>
          <p:nvPr>
            <p:ph type="pic" sz="quarter" idx="14" hasCustomPrompt="1"/>
          </p:nvPr>
        </p:nvSpPr>
        <p:spPr>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4" name="Text Placeholder 3"/>
          <p:cNvSpPr>
            <a:spLocks noGrp="1"/>
          </p:cNvSpPr>
          <p:nvPr>
            <p:ph type="body" sz="quarter" idx="15"/>
          </p:nvPr>
        </p:nvSpPr>
        <p:spPr>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25" name="Picture Placeholder 2"/>
          <p:cNvSpPr>
            <a:spLocks noGrp="1"/>
          </p:cNvSpPr>
          <p:nvPr>
            <p:ph type="pic" sz="quarter" idx="17" hasCustomPrompt="1"/>
          </p:nvPr>
        </p:nvSpPr>
        <p:spPr>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27" name="Picture Placeholder 2"/>
          <p:cNvSpPr>
            <a:spLocks noGrp="1"/>
          </p:cNvSpPr>
          <p:nvPr>
            <p:ph type="pic" sz="quarter" idx="19" hasCustomPrompt="1"/>
          </p:nvPr>
        </p:nvSpPr>
        <p:spPr>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8" name="Text Placeholder 3"/>
          <p:cNvSpPr>
            <a:spLocks noGrp="1"/>
          </p:cNvSpPr>
          <p:nvPr>
            <p:ph type="body" sz="quarter" idx="20"/>
          </p:nvPr>
        </p:nvSpPr>
        <p:spPr>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p>
            <a:endParaRPr lang="en-US" dirty="0"/>
          </a:p>
        </p:txBody>
      </p:sp>
      <p:sp>
        <p:nvSpPr>
          <p:cNvPr id="2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263256476"/>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2" name="Picture Placeholder 2"/>
          <p:cNvSpPr>
            <a:spLocks noGrp="1"/>
          </p:cNvSpPr>
          <p:nvPr>
            <p:ph type="pic" sz="quarter" idx="13" hasCustomPrompt="1"/>
          </p:nvPr>
        </p:nvSpPr>
        <p:spPr>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3" name="Picture Placeholder 2"/>
          <p:cNvSpPr>
            <a:spLocks noGrp="1"/>
          </p:cNvSpPr>
          <p:nvPr>
            <p:ph type="pic" sz="quarter" idx="14" hasCustomPrompt="1"/>
          </p:nvPr>
        </p:nvSpPr>
        <p:spPr>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4" name="Text Placeholder 3"/>
          <p:cNvSpPr>
            <a:spLocks noGrp="1"/>
          </p:cNvSpPr>
          <p:nvPr>
            <p:ph type="body" sz="quarter" idx="15"/>
          </p:nvPr>
        </p:nvSpPr>
        <p:spPr>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6" name="Picture Placeholder 2"/>
          <p:cNvSpPr>
            <a:spLocks noGrp="1"/>
          </p:cNvSpPr>
          <p:nvPr>
            <p:ph type="pic" sz="quarter" idx="17" hasCustomPrompt="1"/>
          </p:nvPr>
        </p:nvSpPr>
        <p:spPr>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8" name="Picture Placeholder 2"/>
          <p:cNvSpPr>
            <a:spLocks noGrp="1"/>
          </p:cNvSpPr>
          <p:nvPr>
            <p:ph type="pic" sz="quarter" idx="19" hasCustomPrompt="1"/>
          </p:nvPr>
        </p:nvSpPr>
        <p:spPr>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9" name="Text Placeholder 3"/>
          <p:cNvSpPr>
            <a:spLocks noGrp="1"/>
          </p:cNvSpPr>
          <p:nvPr>
            <p:ph type="body" sz="quarter" idx="20"/>
          </p:nvPr>
        </p:nvSpPr>
        <p:spPr>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2069332"/>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4" name="Text Placeholder 3"/>
          <p:cNvSpPr>
            <a:spLocks noGrp="1"/>
          </p:cNvSpPr>
          <p:nvPr>
            <p:ph type="body" sz="quarter" idx="16"/>
          </p:nvPr>
        </p:nvSpPr>
        <p:spPr>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25" name="Picture Placeholder 2"/>
          <p:cNvSpPr>
            <a:spLocks noGrp="1"/>
          </p:cNvSpPr>
          <p:nvPr>
            <p:ph type="pic" sz="quarter" idx="17" hasCustomPrompt="1"/>
          </p:nvPr>
        </p:nvSpPr>
        <p:spPr>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smtClean="0"/>
              <a:t>Click Icon to add picture</a:t>
            </a:r>
            <a:endParaRPr lang="en-US" dirty="0"/>
          </a:p>
        </p:txBody>
      </p:sp>
      <p:sp>
        <p:nvSpPr>
          <p:cNvPr id="26" name="Text Placeholder 3"/>
          <p:cNvSpPr>
            <a:spLocks noGrp="1"/>
          </p:cNvSpPr>
          <p:nvPr>
            <p:ph type="body" sz="quarter" idx="18"/>
          </p:nvPr>
        </p:nvSpPr>
        <p:spPr>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3" name="Date Placeholder 2"/>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34532930"/>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Picture Placeholder 2"/>
          <p:cNvSpPr>
            <a:spLocks noGrp="1"/>
          </p:cNvSpPr>
          <p:nvPr>
            <p:ph type="pic" sz="quarter" idx="13" hasCustomPrompt="1"/>
          </p:nvPr>
        </p:nvSpPr>
        <p:spPr>
          <a:xfrm>
            <a:off x="806332"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5" name="Text Placeholder 3"/>
          <p:cNvSpPr>
            <a:spLocks noGrp="1"/>
          </p:cNvSpPr>
          <p:nvPr>
            <p:ph type="body" sz="quarter" idx="16"/>
          </p:nvPr>
        </p:nvSpPr>
        <p:spPr>
          <a:xfrm>
            <a:off x="2876550"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16" name="Picture Placeholder 2"/>
          <p:cNvSpPr>
            <a:spLocks noGrp="1"/>
          </p:cNvSpPr>
          <p:nvPr>
            <p:ph type="pic" sz="quarter" idx="17" hasCustomPrompt="1"/>
          </p:nvPr>
        </p:nvSpPr>
        <p:spPr>
          <a:xfrm>
            <a:off x="6199805"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smtClean="0"/>
              <a:t>Click Icon to add picture</a:t>
            </a:r>
            <a:endParaRPr lang="en-US" dirty="0"/>
          </a:p>
        </p:txBody>
      </p:sp>
      <p:sp>
        <p:nvSpPr>
          <p:cNvPr id="17" name="Text Placeholder 3"/>
          <p:cNvSpPr>
            <a:spLocks noGrp="1"/>
          </p:cNvSpPr>
          <p:nvPr>
            <p:ph type="body" sz="quarter" idx="18"/>
          </p:nvPr>
        </p:nvSpPr>
        <p:spPr>
          <a:xfrm>
            <a:off x="8270023"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dirty="0" smtClean="0"/>
              <a:t>Click to edit Master text styles</a:t>
            </a:r>
            <a:endParaRPr lang="en-US" dirty="0"/>
          </a:p>
        </p:txBody>
      </p:sp>
      <p:sp>
        <p:nvSpPr>
          <p:cNvPr id="4" name="Date Placeholder 3"/>
          <p:cNvSpPr>
            <a:spLocks noGrp="1"/>
          </p:cNvSpPr>
          <p:nvPr>
            <p:ph type="dt" sz="half" idx="10"/>
          </p:nvPr>
        </p:nvSpPr>
        <p:spPr/>
        <p:txBody>
          <a:bodyPr/>
          <a:lstStyle/>
          <a:p>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22812960"/>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8"/>
          </a:xfrm>
        </p:spPr>
        <p:txBody>
          <a:bodyPr/>
          <a:lstStyle/>
          <a:p>
            <a:r>
              <a:rPr lang="en-US" smtClean="0"/>
              <a:t>Click icon to add picture</a:t>
            </a:r>
            <a:endParaRPr lang="en-US"/>
          </a:p>
        </p:txBody>
      </p:sp>
      <p:sp>
        <p:nvSpPr>
          <p:cNvPr id="9" name="Title 1"/>
          <p:cNvSpPr>
            <a:spLocks noGrp="1"/>
          </p:cNvSpPr>
          <p:nvPr>
            <p:ph type="title" hasCustomPrompt="1"/>
          </p:nvPr>
        </p:nvSpPr>
        <p:spPr>
          <a:xfrm>
            <a:off x="1" y="5638801"/>
            <a:ext cx="12192000" cy="1219200"/>
          </a:xfrm>
          <a:solidFill>
            <a:srgbClr val="003865">
              <a:alpha val="87843"/>
            </a:srgbClr>
          </a:solidFill>
        </p:spPr>
        <p:txBody>
          <a:bodyPr>
            <a:normAutofit/>
          </a:bodyPr>
          <a:lstStyle>
            <a:lvl1pPr algn="ctr">
              <a:defRPr sz="3600">
                <a:solidFill>
                  <a:schemeClr val="bg1"/>
                </a:solidFill>
              </a:defRPr>
            </a:lvl1pPr>
          </a:lstStyle>
          <a:p>
            <a:r>
              <a:rPr lang="en-US" dirty="0" smtClean="0"/>
              <a:t>Click to edit title</a:t>
            </a:r>
            <a:endParaRPr lang="en-US" dirty="0"/>
          </a:p>
        </p:txBody>
      </p:sp>
      <p:sp>
        <p:nvSpPr>
          <p:cNvPr id="5" name="Date Placeholder 3"/>
          <p:cNvSpPr>
            <a:spLocks noGrp="1"/>
          </p:cNvSpPr>
          <p:nvPr>
            <p:ph type="dt" sz="half" idx="11"/>
          </p:nvPr>
        </p:nvSpPr>
        <p:spPr>
          <a:xfrm>
            <a:off x="838200" y="6356350"/>
            <a:ext cx="1358590" cy="365125"/>
          </a:xfrm>
        </p:spPr>
        <p:txBody>
          <a:bodyPr/>
          <a:lstStyle/>
          <a:p>
            <a:endParaRPr lang="en-US" dirty="0"/>
          </a:p>
        </p:txBody>
      </p:sp>
      <p:sp>
        <p:nvSpPr>
          <p:cNvPr id="6"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7"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45112619"/>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9"/>
          </a:xfrm>
        </p:spPr>
        <p:txBody>
          <a:bodyPr/>
          <a:lstStyle/>
          <a:p>
            <a:r>
              <a:rPr lang="en-US" smtClean="0"/>
              <a:t>Click icon to add picture</a:t>
            </a:r>
            <a:endParaRPr lang="en-US"/>
          </a:p>
        </p:txBody>
      </p:sp>
      <p:sp>
        <p:nvSpPr>
          <p:cNvPr id="9" name="Title 1"/>
          <p:cNvSpPr>
            <a:spLocks noGrp="1"/>
          </p:cNvSpPr>
          <p:nvPr>
            <p:ph type="title" hasCustomPrompt="1"/>
          </p:nvPr>
        </p:nvSpPr>
        <p:spPr>
          <a:xfrm>
            <a:off x="1" y="5638801"/>
            <a:ext cx="12192000" cy="1219200"/>
          </a:xfrm>
          <a:solidFill>
            <a:srgbClr val="0D0D0D">
              <a:alpha val="87843"/>
            </a:srgbClr>
          </a:solidFill>
        </p:spPr>
        <p:txBody>
          <a:bodyPr>
            <a:normAutofit/>
          </a:bodyPr>
          <a:lstStyle>
            <a:lvl1pPr algn="ctr">
              <a:defRPr sz="3600">
                <a:solidFill>
                  <a:schemeClr val="bg1"/>
                </a:solidFill>
              </a:defRPr>
            </a:lvl1pPr>
          </a:lstStyle>
          <a:p>
            <a:r>
              <a:rPr lang="en-US" dirty="0" smtClean="0"/>
              <a:t>Click to edit title</a:t>
            </a:r>
            <a:endParaRPr lang="en-US" dirty="0"/>
          </a:p>
        </p:txBody>
      </p:sp>
      <p:sp>
        <p:nvSpPr>
          <p:cNvPr id="5" name="Date Placeholder 3"/>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6"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7" name="Slide Number Placeholder 5"/>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97887301"/>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9"/>
          </a:xfrm>
        </p:spPr>
        <p:txBody>
          <a:bodyPr/>
          <a:lstStyle/>
          <a:p>
            <a:r>
              <a:rPr lang="en-US" smtClean="0"/>
              <a:t>Click icon to add picture</a:t>
            </a:r>
            <a:endParaRPr lang="en-US"/>
          </a:p>
        </p:txBody>
      </p:sp>
      <p:sp>
        <p:nvSpPr>
          <p:cNvPr id="9" name="Title 1"/>
          <p:cNvSpPr>
            <a:spLocks noGrp="1"/>
          </p:cNvSpPr>
          <p:nvPr>
            <p:ph type="title" hasCustomPrompt="1"/>
          </p:nvPr>
        </p:nvSpPr>
        <p:spPr>
          <a:xfrm>
            <a:off x="1" y="5638800"/>
            <a:ext cx="12192000" cy="1219200"/>
          </a:xfrm>
          <a:solidFill>
            <a:srgbClr val="78BE21">
              <a:alpha val="87843"/>
            </a:srgbClr>
          </a:solidFill>
        </p:spPr>
        <p:txBody>
          <a:bodyPr>
            <a:normAutofit/>
          </a:bodyPr>
          <a:lstStyle>
            <a:lvl1pPr algn="ctr">
              <a:defRPr sz="3600">
                <a:solidFill>
                  <a:schemeClr val="tx2"/>
                </a:solidFill>
              </a:defRPr>
            </a:lvl1pPr>
          </a:lstStyle>
          <a:p>
            <a:r>
              <a:rPr lang="en-US" dirty="0" smtClean="0"/>
              <a:t>Click to edit title</a:t>
            </a:r>
            <a:endParaRPr lang="en-US" dirty="0"/>
          </a:p>
        </p:txBody>
      </p:sp>
      <p:sp>
        <p:nvSpPr>
          <p:cNvPr id="5" name="Date Placeholder 3"/>
          <p:cNvSpPr>
            <a:spLocks noGrp="1"/>
          </p:cNvSpPr>
          <p:nvPr>
            <p:ph type="dt" sz="half" idx="11"/>
          </p:nvPr>
        </p:nvSpPr>
        <p:spPr>
          <a:xfrm>
            <a:off x="838200" y="6356350"/>
            <a:ext cx="1358590" cy="365125"/>
          </a:xfrm>
        </p:spPr>
        <p:txBody>
          <a:bodyPr/>
          <a:lstStyle/>
          <a:p>
            <a:endParaRPr lang="en-US" dirty="0"/>
          </a:p>
        </p:txBody>
      </p:sp>
      <p:sp>
        <p:nvSpPr>
          <p:cNvPr id="6"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7"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34237328"/>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de - Gray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Code Demo (Click to Edit)</a:t>
            </a:r>
            <a:endParaRPr lang="en-US" dirty="0"/>
          </a:p>
        </p:txBody>
      </p:sp>
      <p:sp>
        <p:nvSpPr>
          <p:cNvPr id="10" name="Table Placeholder 8"/>
          <p:cNvSpPr>
            <a:spLocks noGrp="1"/>
          </p:cNvSpPr>
          <p:nvPr>
            <p:ph type="tbl" sz="quarter" idx="13"/>
          </p:nvPr>
        </p:nvSpPr>
        <p:spPr>
          <a:xfrm>
            <a:off x="2032000" y="2233262"/>
            <a:ext cx="8128000" cy="2966751"/>
          </a:xfrm>
        </p:spPr>
        <p:txBody>
          <a:bodyPr/>
          <a:lstStyle/>
          <a:p>
            <a:endParaRPr lang="en-US"/>
          </a:p>
        </p:txBody>
      </p:sp>
      <p:sp>
        <p:nvSpPr>
          <p:cNvPr id="8" name="Date Placeholder 4"/>
          <p:cNvSpPr>
            <a:spLocks noGrp="1"/>
          </p:cNvSpPr>
          <p:nvPr>
            <p:ph type="dt" sz="half" idx="11"/>
          </p:nvPr>
        </p:nvSpPr>
        <p:spPr>
          <a:xfrm>
            <a:off x="838200" y="6356350"/>
            <a:ext cx="1358590" cy="365125"/>
          </a:xfrm>
        </p:spPr>
        <p:txBody>
          <a:body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49061572"/>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Code Demo (Click to Edit)</a:t>
            </a:r>
            <a:endParaRPr lang="en-US" dirty="0"/>
          </a:p>
        </p:txBody>
      </p:sp>
      <p:sp>
        <p:nvSpPr>
          <p:cNvPr id="14" name="Table Placeholder 8"/>
          <p:cNvSpPr>
            <a:spLocks noGrp="1"/>
          </p:cNvSpPr>
          <p:nvPr>
            <p:ph type="tbl" sz="quarter" idx="13"/>
          </p:nvPr>
        </p:nvSpPr>
        <p:spPr>
          <a:xfrm>
            <a:off x="2032000" y="2233262"/>
            <a:ext cx="8128000" cy="2966751"/>
          </a:xfrm>
        </p:spPr>
        <p:txBody>
          <a:bodyPr/>
          <a:lstStyle>
            <a:lvl1pPr>
              <a:buClr>
                <a:schemeClr val="accent2"/>
              </a:buClr>
              <a:defRPr>
                <a:solidFill>
                  <a:schemeClr val="bg1"/>
                </a:solidFill>
              </a:defRPr>
            </a:lvl1pPr>
          </a:lstStyle>
          <a:p>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30512842"/>
      </p:ext>
    </p:extLst>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smtClean="0"/>
              <a:t>Click icon to insert screenshot</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anchor="ctr">
            <a:normAutofit/>
          </a:bodyPr>
          <a:lstStyle>
            <a:lvl1pPr algn="ctr">
              <a:defRPr sz="3600">
                <a:solidFill>
                  <a:schemeClr val="bg1"/>
                </a:solidFill>
              </a:defRPr>
            </a:lvl1pPr>
          </a:lstStyle>
          <a:p>
            <a:r>
              <a:rPr lang="en-US" dirty="0" smtClean="0"/>
              <a:t>Click to edit section title</a:t>
            </a:r>
            <a:endParaRPr lang="en-US" dirty="0"/>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440970"/>
          </a:xfrm>
        </p:spPr>
        <p:txBody>
          <a:bodyPr>
            <a:normAutofit/>
          </a:bodyPr>
          <a:lstStyle>
            <a:lvl1pPr marL="0" indent="0" algn="ctr">
              <a:buNone/>
              <a:defRPr sz="1800" baseline="0"/>
            </a:lvl1pPr>
          </a:lstStyle>
          <a:p>
            <a:r>
              <a:rPr lang="en-US" sz="1800" dirty="0" err="1" smtClean="0"/>
              <a:t>Firstname</a:t>
            </a:r>
            <a:r>
              <a:rPr lang="en-US" sz="1800" dirty="0" smtClean="0"/>
              <a:t> </a:t>
            </a:r>
            <a:r>
              <a:rPr lang="en-US" sz="1800" dirty="0" err="1" smtClean="0"/>
              <a:t>Lastname</a:t>
            </a:r>
            <a:r>
              <a:rPr lang="en-US" sz="1800" dirty="0" smtClean="0"/>
              <a:t> | Job Title</a:t>
            </a:r>
          </a:p>
        </p:txBody>
      </p:sp>
      <p:sp>
        <p:nvSpPr>
          <p:cNvPr id="11" name="Picture Placeholder 2"/>
          <p:cNvSpPr>
            <a:spLocks noGrp="1"/>
          </p:cNvSpPr>
          <p:nvPr>
            <p:ph type="pic" sz="quarter" idx="13" hasCustomPrompt="1"/>
          </p:nvPr>
        </p:nvSpPr>
        <p:spPr>
          <a:xfrm>
            <a:off x="0" y="1789113"/>
            <a:ext cx="12192000" cy="2298700"/>
          </a:xfrm>
        </p:spPr>
        <p:txBody>
          <a:bodyPr/>
          <a:lstStyle/>
          <a:p>
            <a:r>
              <a:rPr lang="en-US" dirty="0" smtClean="0"/>
              <a:t>Click Icon to add picture</a:t>
            </a:r>
            <a:endParaRPr lang="en-US" dirty="0"/>
          </a:p>
        </p:txBody>
      </p:sp>
      <p:sp>
        <p:nvSpPr>
          <p:cNvPr id="18" name="Date Placeholder 17"/>
          <p:cNvSpPr>
            <a:spLocks noGrp="1"/>
          </p:cNvSpPr>
          <p:nvPr>
            <p:ph type="dt" sz="half" idx="15"/>
          </p:nvPr>
        </p:nvSpPr>
        <p:spPr/>
        <p:txBody>
          <a:bodyPr/>
          <a:lstStyle/>
          <a:p>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10" name="Picture 9"/>
          <p:cNvPicPr>
            <a:picLocks noChangeAspect="1"/>
          </p:cNvPicPr>
          <p:nvPr userDrawn="1"/>
        </p:nvPicPr>
        <p:blipFill>
          <a:blip r:embed="rId2"/>
          <a:stretch>
            <a:fillRect/>
          </a:stretch>
        </p:blipFill>
        <p:spPr>
          <a:xfrm>
            <a:off x="7283280" y="399448"/>
            <a:ext cx="4553679" cy="700293"/>
          </a:xfrm>
          <a:prstGeom prst="rect">
            <a:avLst/>
          </a:prstGeom>
        </p:spPr>
      </p:pic>
    </p:spTree>
    <p:extLst>
      <p:ext uri="{BB962C8B-B14F-4D97-AF65-F5344CB8AC3E}">
        <p14:creationId xmlns:p14="http://schemas.microsoft.com/office/powerpoint/2010/main" val="2082250229"/>
      </p:ext>
    </p:extLst>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1" name="Text Placeholder 3"/>
          <p:cNvSpPr>
            <a:spLocks noGrp="1"/>
          </p:cNvSpPr>
          <p:nvPr>
            <p:ph type="body" sz="quarter" idx="13"/>
          </p:nvPr>
        </p:nvSpPr>
        <p:spPr>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373459" y="3771871"/>
            <a:ext cx="9287236" cy="4733889"/>
          </a:xfrm>
        </p:spPr>
        <p:txBody>
          <a:bodyPr/>
          <a:lstStyle>
            <a:lvl1pPr>
              <a:defRPr/>
            </a:lvl1pPr>
          </a:lstStyle>
          <a:p>
            <a:r>
              <a:rPr lang="en-US" dirty="0" smtClean="0"/>
              <a:t>Click icon to insert screenshot</a:t>
            </a:r>
            <a:endParaRPr lang="en-US" dirty="0"/>
          </a:p>
        </p:txBody>
      </p:sp>
      <p:sp>
        <p:nvSpPr>
          <p:cNvPr id="6" name="Date Placeholder 3"/>
          <p:cNvSpPr>
            <a:spLocks noGrp="1"/>
          </p:cNvSpPr>
          <p:nvPr>
            <p:ph type="dt" sz="half" idx="11"/>
          </p:nvPr>
        </p:nvSpPr>
        <p:spPr>
          <a:xfrm>
            <a:off x="838200" y="6356350"/>
            <a:ext cx="1358590" cy="365125"/>
          </a:xfrm>
        </p:spPr>
        <p:txBody>
          <a:body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8"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39915943"/>
      </p:ext>
    </p:extLst>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15897" y="287066"/>
            <a:ext cx="3521927" cy="2734914"/>
          </a:xfrm>
        </p:spPr>
        <p:txBody>
          <a:bodyPr/>
          <a:lstStyle>
            <a:lvl1pPr>
              <a:defRPr>
                <a:solidFill>
                  <a:schemeClr val="accent1"/>
                </a:solidFill>
              </a:defRPr>
            </a:lvl1pPr>
          </a:lstStyle>
          <a:p>
            <a:r>
              <a:rPr lang="en-US" dirty="0" smtClean="0"/>
              <a:t>Click to edit title</a:t>
            </a:r>
            <a:endParaRPr lang="en-US" dirty="0"/>
          </a:p>
        </p:txBody>
      </p:sp>
      <p:sp>
        <p:nvSpPr>
          <p:cNvPr id="4" name="Text Placeholder 3"/>
          <p:cNvSpPr>
            <a:spLocks noGrp="1"/>
          </p:cNvSpPr>
          <p:nvPr>
            <p:ph type="body" sz="quarter" idx="11"/>
          </p:nvPr>
        </p:nvSpPr>
        <p:spPr>
          <a:xfrm>
            <a:off x="815975" y="3211513"/>
            <a:ext cx="3521849"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2"/>
          </p:nvPr>
        </p:nvSpPr>
        <p:spPr>
          <a:xfrm>
            <a:off x="838200" y="6356350"/>
            <a:ext cx="1358590" cy="365125"/>
          </a:xfrm>
        </p:spPr>
        <p:txBody>
          <a:body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11" name="Slide Number Placeholder 6"/>
          <p:cNvSpPr>
            <a:spLocks noGrp="1"/>
          </p:cNvSpPr>
          <p:nvPr>
            <p:ph type="sldNum" sz="quarter" idx="13"/>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7" name="Text Placeholder 3"/>
          <p:cNvSpPr>
            <a:spLocks noGrp="1"/>
          </p:cNvSpPr>
          <p:nvPr>
            <p:ph type="body" sz="quarter" idx="11"/>
          </p:nvPr>
        </p:nvSpPr>
        <p:spPr>
          <a:xfrm>
            <a:off x="815895" y="1365203"/>
            <a:ext cx="10555696"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373459" y="3771871"/>
            <a:ext cx="9287236" cy="4733889"/>
          </a:xfrm>
        </p:spPr>
        <p:txBody>
          <a:bodyPr/>
          <a:lstStyle>
            <a:lvl1pPr>
              <a:defRPr/>
            </a:lvl1pPr>
          </a:lstStyle>
          <a:p>
            <a:r>
              <a:rPr lang="en-US" dirty="0" smtClean="0"/>
              <a:t>Click icon to insert screenshot</a:t>
            </a:r>
            <a:endParaRPr lang="en-US" dirty="0"/>
          </a:p>
        </p:txBody>
      </p:sp>
      <p:sp>
        <p:nvSpPr>
          <p:cNvPr id="9" name="Date Placeholder 3"/>
          <p:cNvSpPr>
            <a:spLocks noGrp="1"/>
          </p:cNvSpPr>
          <p:nvPr>
            <p:ph type="dt" sz="half" idx="12"/>
          </p:nvPr>
        </p:nvSpPr>
        <p:spPr>
          <a:xfrm>
            <a:off x="838200" y="6356350"/>
            <a:ext cx="1358590" cy="365125"/>
          </a:xfrm>
        </p:spPr>
        <p:txBody>
          <a:bodyPr/>
          <a:lstStyle/>
          <a:p>
            <a:endParaRPr lang="en-US" dirty="0"/>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11" name="Slide Number Placeholder 5"/>
          <p:cNvSpPr>
            <a:spLocks noGrp="1"/>
          </p:cNvSpPr>
          <p:nvPr>
            <p:ph type="sldNum" sz="quarter" idx="13"/>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94290563"/>
      </p:ext>
    </p:extLst>
  </p:cSld>
  <p:clrMapOvr>
    <a:masterClrMapping/>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smtClean="0"/>
              <a:t>Click to edit title</a:t>
            </a:r>
            <a:endParaRPr lang="en-US" dirty="0"/>
          </a:p>
        </p:txBody>
      </p:sp>
      <p:sp>
        <p:nvSpPr>
          <p:cNvPr id="16"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4976787" y="691882"/>
            <a:ext cx="6300787" cy="3411537"/>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smtClean="0"/>
              <a:t>Click to edit title</a:t>
            </a:r>
            <a:endParaRPr lang="en-US" dirty="0"/>
          </a:p>
        </p:txBody>
      </p:sp>
      <p:sp>
        <p:nvSpPr>
          <p:cNvPr id="15"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smtClean="0"/>
              <a:t>Click icon to insert screenshot</a:t>
            </a:r>
            <a:endParaRPr lang="en-US" dirty="0"/>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969326360"/>
      </p:ext>
    </p:extLst>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smtClean="0"/>
              <a:t>Click to edit title</a:t>
            </a:r>
            <a:endParaRPr lang="en-US" dirty="0"/>
          </a:p>
        </p:txBody>
      </p:sp>
      <p:sp>
        <p:nvSpPr>
          <p:cNvPr id="14" name="Text Placeholder 3"/>
          <p:cNvSpPr>
            <a:spLocks noGrp="1"/>
          </p:cNvSpPr>
          <p:nvPr>
            <p:ph type="body" sz="quarter" idx="13"/>
          </p:nvPr>
        </p:nvSpPr>
        <p:spPr>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1373459" y="3771871"/>
            <a:ext cx="9287236" cy="4733889"/>
          </a:xfrm>
        </p:spPr>
        <p:txBody>
          <a:bodyPr/>
          <a:lstStyle>
            <a:lvl1pPr>
              <a:defRPr/>
            </a:lvl1pPr>
          </a:lstStyle>
          <a:p>
            <a:r>
              <a:rPr lang="en-US" dirty="0" smtClean="0"/>
              <a:t>Click icon to insert screenshot</a:t>
            </a:r>
            <a:endParaRPr lang="en-US" dirty="0"/>
          </a:p>
        </p:txBody>
      </p:sp>
      <p:sp>
        <p:nvSpPr>
          <p:cNvPr id="6" name="Date Placeholder 3"/>
          <p:cNvSpPr>
            <a:spLocks noGrp="1"/>
          </p:cNvSpPr>
          <p:nvPr>
            <p:ph type="dt" sz="half" idx="11"/>
          </p:nvPr>
        </p:nvSpPr>
        <p:spPr>
          <a:xfrm>
            <a:off x="838200" y="6356350"/>
            <a:ext cx="1358590" cy="365125"/>
          </a:xfrm>
        </p:spPr>
        <p:txBody>
          <a:bodyPr/>
          <a:lstStyle/>
          <a:p>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8"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4034028452"/>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smtClean="0"/>
              <a:t>“Click to edit quote.”</a:t>
            </a:r>
            <a:endParaRPr lang="en-US" dirty="0"/>
          </a:p>
        </p:txBody>
      </p:sp>
      <p:sp>
        <p:nvSpPr>
          <p:cNvPr id="8"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smtClean="0"/>
              <a:t>- Click to edit name or subtext</a:t>
            </a:r>
            <a:endParaRPr lang="en-US" dirty="0"/>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smtClean="0"/>
              <a:t>“Click to edit quote.”</a:t>
            </a:r>
            <a:endParaRPr lang="en-US" dirty="0"/>
          </a:p>
        </p:txBody>
      </p:sp>
      <p:sp>
        <p:nvSpPr>
          <p:cNvPr id="15"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smtClean="0"/>
              <a:t>- Click to edit name or subtext</a:t>
            </a:r>
            <a:endParaRPr lang="en-US" dirty="0"/>
          </a:p>
        </p:txBody>
      </p:sp>
      <p:sp>
        <p:nvSpPr>
          <p:cNvPr id="16"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endParaRPr lang="en-US" dirty="0"/>
          </a:p>
        </p:txBody>
      </p:sp>
      <p:sp>
        <p:nvSpPr>
          <p:cNvPr id="18"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smtClean="0"/>
              <a:t>Optional Tagline Goes Here | mn.gov/websiteurl</a:t>
            </a:r>
            <a:endParaRPr lang="en-US" dirty="0"/>
          </a:p>
        </p:txBody>
      </p:sp>
      <p:sp>
        <p:nvSpPr>
          <p:cNvPr id="1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timing>
    <p:tnLst>
      <p:par>
        <p:cTn id="1" dur="indefinite" restart="never" nodeType="tmRoot"/>
      </p:par>
    </p:tnLst>
  </p:timing>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endParaRPr lang="en-US" dirty="0"/>
          </a:p>
        </p:txBody>
      </p:sp>
      <p:sp>
        <p:nvSpPr>
          <p:cNvPr id="2" name="Title 1"/>
          <p:cNvSpPr>
            <a:spLocks noGrp="1"/>
          </p:cNvSpPr>
          <p:nvPr>
            <p:ph type="title" hasCustomPrompt="1"/>
          </p:nvPr>
        </p:nvSpPr>
        <p:spPr>
          <a:xfrm>
            <a:off x="6146624"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smtClean="0"/>
              <a:t>Click to edit title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092258399"/>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12192000" cy="6858000"/>
          </a:xfrm>
        </p:spPr>
        <p:txBody>
          <a:bodyPr/>
          <a:lstStyle/>
          <a:p>
            <a:endParaRPr lang="en-US" dirty="0"/>
          </a:p>
        </p:txBody>
      </p:sp>
      <p:sp>
        <p:nvSpPr>
          <p:cNvPr id="2" name="Title 1"/>
          <p:cNvSpPr>
            <a:spLocks noGrp="1"/>
          </p:cNvSpPr>
          <p:nvPr>
            <p:ph type="title" hasCustomPrompt="1"/>
          </p:nvPr>
        </p:nvSpPr>
        <p:spPr>
          <a:xfrm>
            <a:off x="5720397" y="912530"/>
            <a:ext cx="4661388" cy="4661388"/>
          </a:xfrm>
          <a:prstGeom prst="ellipse">
            <a:avLst/>
          </a:prstGeom>
          <a:solidFill>
            <a:srgbClr val="003865">
              <a:alpha val="87843"/>
            </a:srgbClr>
          </a:solidFill>
        </p:spPr>
        <p:txBody>
          <a:bodyPr>
            <a:noAutofit/>
          </a:bodyPr>
          <a:lstStyle>
            <a:lvl1pPr algn="ctr">
              <a:tabLst>
                <a:tab pos="3770313" algn="l"/>
              </a:tabLst>
              <a:defRPr sz="4500" baseline="0">
                <a:solidFill>
                  <a:schemeClr val="bg1"/>
                </a:solidFill>
              </a:defRPr>
            </a:lvl1pPr>
          </a:lstStyle>
          <a:p>
            <a:r>
              <a:rPr lang="en-US" dirty="0" smtClean="0"/>
              <a:t>Click to edit title</a:t>
            </a:r>
            <a:endParaRPr lang="en-US" dirty="0"/>
          </a:p>
        </p:txBody>
      </p:sp>
      <p:sp>
        <p:nvSpPr>
          <p:cNvPr id="9" name="Text Placeholder 7"/>
          <p:cNvSpPr>
            <a:spLocks noGrp="1"/>
          </p:cNvSpPr>
          <p:nvPr>
            <p:ph type="body" sz="quarter" idx="14" hasCustomPrompt="1"/>
          </p:nvPr>
        </p:nvSpPr>
        <p:spPr>
          <a:xfrm>
            <a:off x="9544816" y="524007"/>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smtClean="0"/>
              <a:t>Second Point</a:t>
            </a:r>
            <a:endParaRPr lang="en-US" dirty="0"/>
          </a:p>
        </p:txBody>
      </p:sp>
      <p:sp>
        <p:nvSpPr>
          <p:cNvPr id="8" name="Text Placeholder 7"/>
          <p:cNvSpPr>
            <a:spLocks noGrp="1"/>
          </p:cNvSpPr>
          <p:nvPr>
            <p:ph type="body" sz="quarter" idx="13" hasCustomPrompt="1"/>
          </p:nvPr>
        </p:nvSpPr>
        <p:spPr>
          <a:xfrm>
            <a:off x="9251002" y="3581845"/>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smtClean="0"/>
              <a:t>Third Point</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1100421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32499751"/>
      </p:ext>
    </p:extLst>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endParaRPr lang="en-US"/>
          </a:p>
        </p:txBody>
      </p:sp>
      <p:sp>
        <p:nvSpPr>
          <p:cNvPr id="2" name="Title 1"/>
          <p:cNvSpPr>
            <a:spLocks noGrp="1"/>
          </p:cNvSpPr>
          <p:nvPr>
            <p:ph type="title" hasCustomPrompt="1"/>
          </p:nvPr>
        </p:nvSpPr>
        <p:spPr>
          <a:xfrm>
            <a:off x="2299475" y="1609867"/>
            <a:ext cx="7593051" cy="3638266"/>
          </a:xfrm>
          <a:solidFill>
            <a:srgbClr val="003865">
              <a:alpha val="87843"/>
            </a:srgbClr>
          </a:solidFill>
        </p:spPr>
        <p:txBody>
          <a:bodyPr>
            <a:noAutofit/>
          </a:bodyPr>
          <a:lstStyle>
            <a:lvl1pPr algn="ctr">
              <a:spcAft>
                <a:spcPts val="1000"/>
              </a:spcAft>
              <a:tabLst>
                <a:tab pos="3770313" algn="l"/>
              </a:tabLst>
              <a:defRPr sz="7000" baseline="0">
                <a:solidFill>
                  <a:schemeClr val="bg1"/>
                </a:solidFill>
              </a:defRPr>
            </a:lvl1pPr>
          </a:lstStyle>
          <a:p>
            <a:r>
              <a:rPr lang="en-US" dirty="0" smtClean="0"/>
              <a:t>Quote or </a:t>
            </a:r>
            <a:br>
              <a:rPr lang="en-US" dirty="0" smtClean="0"/>
            </a:br>
            <a:r>
              <a:rPr lang="en-US" dirty="0" smtClean="0"/>
              <a:t>Statement</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06771762"/>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838200" y="1389685"/>
            <a:ext cx="10515600" cy="1340989"/>
          </a:xfrm>
        </p:spPr>
        <p:txBody>
          <a:bodyPr>
            <a:noAutofit/>
          </a:bodyPr>
          <a:lstStyle>
            <a:lvl1pPr algn="ctr">
              <a:tabLst>
                <a:tab pos="3770313" algn="l"/>
              </a:tabLst>
              <a:defRPr sz="7000">
                <a:solidFill>
                  <a:schemeClr val="accent2"/>
                </a:solidFill>
              </a:defRPr>
            </a:lvl1pPr>
          </a:lstStyle>
          <a:p>
            <a:r>
              <a:rPr lang="en-US" dirty="0" smtClean="0"/>
              <a:t>Quote or Statement</a:t>
            </a:r>
            <a:endParaRPr lang="en-US" dirty="0"/>
          </a:p>
        </p:txBody>
      </p:sp>
      <p:sp>
        <p:nvSpPr>
          <p:cNvPr id="10"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389685"/>
            <a:ext cx="12192000" cy="1340989"/>
          </a:xfrm>
          <a:solidFill>
            <a:schemeClr val="tx1"/>
          </a:solidFill>
        </p:spPr>
        <p:txBody>
          <a:bodyPr>
            <a:noAutofit/>
          </a:bodyPr>
          <a:lstStyle>
            <a:lvl1pPr algn="ctr">
              <a:tabLst>
                <a:tab pos="3770313" algn="l"/>
              </a:tabLst>
              <a:defRPr sz="7000">
                <a:solidFill>
                  <a:schemeClr val="accent2"/>
                </a:solidFill>
              </a:defRPr>
            </a:lvl1pPr>
          </a:lstStyle>
          <a:p>
            <a:r>
              <a:rPr lang="en-US" dirty="0" smtClean="0"/>
              <a:t>Quote or Statement</a:t>
            </a:r>
            <a:endParaRPr lang="en-US" dirty="0"/>
          </a:p>
        </p:txBody>
      </p:sp>
      <p:sp>
        <p:nvSpPr>
          <p:cNvPr id="8"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p>
            <a:endParaRPr lang="en-US" dirty="0"/>
          </a:p>
        </p:txBody>
      </p:sp>
      <p:sp>
        <p:nvSpPr>
          <p:cNvPr id="5" name="Footer Placeholder 4"/>
          <p:cNvSpPr>
            <a:spLocks noGrp="1"/>
          </p:cNvSpPr>
          <p:nvPr>
            <p:ph type="ftr" sz="quarter" idx="12"/>
          </p:nvPr>
        </p:nvSpPr>
        <p:spPr/>
        <p:txBody>
          <a:bodyPr/>
          <a:lstStyle>
            <a:lvl1pPr>
              <a:defRPr>
                <a:solidFill>
                  <a:schemeClr val="tx2"/>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timing>
    <p:tnLst>
      <p:par>
        <p:cTn id="1" dur="indefinite" restart="never" nodeType="tmRoot"/>
      </p:par>
    </p:tnLst>
  </p:timing>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12192000" cy="6858000"/>
          </a:xfrm>
        </p:spPr>
        <p:txBody>
          <a:bodyPr/>
          <a:lstStyle>
            <a:lvl1pPr>
              <a:defRPr/>
            </a:lvl1pPr>
          </a:lstStyle>
          <a:p>
            <a:r>
              <a:rPr lang="en-US" dirty="0" smtClean="0"/>
              <a:t>Click icon to edit background picture</a:t>
            </a:r>
            <a:endParaRPr lang="en-US" dirty="0"/>
          </a:p>
        </p:txBody>
      </p:sp>
      <p:sp>
        <p:nvSpPr>
          <p:cNvPr id="12" name="Title 1"/>
          <p:cNvSpPr>
            <a:spLocks noGrp="1"/>
          </p:cNvSpPr>
          <p:nvPr>
            <p:ph type="title" hasCustomPrompt="1"/>
          </p:nvPr>
        </p:nvSpPr>
        <p:spPr>
          <a:xfrm>
            <a:off x="838200" y="1389685"/>
            <a:ext cx="10515600" cy="1340989"/>
          </a:xfrm>
        </p:spPr>
        <p:txBody>
          <a:bodyPr>
            <a:noAutofit/>
          </a:bodyPr>
          <a:lstStyle>
            <a:lvl1pPr algn="ctr">
              <a:tabLst>
                <a:tab pos="3770313" algn="l"/>
              </a:tabLst>
              <a:defRPr sz="7000">
                <a:solidFill>
                  <a:schemeClr val="bg1"/>
                </a:solidFill>
              </a:defRPr>
            </a:lvl1pPr>
          </a:lstStyle>
          <a:p>
            <a:r>
              <a:rPr lang="en-US" dirty="0" smtClean="0"/>
              <a:t>Quote or Statement</a:t>
            </a:r>
            <a:endParaRPr lang="en-US" dirty="0"/>
          </a:p>
        </p:txBody>
      </p:sp>
      <p:sp>
        <p:nvSpPr>
          <p:cNvPr id="13"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None/>
              <a:defRPr>
                <a:solidFill>
                  <a:schemeClr val="bg1"/>
                </a:solidFill>
              </a:defRPr>
            </a:lvl1pPr>
          </a:lstStyle>
          <a:p>
            <a:pPr lvl="0"/>
            <a:r>
              <a:rPr lang="en-US" dirty="0" smtClean="0"/>
              <a:t>Make a secondary statement here.</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12192000" cy="6858000"/>
          </a:xfrm>
        </p:spPr>
        <p:txBody>
          <a:bodyPr/>
          <a:lstStyle/>
          <a:p>
            <a:endParaRPr lang="en-US"/>
          </a:p>
        </p:txBody>
      </p:sp>
      <p:sp>
        <p:nvSpPr>
          <p:cNvPr id="2" name="Title 1"/>
          <p:cNvSpPr>
            <a:spLocks noGrp="1"/>
          </p:cNvSpPr>
          <p:nvPr>
            <p:ph type="title" hasCustomPrompt="1"/>
          </p:nvPr>
        </p:nvSpPr>
        <p:spPr>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smtClean="0"/>
              <a:t>Click to edit title.</a:t>
            </a:r>
            <a:endParaRPr lang="en-US" dirty="0"/>
          </a:p>
        </p:txBody>
      </p:sp>
      <p:sp>
        <p:nvSpPr>
          <p:cNvPr id="9" name="Text Placeholder 8"/>
          <p:cNvSpPr>
            <a:spLocks noGrp="1"/>
          </p:cNvSpPr>
          <p:nvPr>
            <p:ph type="body" sz="quarter" idx="15" hasCustomPrompt="1"/>
          </p:nvPr>
        </p:nvSpPr>
        <p:spPr>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2</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76447323"/>
      </p:ext>
    </p:extLst>
  </p:cSld>
  <p:clrMapOvr>
    <a:masterClrMapping/>
  </p:clrMapOvr>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Big Number -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smtClean="0"/>
              <a:t>Click to edit title.</a:t>
            </a:r>
            <a:endParaRPr lang="en-US" dirty="0"/>
          </a:p>
        </p:txBody>
      </p:sp>
      <p:sp>
        <p:nvSpPr>
          <p:cNvPr id="10" name="Text Placeholder 8"/>
          <p:cNvSpPr>
            <a:spLocks noGrp="1"/>
          </p:cNvSpPr>
          <p:nvPr>
            <p:ph type="body" sz="quarter" idx="15" hasCustomPrompt="1"/>
          </p:nvPr>
        </p:nvSpPr>
        <p:spPr>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2</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88211600"/>
      </p:ext>
    </p:extLst>
  </p:cSld>
  <p:clrMapOvr>
    <a:masterClrMapping/>
  </p:clrMapOvr>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838200" y="2212733"/>
            <a:ext cx="10515600" cy="1472163"/>
          </a:xfrm>
        </p:spPr>
        <p:txBody>
          <a:bodyPr>
            <a:noAutofit/>
          </a:bodyPr>
          <a:lstStyle>
            <a:lvl1pPr algn="ctr">
              <a:tabLst>
                <a:tab pos="3770313" algn="l"/>
              </a:tabLst>
              <a:defRPr sz="7000">
                <a:solidFill>
                  <a:schemeClr val="bg1"/>
                </a:solidFill>
              </a:defRPr>
            </a:lvl1pPr>
          </a:lstStyle>
          <a:p>
            <a:r>
              <a:rPr lang="en-US" dirty="0" smtClean="0"/>
              <a:t>Thank you!</a:t>
            </a:r>
            <a:endParaRPr lang="en-US" dirty="0"/>
          </a:p>
        </p:txBody>
      </p:sp>
      <p:sp>
        <p:nvSpPr>
          <p:cNvPr id="11" name="Text Placeholder 6"/>
          <p:cNvSpPr>
            <a:spLocks noGrp="1"/>
          </p:cNvSpPr>
          <p:nvPr>
            <p:ph type="body" sz="quarter" idx="13" hasCustomPrompt="1"/>
          </p:nvPr>
        </p:nvSpPr>
        <p:spPr>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smtClean="0"/>
              <a:t>Optional Tagline Goes Here | mn.gov/websiteurl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stretch>
            <a:fillRect/>
          </a:stretch>
        </p:blipFill>
        <p:spPr>
          <a:xfrm>
            <a:off x="7313425" y="329110"/>
            <a:ext cx="4553679" cy="700293"/>
          </a:xfrm>
          <a:prstGeom prst="rect">
            <a:avLst/>
          </a:prstGeom>
        </p:spPr>
      </p:pic>
    </p:spTree>
    <p:extLst>
      <p:ext uri="{BB962C8B-B14F-4D97-AF65-F5344CB8AC3E}">
        <p14:creationId xmlns:p14="http://schemas.microsoft.com/office/powerpoint/2010/main" val="555963846"/>
      </p:ext>
    </p:extLst>
  </p:cSld>
  <p:clrMapOvr>
    <a:masterClrMapping/>
  </p:clrMapOvr>
  <p:timing>
    <p:tnLst>
      <p:par>
        <p:cTn id="1" dur="indefinite" restart="never" nodeType="tmRoot"/>
      </p:par>
    </p:tnLst>
  </p:timing>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651380"/>
            <a:ext cx="12192000" cy="1733266"/>
          </a:xfrm>
          <a:solidFill>
            <a:schemeClr val="tx1"/>
          </a:solidFill>
        </p:spPr>
        <p:txBody>
          <a:bodyPr>
            <a:noAutofit/>
          </a:bodyPr>
          <a:lstStyle>
            <a:lvl1pPr algn="ctr">
              <a:tabLst>
                <a:tab pos="3770313" algn="l"/>
              </a:tabLst>
              <a:defRPr sz="7000">
                <a:solidFill>
                  <a:schemeClr val="bg1"/>
                </a:solidFill>
              </a:defRPr>
            </a:lvl1pPr>
          </a:lstStyle>
          <a:p>
            <a:r>
              <a:rPr lang="en-US" dirty="0" smtClean="0"/>
              <a:t>Thank you!</a:t>
            </a:r>
            <a:endParaRPr lang="en-US" dirty="0"/>
          </a:p>
        </p:txBody>
      </p:sp>
      <p:sp>
        <p:nvSpPr>
          <p:cNvPr id="8" name="Text Placeholder 6"/>
          <p:cNvSpPr>
            <a:spLocks noGrp="1"/>
          </p:cNvSpPr>
          <p:nvPr>
            <p:ph type="body" sz="quarter" idx="13" hasCustomPrompt="1"/>
          </p:nvPr>
        </p:nvSpPr>
        <p:spPr>
          <a:xfrm>
            <a:off x="838200" y="3521123"/>
            <a:ext cx="105156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smtClean="0"/>
              <a:t>Firstname</a:t>
            </a:r>
            <a:r>
              <a:rPr lang="en-US" dirty="0" smtClean="0"/>
              <a:t> </a:t>
            </a:r>
            <a:r>
              <a:rPr lang="en-US" dirty="0" err="1" smtClean="0"/>
              <a:t>Lastname</a:t>
            </a:r>
            <a:endParaRPr lang="en-US" dirty="0" smtClean="0"/>
          </a:p>
          <a:p>
            <a:pPr lvl="0"/>
            <a:r>
              <a:rPr lang="en-US" dirty="0" smtClean="0"/>
              <a:t>firstname.lastname@state.mn.us</a:t>
            </a:r>
          </a:p>
          <a:p>
            <a:pPr lvl="0"/>
            <a:r>
              <a:rPr lang="en-US" dirty="0" smtClean="0"/>
              <a:t>555-555-5555</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endParaRPr lang="en-US" dirty="0"/>
          </a:p>
        </p:txBody>
      </p:sp>
      <p:sp>
        <p:nvSpPr>
          <p:cNvPr id="5" name="Footer Placeholder 4"/>
          <p:cNvSpPr>
            <a:spLocks noGrp="1"/>
          </p:cNvSpPr>
          <p:nvPr>
            <p:ph type="ftr" sz="quarter" idx="12"/>
          </p:nvPr>
        </p:nvSpPr>
        <p:spPr/>
        <p:txBody>
          <a:bodyPr/>
          <a:lstStyle>
            <a:lvl1pPr>
              <a:defRPr>
                <a:solidFill>
                  <a:schemeClr val="tx1"/>
                </a:solidFill>
              </a:defRPr>
            </a:lvl1pPr>
          </a:lstStyle>
          <a:p>
            <a:r>
              <a:rPr lang="en-US" smtClean="0">
                <a:solidFill>
                  <a:schemeClr val="tx2"/>
                </a:solidFill>
              </a:rPr>
              <a:t>Optional Tagline Goes Here | mn.gov/websiteurl</a:t>
            </a:r>
            <a:endParaRPr lang="en-US" dirty="0">
              <a:solidFill>
                <a:schemeClr val="tx2"/>
              </a:solidFill>
            </a:endParaRPr>
          </a:p>
        </p:txBody>
      </p:sp>
      <p:sp>
        <p:nvSpPr>
          <p:cNvPr id="4" name="Slide Number Placeholder 3"/>
          <p:cNvSpPr>
            <a:spLocks noGrp="1"/>
          </p:cNvSpPr>
          <p:nvPr>
            <p:ph type="sldNum" sz="quarter" idx="11"/>
          </p:nvPr>
        </p:nvSpPr>
        <p:spPr/>
        <p:txBody>
          <a:bodyPr/>
          <a:lstStyle>
            <a:lvl1pPr>
              <a:defRPr>
                <a:solidFill>
                  <a:schemeClr val="tx1"/>
                </a:solidFill>
              </a:defRPr>
            </a:lvl1pPr>
          </a:lstStyle>
          <a:p>
            <a:fld id="{48F63A3B-78C7-47BE-AE5E-E10140E04643}" type="slidenum">
              <a:rPr lang="en-US" smtClean="0"/>
              <a:pPr/>
              <a:t>‹#›</a:t>
            </a:fld>
            <a:endParaRPr lang="en-US" dirty="0"/>
          </a:p>
        </p:txBody>
      </p:sp>
      <p:sp>
        <p:nvSpPr>
          <p:cNvPr id="6" name="Rectangle 5"/>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a:stretch>
            <a:fillRect/>
          </a:stretch>
        </p:blipFill>
        <p:spPr>
          <a:xfrm>
            <a:off x="6871298" y="475543"/>
            <a:ext cx="4553679" cy="700293"/>
          </a:xfrm>
          <a:prstGeom prst="rect">
            <a:avLst/>
          </a:prstGeom>
        </p:spPr>
      </p:pic>
    </p:spTree>
    <p:extLst>
      <p:ext uri="{BB962C8B-B14F-4D97-AF65-F5344CB8AC3E}">
        <p14:creationId xmlns:p14="http://schemas.microsoft.com/office/powerpoint/2010/main" val="229089719"/>
      </p:ext>
    </p:extLst>
  </p:cSld>
  <p:clrMapOvr>
    <a:masterClrMapping/>
  </p:clrMapOvr>
  <p:timing>
    <p:tnLst>
      <p:par>
        <p:cTn id="1" dur="indefinite" restart="never" nodeType="tmRoot"/>
      </p:par>
    </p:tnLst>
  </p:timing>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Optional Tagline Goes Here | mn.gov/websiteurl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89872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838200" y="1594624"/>
            <a:ext cx="51816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
        <p:nvSpPr>
          <p:cNvPr id="10" name="Rectangle 9"/>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Tree>
    <p:extLst>
      <p:ext uri="{BB962C8B-B14F-4D97-AF65-F5344CB8AC3E}">
        <p14:creationId xmlns:p14="http://schemas.microsoft.com/office/powerpoint/2010/main" val="716610083"/>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idx="1"/>
          </p:nvPr>
        </p:nvSpPr>
        <p:spPr>
          <a:xfrm>
            <a:off x="838200" y="1335281"/>
            <a:ext cx="10515600" cy="4841682"/>
          </a:xfrm>
          <a:solidFill>
            <a:schemeClr val="bg1"/>
          </a:solidFill>
        </p:spPr>
        <p:txBody>
          <a:bodyPr lIns="228600" tIns="548640" rIns="274320"/>
          <a:lstStyle>
            <a:lvl1pPr marL="342900" indent="-342900">
              <a:lnSpc>
                <a:spcPct val="100000"/>
              </a:lnSpc>
              <a:spcAft>
                <a:spcPts val="1000"/>
              </a:spcAft>
              <a:buClr>
                <a:schemeClr val="accent1"/>
              </a:buClr>
              <a:buFont typeface="Arial" panose="020B0604020202020204" pitchFamily="34" charset="0"/>
              <a:buChar char="•"/>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4858415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p:bgPr>
        <a:solidFill>
          <a:srgbClr val="E8E8E8"/>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3" name="Content Placeholder 2"/>
          <p:cNvSpPr>
            <a:spLocks noGrp="1"/>
          </p:cNvSpPr>
          <p:nvPr>
            <p:ph sz="half" idx="1"/>
          </p:nvPr>
        </p:nvSpPr>
        <p:spPr>
          <a:xfrm>
            <a:off x="838200" y="1594624"/>
            <a:ext cx="51816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53801075"/>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12192000" cy="5638802"/>
          </a:xfrm>
        </p:spPr>
        <p:txBody>
          <a:bodyPr/>
          <a:lstStyle/>
          <a:p>
            <a:r>
              <a:rPr lang="en-US" dirty="0" smtClean="0"/>
              <a:t>Click Icon to add picture</a:t>
            </a:r>
            <a:endParaRPr lang="en-US" dirty="0"/>
          </a:p>
        </p:txBody>
      </p:sp>
      <p:sp>
        <p:nvSpPr>
          <p:cNvPr id="10" name="Content Placeholder 2"/>
          <p:cNvSpPr>
            <a:spLocks noGrp="1"/>
          </p:cNvSpPr>
          <p:nvPr>
            <p:ph idx="1"/>
          </p:nvPr>
        </p:nvSpPr>
        <p:spPr>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13"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7623397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smtClean="0"/>
              <a:t>Click to edit title</a:t>
            </a:r>
            <a:endParaRPr lang="en-US" dirty="0"/>
          </a:p>
        </p:txBody>
      </p:sp>
      <p:sp>
        <p:nvSpPr>
          <p:cNvPr id="9" name="Picture Placeholder 12"/>
          <p:cNvSpPr>
            <a:spLocks noGrp="1"/>
          </p:cNvSpPr>
          <p:nvPr>
            <p:ph type="pic" sz="quarter" idx="13" hasCustomPrompt="1"/>
          </p:nvPr>
        </p:nvSpPr>
        <p:spPr>
          <a:xfrm>
            <a:off x="0" y="1219198"/>
            <a:ext cx="12192000" cy="5638802"/>
          </a:xfrm>
        </p:spPr>
        <p:txBody>
          <a:bodyPr/>
          <a:lstStyle>
            <a:lvl1pPr>
              <a:defRPr baseline="0"/>
            </a:lvl1pPr>
          </a:lstStyle>
          <a:p>
            <a:r>
              <a:rPr lang="en-US" dirty="0" smtClean="0"/>
              <a:t>Click Icon to add picture</a:t>
            </a:r>
            <a:endParaRPr lang="en-US" dirty="0"/>
          </a:p>
        </p:txBody>
      </p:sp>
      <p:sp>
        <p:nvSpPr>
          <p:cNvPr id="10" name="Content Placeholder 2"/>
          <p:cNvSpPr>
            <a:spLocks noGrp="1"/>
          </p:cNvSpPr>
          <p:nvPr>
            <p:ph idx="1"/>
          </p:nvPr>
        </p:nvSpPr>
        <p:spPr>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a:solidFill>
                  <a:schemeClr val="bg1"/>
                </a:solidFill>
              </a:defRPr>
            </a:lvl1pPr>
            <a:lvl2pPr marL="1143000" indent="-228600">
              <a:lnSpc>
                <a:spcPct val="100000"/>
              </a:lnSpc>
              <a:buClr>
                <a:schemeClr val="accent2"/>
              </a:buClr>
              <a:defRPr>
                <a:solidFill>
                  <a:schemeClr val="bg1"/>
                </a:solidFill>
              </a:defRPr>
            </a:lvl2pPr>
            <a:lvl3pPr marL="1600200" indent="-228600">
              <a:lnSpc>
                <a:spcPct val="100000"/>
              </a:lnSpc>
              <a:buClr>
                <a:schemeClr val="accent2"/>
              </a:buClr>
              <a:defRPr>
                <a:solidFill>
                  <a:schemeClr val="bg1"/>
                </a:solidFill>
              </a:defRPr>
            </a:lvl3pPr>
            <a:lvl4pPr marL="2057400" indent="-228600">
              <a:lnSpc>
                <a:spcPct val="100000"/>
              </a:lnSpc>
              <a:buClr>
                <a:schemeClr val="accent2"/>
              </a:buClr>
              <a:defRPr>
                <a:solidFill>
                  <a:schemeClr val="bg1"/>
                </a:solidFill>
              </a:defRPr>
            </a:lvl4pPr>
            <a:lvl5pPr marL="2514600" indent="-228600">
              <a:lnSpc>
                <a:spcPct val="100000"/>
              </a:lnSpc>
              <a:buClr>
                <a:schemeClr val="accent2"/>
              </a:buClr>
              <a:defRPr>
                <a:solidFill>
                  <a:schemeClr val="bg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4948801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smtClean="0"/>
              <a:t>Optional Tagline Goes Here | mn.gov/websiteurl</a:t>
            </a:r>
            <a:endParaRPr lang="en-US" dirty="0"/>
          </a:p>
        </p:txBody>
      </p:sp>
      <p:sp>
        <p:nvSpPr>
          <p:cNvPr id="6"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7" r:id="rId1"/>
    <p:sldLayoutId id="2147483795" r:id="rId2"/>
    <p:sldLayoutId id="2147483711" r:id="rId3"/>
    <p:sldLayoutId id="2147483712" r:id="rId4"/>
    <p:sldLayoutId id="2147483790" r:id="rId5"/>
    <p:sldLayoutId id="2147483789" r:id="rId6"/>
    <p:sldLayoutId id="2147483714" r:id="rId7"/>
    <p:sldLayoutId id="2147483738" r:id="rId8"/>
    <p:sldLayoutId id="2147483739" r:id="rId9"/>
    <p:sldLayoutId id="2147483780" r:id="rId10"/>
    <p:sldLayoutId id="2147483773" r:id="rId11"/>
    <p:sldLayoutId id="2147483800" r:id="rId12"/>
    <p:sldLayoutId id="2147483688" r:id="rId13"/>
    <p:sldLayoutId id="2147483801" r:id="rId14"/>
    <p:sldLayoutId id="2147483802" r:id="rId15"/>
    <p:sldLayoutId id="2147483803" r:id="rId16"/>
    <p:sldLayoutId id="2147483744" r:id="rId17"/>
    <p:sldLayoutId id="2147483793" r:id="rId18"/>
    <p:sldLayoutId id="2147483772" r:id="rId19"/>
    <p:sldLayoutId id="2147483767" r:id="rId20"/>
    <p:sldLayoutId id="2147483769" r:id="rId21"/>
    <p:sldLayoutId id="2147483771" r:id="rId22"/>
    <p:sldLayoutId id="2147483770" r:id="rId23"/>
    <p:sldLayoutId id="2147483732" r:id="rId24"/>
    <p:sldLayoutId id="2147483794" r:id="rId25"/>
    <p:sldLayoutId id="2147483733" r:id="rId26"/>
    <p:sldLayoutId id="2147483747" r:id="rId27"/>
    <p:sldLayoutId id="2147483818" r:id="rId28"/>
    <p:sldLayoutId id="2147483805" r:id="rId29"/>
    <p:sldLayoutId id="2147483806" r:id="rId30"/>
    <p:sldLayoutId id="2147483750" r:id="rId31"/>
    <p:sldLayoutId id="2147483765" r:id="rId32"/>
    <p:sldLayoutId id="2147483781" r:id="rId33"/>
    <p:sldLayoutId id="2147483809" r:id="rId34"/>
    <p:sldLayoutId id="2147483808" r:id="rId35"/>
    <p:sldLayoutId id="2147483807" r:id="rId36"/>
    <p:sldLayoutId id="2147483819" r:id="rId37"/>
    <p:sldLayoutId id="2147483754" r:id="rId38"/>
    <p:sldLayoutId id="2147483755" r:id="rId39"/>
    <p:sldLayoutId id="2147483759" r:id="rId40"/>
    <p:sldLayoutId id="2147483753" r:id="rId41"/>
    <p:sldLayoutId id="2147483763" r:id="rId42"/>
    <p:sldLayoutId id="2147483762" r:id="rId43"/>
    <p:sldLayoutId id="2147483758" r:id="rId44"/>
    <p:sldLayoutId id="2147483756" r:id="rId45"/>
    <p:sldLayoutId id="2147483798" r:id="rId46"/>
    <p:sldLayoutId id="2147483797" r:id="rId47"/>
    <p:sldLayoutId id="2147483820" r:id="rId48"/>
  </p:sldLayoutIdLst>
  <p:timing>
    <p:tnLst>
      <p:par>
        <p:cTn id="1" dur="indefinite" restart="never" nodeType="tmRoot"/>
      </p:par>
    </p:tnLst>
  </p:timing>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2" Type="http://schemas.openxmlformats.org/officeDocument/2006/relationships/hyperlink" Target="http://www.ohe.state.mn.us/"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9.xml.rels><?xml version="1.0" encoding="UTF-8" standalone="yes"?>
<Relationships xmlns="http://schemas.openxmlformats.org/package/2006/relationships"><Relationship Id="rId2" Type="http://schemas.openxmlformats.org/officeDocument/2006/relationships/hyperlink" Target="http://www.ohe.state.mn.us/surveys/awards/awards.cfm"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4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0" y="3477837"/>
            <a:ext cx="12192000" cy="1295182"/>
          </a:xfrm>
        </p:spPr>
        <p:txBody>
          <a:bodyPr/>
          <a:lstStyle/>
          <a:p>
            <a:r>
              <a:rPr lang="en-US" dirty="0" smtClean="0"/>
              <a:t>Postsecondary Child Care Grant Training</a:t>
            </a:r>
            <a:endParaRPr lang="en-US" dirty="0"/>
          </a:p>
        </p:txBody>
      </p:sp>
      <p:sp>
        <p:nvSpPr>
          <p:cNvPr id="3" name="Text Placeholder 2"/>
          <p:cNvSpPr>
            <a:spLocks noGrp="1"/>
          </p:cNvSpPr>
          <p:nvPr>
            <p:ph type="body" sz="quarter" idx="14"/>
          </p:nvPr>
        </p:nvSpPr>
        <p:spPr/>
        <p:txBody>
          <a:bodyPr>
            <a:normAutofit/>
          </a:bodyPr>
          <a:lstStyle/>
          <a:p>
            <a:pPr>
              <a:spcBef>
                <a:spcPts val="0"/>
              </a:spcBef>
            </a:pPr>
            <a:r>
              <a:rPr lang="en-US" dirty="0" err="1" smtClean="0"/>
              <a:t>Firstname</a:t>
            </a:r>
            <a:r>
              <a:rPr lang="en-US" dirty="0" smtClean="0"/>
              <a:t> </a:t>
            </a:r>
            <a:r>
              <a:rPr lang="en-US" dirty="0" err="1" smtClean="0"/>
              <a:t>Lastname</a:t>
            </a:r>
            <a:r>
              <a:rPr lang="en-US" dirty="0" smtClean="0"/>
              <a:t> </a:t>
            </a:r>
            <a:r>
              <a:rPr lang="en-US" dirty="0" smtClean="0">
                <a:solidFill>
                  <a:schemeClr val="accent1"/>
                </a:solidFill>
              </a:rPr>
              <a:t>|</a:t>
            </a:r>
            <a:r>
              <a:rPr lang="en-US" dirty="0" smtClean="0"/>
              <a:t> Job Title</a:t>
            </a:r>
          </a:p>
          <a:p>
            <a:pPr>
              <a:spcBef>
                <a:spcPts val="0"/>
              </a:spcBef>
            </a:pPr>
            <a:r>
              <a:rPr lang="en-US" dirty="0" smtClean="0"/>
              <a:t>Date</a:t>
            </a:r>
            <a:endParaRPr lang="en-US" dirty="0"/>
          </a:p>
        </p:txBody>
      </p:sp>
      <p:sp>
        <p:nvSpPr>
          <p:cNvPr id="7" name="Footer Placeholder 6"/>
          <p:cNvSpPr>
            <a:spLocks noGrp="1"/>
          </p:cNvSpPr>
          <p:nvPr>
            <p:ph type="ftr" sz="quarter" idx="3"/>
          </p:nvPr>
        </p:nvSpPr>
        <p:spPr>
          <a:xfrm>
            <a:off x="0" y="4773020"/>
            <a:ext cx="12192000" cy="2084980"/>
          </a:xfrm>
          <a:solidFill>
            <a:schemeClr val="bg1"/>
          </a:solidFill>
        </p:spPr>
        <p:txBody>
          <a:bodyPr/>
          <a:lstStyle/>
          <a:p>
            <a:endParaRPr lang="en-US" dirty="0" smtClean="0"/>
          </a:p>
          <a:p>
            <a:r>
              <a:rPr lang="en-US" dirty="0" smtClean="0"/>
              <a:t>Brenda </a:t>
            </a:r>
            <a:r>
              <a:rPr lang="en-US" smtClean="0"/>
              <a:t>Larter </a:t>
            </a:r>
            <a:r>
              <a:rPr lang="en-US" smtClean="0"/>
              <a:t>March 2019</a:t>
            </a:r>
            <a:r>
              <a:rPr lang="en-US" dirty="0" smtClean="0"/>
              <a:t> | </a:t>
            </a:r>
            <a:r>
              <a:rPr lang="en-US" dirty="0"/>
              <a:t>http://www.ohe.state.mn.us/mPg.cfm?pageID=348</a:t>
            </a:r>
          </a:p>
        </p:txBody>
      </p:sp>
      <p:pic>
        <p:nvPicPr>
          <p:cNvPr id="2" name="Picture Placeholder 1"/>
          <p:cNvPicPr>
            <a:picLocks noGrp="1" noChangeAspect="1"/>
          </p:cNvPicPr>
          <p:nvPr>
            <p:ph type="pic" sz="quarter" idx="4294967295"/>
          </p:nvPr>
        </p:nvPicPr>
        <p:blipFill>
          <a:blip r:embed="rId3">
            <a:extLst>
              <a:ext uri="{28A0092B-C50C-407E-A947-70E740481C1C}">
                <a14:useLocalDpi xmlns:a14="http://schemas.microsoft.com/office/drawing/2010/main" val="0"/>
              </a:ext>
            </a:extLst>
          </a:blip>
          <a:srcRect l="483" r="483"/>
          <a:stretch>
            <a:fillRect/>
          </a:stretch>
        </p:blipFill>
        <p:spPr>
          <a:xfrm>
            <a:off x="2543110" y="880489"/>
            <a:ext cx="6330461" cy="1877680"/>
          </a:xfrm>
        </p:spPr>
      </p:pic>
      <p:pic>
        <p:nvPicPr>
          <p:cNvPr id="5" name="Picture 4"/>
          <p:cNvPicPr>
            <a:picLocks noChangeAspect="1"/>
          </p:cNvPicPr>
          <p:nvPr/>
        </p:nvPicPr>
        <p:blipFill>
          <a:blip r:embed="rId4"/>
          <a:stretch>
            <a:fillRect/>
          </a:stretch>
        </p:blipFill>
        <p:spPr>
          <a:xfrm>
            <a:off x="118805" y="5815510"/>
            <a:ext cx="4848611" cy="745649"/>
          </a:xfrm>
          <a:prstGeom prst="rect">
            <a:avLst/>
          </a:prstGeom>
        </p:spPr>
      </p:pic>
    </p:spTree>
    <p:extLst>
      <p:ext uri="{BB962C8B-B14F-4D97-AF65-F5344CB8AC3E}">
        <p14:creationId xmlns:p14="http://schemas.microsoft.com/office/powerpoint/2010/main" val="16654860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lnSpcReduction="10000"/>
          </a:bodyPr>
          <a:lstStyle/>
          <a:p>
            <a:pPr lvl="1"/>
            <a:r>
              <a:rPr lang="en-US" sz="2400" dirty="0" smtClean="0"/>
              <a:t>The 2017 Legislature increased the limit on postsecondary education from four years to five years of postsecondary education. </a:t>
            </a:r>
          </a:p>
          <a:p>
            <a:pPr lvl="1"/>
            <a:r>
              <a:rPr lang="en-US" sz="2400" dirty="0" smtClean="0"/>
              <a:t>Five years of full-time attendance equals 120 units. </a:t>
            </a:r>
          </a:p>
          <a:p>
            <a:pPr lvl="1"/>
            <a:r>
              <a:rPr lang="en-US" sz="2400" dirty="0" smtClean="0"/>
              <a:t>Undergraduate students may exceed the maximum of 120 units by disbursing one more term of aid to a student attending a quarter system school who have not yet exceeded 118.4 units or students attending a semester system school who have not yet exceeded 117.6 units.</a:t>
            </a:r>
          </a:p>
          <a:p>
            <a:pPr lvl="1"/>
            <a:r>
              <a:rPr lang="en-US" sz="2400" dirty="0" smtClean="0"/>
              <a:t>Graduate students may exceed the maximum of 120 units by disbursing one more term of aid to a student attending a quarter system school who have not yet exceeded 118.7 units or students attending a semester system school who have not yet exceeded 118 units. </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812282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The institution is responsible for reviewing transcripts. </a:t>
            </a:r>
            <a:endParaRPr lang="en-US" sz="2400" dirty="0"/>
          </a:p>
          <a:p>
            <a:pPr lvl="1"/>
            <a:r>
              <a:rPr lang="en-US" sz="2400" dirty="0" smtClean="0"/>
              <a:t>Students who had to withdraw for active military services after December 31, 2002 can receive one extra term of eligibility. </a:t>
            </a:r>
          </a:p>
          <a:p>
            <a:pPr lvl="1"/>
            <a:r>
              <a:rPr lang="en-US" sz="2400" dirty="0" smtClean="0"/>
              <a:t>Exclude courses for which a student withdrew for a term during which the student withdrew for a major medical illness as documented by a medical professional. </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792945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The student must be enrolled in a non-sectarian program or course of study. A “non-sectarian program” means a program of study that is not specifically designed to prepare students to become ministers of religion, to enter some other religious vocation, or to prepare them to teach theological subjects.</a:t>
            </a:r>
          </a:p>
          <a:p>
            <a:pPr lvl="1"/>
            <a:r>
              <a:rPr lang="en-US" sz="2400" dirty="0" smtClean="0"/>
              <a:t>Must be making satisfactory academic progress (SAP) requirements in state law. Which adopts the SAP requirements used for federal financial aid program. The federal requirements referred to in state law defined minimum standards for maintaining SAP, schools are allowed to adopt stricter standards. </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4332100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The student must have a child 12 years of age or younger, or 14 years of age or younger who is disabled as defined in MS 125A.02, and who is or will be receiving care on a regular basis from a licensed or legal non-licensed care giver. If the child is 12 years of age at the start of the term, the child can be considered for an award for the entire term. </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4311985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lnSpcReduction="10000"/>
          </a:bodyPr>
          <a:lstStyle/>
          <a:p>
            <a:pPr lvl="1"/>
            <a:r>
              <a:rPr lang="en-US" sz="2400" dirty="0" smtClean="0"/>
              <a:t>“Child with a disability” means a child who has a hearing impairment, blindness, visual disability, speech or language impairment, physical disability, other health impairment, mental disability, emotional health impairment, mental disability, emotional/behavioral disorder, specific learning disability, autism, traumatic brain injury, multiple disabilities, or deaf/blind disability who need special education and related services is a child with a disability. </a:t>
            </a:r>
          </a:p>
          <a:p>
            <a:pPr lvl="1"/>
            <a:r>
              <a:rPr lang="en-US" sz="2400" dirty="0" smtClean="0"/>
              <a:t>A licensed physician, an advanced practice nurse, or a licensed psychologist is qualified to make a diagnosis and determination of attention deficit disorder or attention deficit hyperactivity disorder for purposes of identifying a child with a disability. </a:t>
            </a:r>
          </a:p>
          <a:p>
            <a:pPr lvl="1"/>
            <a:r>
              <a:rPr lang="en-US" sz="2400" dirty="0" smtClean="0"/>
              <a:t>A child with a short term or temporary physical or emotional illness or disability is not a child with a disability.</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7996514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The child must meet the requirements for inclusion in the independent student’s household size or dependent student’s parental household size, as specified in applicable Title IV program regulations. </a:t>
            </a:r>
          </a:p>
          <a:p>
            <a:pPr lvl="1"/>
            <a:r>
              <a:rPr lang="en-US" sz="2400" dirty="0" smtClean="0"/>
              <a:t>Foster children are not eligible.  </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5502133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It is possible for the child to be included in the household size on both parents’ FAFSA applications. If both students include the child in the household size on the FAFSA application, both can apply for a Postsecondary Child Care Grant. </a:t>
            </a:r>
          </a:p>
          <a:p>
            <a:pPr lvl="1"/>
            <a:r>
              <a:rPr lang="en-US" sz="2400" dirty="0"/>
              <a:t>If one unmarried student is providing more than half the support for the other student, in addition to providing more than half the support for the child,  that student can include both the child and other student/parent in the household size on the FAFSA.</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1493207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The student receiving the support could not include the other student in the household size, but could include the child. </a:t>
            </a:r>
          </a:p>
          <a:p>
            <a:pPr lvl="1"/>
            <a:r>
              <a:rPr lang="en-US" sz="2400" dirty="0" smtClean="0"/>
              <a:t>For 50% support test, the student can include any funds received from someone other than the students parents that flow through to the child. Child’s other parent, Government assistance programs. </a:t>
            </a:r>
          </a:p>
          <a:p>
            <a:pPr lvl="1"/>
            <a:endParaRPr lang="en-US" sz="2400" dirty="0" smtClean="0"/>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66212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For example, if a student who lives alone with her child, receives cash from her boyfriend that amounts to more than 50% support for her child, then she would be able to count the child as a dependent in her household size and apply as independent. </a:t>
            </a:r>
          </a:p>
          <a:p>
            <a:pPr lvl="1"/>
            <a:r>
              <a:rPr lang="en-US" sz="2400" dirty="0" smtClean="0"/>
              <a:t>If the boyfriend  is the father of the child and a student himself, then he would also be able to count the child in his household size and apply as independent. </a:t>
            </a:r>
          </a:p>
          <a:p>
            <a:pPr lvl="1"/>
            <a:r>
              <a:rPr lang="en-US" sz="2400" dirty="0"/>
              <a:t>You would award the first student and then have to subtract the award the first student received from the actual child care costs for the other student prior to determining the award amount for the second student. </a:t>
            </a:r>
          </a:p>
          <a:p>
            <a:pPr lvl="1"/>
            <a:endParaRPr lang="en-US" sz="2400" dirty="0" smtClean="0"/>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3154889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The </a:t>
            </a:r>
            <a:r>
              <a:rPr lang="en-US" sz="2400" u="sng" dirty="0" smtClean="0"/>
              <a:t>student</a:t>
            </a:r>
            <a:r>
              <a:rPr lang="en-US" sz="2400" dirty="0" smtClean="0"/>
              <a:t> must NOT be receiving benefits from the Minnesota Family Investment Program (MFIP). </a:t>
            </a:r>
          </a:p>
          <a:p>
            <a:pPr lvl="1"/>
            <a:r>
              <a:rPr lang="en-US" sz="2400" dirty="0" smtClean="0"/>
              <a:t>This applies even if MFIP child care assistance does not cover school hours. </a:t>
            </a:r>
          </a:p>
          <a:p>
            <a:pPr lvl="1"/>
            <a:r>
              <a:rPr lang="en-US" sz="2400" dirty="0" smtClean="0"/>
              <a:t>A student can get a pro-rated Postsecondary Child Care Grant if the student only received MFIP benefits for a portion of the term. </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6486637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Program Purpose</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To provide financial assistance to students with financial need pursuing a postsecondary education who require child care assistance for their dependent children and do not receive funds from the Minnesota Family Investment Program (MFIP).</a:t>
            </a:r>
            <a:endParaRPr lang="en-US" sz="2400" dirty="0"/>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5070847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If student is only receiving MFIP benefits for a portion of a term, the student would be eligible for a prorated Postsecondary child Care Grant award for remainder of the term. </a:t>
            </a:r>
          </a:p>
          <a:p>
            <a:pPr lvl="1"/>
            <a:r>
              <a:rPr lang="en-US" sz="2400" dirty="0" smtClean="0"/>
              <a:t>Postsecondary Child Care Grant award does not have to be refunded to the program if the student receives MFIP benefits later in a term, provided the student notified the school within 10 days of the change of status. </a:t>
            </a:r>
          </a:p>
          <a:p>
            <a:pPr lvl="1"/>
            <a:r>
              <a:rPr lang="en-US" sz="2400" dirty="0" smtClean="0"/>
              <a:t>School can opt to adjust the award and bill the student for the overpayments, but in this case it is not required. </a:t>
            </a:r>
          </a:p>
          <a:p>
            <a:pPr lvl="1"/>
            <a:r>
              <a:rPr lang="en-US" sz="2400" dirty="0" smtClean="0"/>
              <a:t>If the student did not notify the school of the change, the student does not meet program eligibility requirements and should not receive future disbursements during the aid year, nor be considered a renewal applicant in future aid years.</a:t>
            </a:r>
            <a:endParaRPr lang="en-US" sz="2400"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44985320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lnSpcReduction="10000"/>
          </a:bodyPr>
          <a:lstStyle/>
          <a:p>
            <a:pPr lvl="1"/>
            <a:r>
              <a:rPr lang="en-US" sz="2400" dirty="0" smtClean="0"/>
              <a:t>If the student is excluded from receiving MFIP benefits,  but the students children receive MFIP benefits, the student IS eligible for the Postsecondary Child Care Grant. </a:t>
            </a:r>
          </a:p>
          <a:p>
            <a:pPr lvl="1"/>
            <a:r>
              <a:rPr lang="en-US" sz="2400" dirty="0" smtClean="0"/>
              <a:t>Since many students do not know if the assistance they receive is under MFIP, if they indicate on their application that the family is receiving any type of public assistance, the school must collect documentation from the county verifying the student is excluded from receiving MFIP benefits.</a:t>
            </a:r>
          </a:p>
          <a:p>
            <a:pPr lvl="1"/>
            <a:r>
              <a:rPr lang="en-US" sz="2400" dirty="0"/>
              <a:t>OHE created the “MFIP CCAP Verification Form” for you to use to determine what type of assistance the students is receiving from the county.  </a:t>
            </a:r>
          </a:p>
          <a:p>
            <a:pPr lvl="1"/>
            <a:r>
              <a:rPr lang="en-US" sz="2400" dirty="0" smtClean="0"/>
              <a:t>Students who are not on MFIP, but receive other benefits such as General Assistance, MN Care Insurance, Medical Assistance, Food Stamps, or Diversionary Work Program (DWP) ARE eligible for the Postsecondary Child Care Grant. </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2396107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Students receiving DWP are eligible for child care assistance through the DWP, so those benefits would be subtracted from actual child care costs used in the Postsecondary  Child Care Grant award calculation. The DWP is a program families are referred to for four months prior to going on MFIP. Therefore, you need to follow-up with these students. </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612849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The student cannot be in default on any student loan. The student can regain eligibility retroactive to the beginning of the current aid year by producing documentation from the holder of the loan that it has been paid in full or otherwise satisfied.  </a:t>
            </a:r>
          </a:p>
          <a:p>
            <a:pPr lvl="1"/>
            <a:r>
              <a:rPr lang="en-US" sz="2400" dirty="0" smtClean="0"/>
              <a:t>A student who has a hold on their State Grant file for being in arrears on child support payments IS eligible to participate in the Postsecondary Child Care Grant Program. </a:t>
            </a:r>
          </a:p>
          <a:p>
            <a:pPr lvl="1"/>
            <a:r>
              <a:rPr lang="en-US" sz="2400" dirty="0" smtClean="0"/>
              <a:t>According to statute this hold only prevents a student from receiving funds from the MN State Grant and MN GI Bill Program’s. </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4047909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The student must report any changes to data reported on the Postsecondary Child Care Grant application within 10 days of the change taking place. </a:t>
            </a:r>
            <a:endParaRPr lang="en-US" sz="2400" dirty="0"/>
          </a:p>
          <a:p>
            <a:pPr lvl="1"/>
            <a:r>
              <a:rPr lang="en-US" sz="2400" dirty="0" smtClean="0"/>
              <a:t>The student is notified of this requirement in the student certification section of the application. </a:t>
            </a:r>
          </a:p>
          <a:p>
            <a:pPr lvl="1"/>
            <a:r>
              <a:rPr lang="en-US" sz="2400" dirty="0" smtClean="0"/>
              <a:t>It is left to the discretion of the financial aid administrator to determine whether the student’s failure to report changes was an unintentional oversight or an intentional withholding of information from the school.  </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9304812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Provider</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A licensed child care provider; or</a:t>
            </a:r>
          </a:p>
          <a:p>
            <a:pPr lvl="1"/>
            <a:r>
              <a:rPr lang="en-US" sz="2400" dirty="0" smtClean="0"/>
              <a:t> A legal non-licensed care giver, is a person who is at least 18 years old and takes care of the children from only one family other than his/her own; or</a:t>
            </a:r>
          </a:p>
          <a:p>
            <a:pPr lvl="1"/>
            <a:r>
              <a:rPr lang="en-US" sz="2400" dirty="0" smtClean="0"/>
              <a:t>Other programs excluded from state licensure, after school program affiliated with school district, all-day kindergarten and pre-school if they charge a fee. </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7897028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Not An Eligible Provider</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A parent or legal guardian of the student’s child does NOT qualify as an eligible provider. </a:t>
            </a:r>
          </a:p>
          <a:p>
            <a:pPr lvl="1"/>
            <a:r>
              <a:rPr lang="en-US" sz="2400" dirty="0" smtClean="0"/>
              <a:t>Parents, step-parents, legal guardians of the child. </a:t>
            </a:r>
          </a:p>
          <a:p>
            <a:pPr lvl="1"/>
            <a:r>
              <a:rPr lang="en-US" sz="2400" dirty="0" smtClean="0"/>
              <a:t>Any individual if they reside in the same household or occupies the same residence as the student and child. </a:t>
            </a:r>
          </a:p>
          <a:p>
            <a:pPr lvl="1"/>
            <a:r>
              <a:rPr lang="en-US" sz="2400" dirty="0" smtClean="0"/>
              <a:t>There is no requirement that the provider be located in Minnesota. </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111216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Provider Verification</a:t>
            </a:r>
            <a:endParaRPr lang="en-US" dirty="0"/>
          </a:p>
        </p:txBody>
      </p:sp>
      <p:sp>
        <p:nvSpPr>
          <p:cNvPr id="7" name="Content Placeholder 2"/>
          <p:cNvSpPr>
            <a:spLocks noGrp="1"/>
          </p:cNvSpPr>
          <p:nvPr>
            <p:ph idx="1"/>
          </p:nvPr>
        </p:nvSpPr>
        <p:spPr>
          <a:xfrm>
            <a:off x="838199" y="1631228"/>
            <a:ext cx="10928928" cy="4780541"/>
          </a:xfrm>
        </p:spPr>
        <p:txBody>
          <a:bodyPr>
            <a:normAutofit lnSpcReduction="10000"/>
          </a:bodyPr>
          <a:lstStyle/>
          <a:p>
            <a:pPr lvl="1"/>
            <a:r>
              <a:rPr lang="en-US" sz="2400" dirty="0" smtClean="0"/>
              <a:t>Campuses are required to verify provider information for ALL students. Provider verification is being required to preserve the integrity and future viability of this program to ensure that funds go to eligible students. </a:t>
            </a:r>
          </a:p>
          <a:p>
            <a:pPr lvl="1"/>
            <a:r>
              <a:rPr lang="en-US" sz="2400" dirty="0" smtClean="0"/>
              <a:t>A form letter template was created to send to the provider along with a copy of the provider section page of the student’s completed application. When mailing a copy of the provider section of the application to the provider make sure you only copy the provider page of the application and black out the student’s ID number at the top of the page. </a:t>
            </a:r>
          </a:p>
          <a:p>
            <a:pPr lvl="1"/>
            <a:r>
              <a:rPr lang="en-US" sz="2400" dirty="0" smtClean="0"/>
              <a:t>Providers can verify the information in the provider section via telephone, faxing, emailing, or mailing the information back to the school. </a:t>
            </a:r>
          </a:p>
          <a:p>
            <a:pPr lvl="1"/>
            <a:r>
              <a:rPr lang="en-US" sz="2400" dirty="0" smtClean="0"/>
              <a:t>Be sure to take adequate notes, including the date and time for auditing purposes.  </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1776057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Provider Verification</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You can modify the language on the form template. For example, if you would like all responses via email, you can delete the language and contact information for the other methods.</a:t>
            </a:r>
          </a:p>
          <a:p>
            <a:pPr lvl="1"/>
            <a:r>
              <a:rPr lang="en-US" sz="2400" smtClean="0"/>
              <a:t>Or, if </a:t>
            </a:r>
            <a:r>
              <a:rPr lang="en-US" sz="2400" dirty="0" smtClean="0"/>
              <a:t>you prefer to enclose a blank provider section form to be completed by the provider (similar to a verification worksheet) as opposed to having the provider verify a copy of a </a:t>
            </a:r>
            <a:r>
              <a:rPr lang="en-US" sz="2400" smtClean="0"/>
              <a:t>completed application.</a:t>
            </a:r>
            <a:endParaRPr lang="en-US" sz="2400" dirty="0" smtClean="0"/>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3994129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Provider Verification</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Schools that choose to disburse Postsecondary Child Care Grant funds directly to the child care provider will also need to verify the provider information prior to disbursing funds. </a:t>
            </a:r>
          </a:p>
          <a:p>
            <a:pPr lvl="1"/>
            <a:r>
              <a:rPr lang="en-US" sz="2400" dirty="0" smtClean="0"/>
              <a:t>Provider verification will be required for each applicant at least once during the aid year prior to disbursing funds. Schools can opt to do provider verification more frequently. </a:t>
            </a:r>
          </a:p>
          <a:p>
            <a:pPr lvl="1"/>
            <a:r>
              <a:rPr lang="en-US" sz="2400" dirty="0" smtClean="0"/>
              <a:t>If there is a change in provider, verification would need to be done for the new provider.</a:t>
            </a:r>
          </a:p>
          <a:p>
            <a:pPr lvl="1"/>
            <a:endParaRPr lang="en-US" sz="2400" dirty="0" smtClean="0"/>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727019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Institutions</a:t>
            </a:r>
            <a:endParaRPr lang="en-US" dirty="0"/>
          </a:p>
        </p:txBody>
      </p:sp>
      <p:sp>
        <p:nvSpPr>
          <p:cNvPr id="7" name="Content Placeholder 2"/>
          <p:cNvSpPr>
            <a:spLocks noGrp="1"/>
          </p:cNvSpPr>
          <p:nvPr>
            <p:ph idx="1"/>
          </p:nvPr>
        </p:nvSpPr>
        <p:spPr>
          <a:xfrm>
            <a:off x="838199" y="1631228"/>
            <a:ext cx="10928928" cy="4780541"/>
          </a:xfrm>
        </p:spPr>
        <p:txBody>
          <a:bodyPr>
            <a:normAutofit lnSpcReduction="10000"/>
          </a:bodyPr>
          <a:lstStyle/>
          <a:p>
            <a:pPr lvl="1"/>
            <a:r>
              <a:rPr lang="en-US" sz="2400" dirty="0" smtClean="0"/>
              <a:t>Minnesota public postsecondary institutions. </a:t>
            </a:r>
          </a:p>
          <a:p>
            <a:pPr lvl="1"/>
            <a:r>
              <a:rPr lang="en-US" sz="2400" dirty="0" smtClean="0"/>
              <a:t>Minnesota private baccalaureate degree granting college or university (non-profit or for-profit).</a:t>
            </a:r>
          </a:p>
          <a:p>
            <a:pPr lvl="1"/>
            <a:r>
              <a:rPr lang="en-US" sz="2400" dirty="0" smtClean="0"/>
              <a:t>Minnesota non-profit two-year vocational school granting associate degrees. </a:t>
            </a:r>
          </a:p>
          <a:p>
            <a:pPr lvl="1"/>
            <a:r>
              <a:rPr lang="en-US" sz="2400" dirty="0" smtClean="0"/>
              <a:t>The institution must also meet the definition of eligible institution in MN statutes (MS) 136A.103.</a:t>
            </a:r>
          </a:p>
          <a:p>
            <a:pPr lvl="1"/>
            <a:r>
              <a:rPr lang="en-US" sz="2400" dirty="0" smtClean="0"/>
              <a:t>School must sign institutional participation agreement with Office of Higher Education (OHE). </a:t>
            </a:r>
          </a:p>
          <a:p>
            <a:pPr lvl="1"/>
            <a:r>
              <a:rPr lang="en-US" sz="2400" dirty="0" smtClean="0"/>
              <a:t>School must also submit annual program participation form, which indicates anticipated funding needs for the coming year. </a:t>
            </a:r>
            <a:endParaRPr lang="en-US" sz="2400" dirty="0"/>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90646865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Provider Verification</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To avoid liability for overpayments, a school will want to delay awarding a student until the provider’s information has been verified. </a:t>
            </a:r>
          </a:p>
          <a:p>
            <a:pPr lvl="1"/>
            <a:r>
              <a:rPr lang="en-US" sz="2400" dirty="0" smtClean="0"/>
              <a:t>In cases where a student receives a disbursement prior to provider verification, and provider verification results in changes to the award, the student will be liable for the overpayment to the Postsecondary Child Care Grant Program. </a:t>
            </a:r>
          </a:p>
          <a:p>
            <a:pPr lvl="1"/>
            <a:r>
              <a:rPr lang="en-US" sz="2400" dirty="0" smtClean="0"/>
              <a:t>If the school cannot collect the overpayment from the student, the school must repay the overpayments to the Postsecondary Child Care Grant Program. </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9940639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Provider Verification</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In cases where verification does take place prior to awarding, but subsequent changes are reported after disbursement that decreases or eliminate the award, the student will be liable for the overpayment. </a:t>
            </a:r>
          </a:p>
          <a:p>
            <a:pPr lvl="1"/>
            <a:r>
              <a:rPr lang="en-US" sz="2400" dirty="0" smtClean="0"/>
              <a:t>The school would not be required to repay the funds from institutional funds if it cannot collect the overpayment from the student. </a:t>
            </a:r>
          </a:p>
          <a:p>
            <a:pPr lvl="1"/>
            <a:r>
              <a:rPr lang="en-US" sz="2400" dirty="0" smtClean="0"/>
              <a:t>These cases can be turned over to OHE to collect after you make diligent effort to collect the overpayment. </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9487625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Provider Verification</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If in your best judgement, the student and/or provider willfully provided false information on the application, the student’s Postsecondary Child Care Grant should be cancelled and recouped for any term during the aid year for which fraudulent information was provided. </a:t>
            </a:r>
          </a:p>
          <a:p>
            <a:pPr lvl="1"/>
            <a:r>
              <a:rPr lang="en-US" sz="2400" dirty="0" smtClean="0"/>
              <a:t>If the school cannot collect the funds after diligent efforts are made, the school will not be liable. </a:t>
            </a:r>
          </a:p>
          <a:p>
            <a:pPr lvl="1"/>
            <a:r>
              <a:rPr lang="en-US" sz="2400" dirty="0" smtClean="0"/>
              <a:t>In these cases, the student’s liability can be turned over to OHE as an accounts receivable at the end of the year. </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1097966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Provider Verification</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The school may also want to pursue action against the student according to its own student conduct policies and/or contact the county attorney for the county to initiate a fraud investigation. </a:t>
            </a:r>
          </a:p>
          <a:p>
            <a:pPr lvl="1"/>
            <a:r>
              <a:rPr lang="en-US" sz="2400" dirty="0" smtClean="0"/>
              <a:t>OHE should be notified of all cases referred to the county attorney’s office.</a:t>
            </a:r>
          </a:p>
          <a:p>
            <a:pPr lvl="1"/>
            <a:r>
              <a:rPr lang="en-US" sz="2400" dirty="0" smtClean="0"/>
              <a:t>Financial </a:t>
            </a:r>
            <a:r>
              <a:rPr lang="en-US" sz="2400" dirty="0"/>
              <a:t>Aid Administrators are free to require any type of documentation </a:t>
            </a:r>
            <a:r>
              <a:rPr lang="en-US" sz="2400" dirty="0" smtClean="0"/>
              <a:t>you </a:t>
            </a:r>
            <a:r>
              <a:rPr lang="en-US" sz="2400" dirty="0"/>
              <a:t>feel is necessary to verify the accuracy of the student’s application.  Including, requiring the student to use a licensed day care facility that can provide documentation on facility stationary. </a:t>
            </a:r>
            <a:endParaRPr lang="en-US" sz="2400" dirty="0" smtClean="0"/>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7255135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Prioritizing Applicants/Renewal Applications</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School’s are required to award all renewal applicants prior to awarding first time applicants. School must establish a deadline date by which applications for initial and renewal awards must be received for the initial prioritization of applications. </a:t>
            </a:r>
          </a:p>
          <a:p>
            <a:pPr lvl="1"/>
            <a:r>
              <a:rPr lang="en-US" dirty="0" smtClean="0"/>
              <a:t>After all applicants (renewal and first-time) meeting the initial application deadline have been awarded, the school may then award students whose applications were received after the initial application deadline.</a:t>
            </a:r>
          </a:p>
          <a:p>
            <a:pPr lvl="1"/>
            <a:r>
              <a:rPr lang="en-US" dirty="0" smtClean="0"/>
              <a:t>Prioritization of applications received after the initial deadline date is based on the school’s written award policy.</a:t>
            </a:r>
          </a:p>
          <a:p>
            <a:pPr lvl="1"/>
            <a:r>
              <a:rPr lang="en-US" dirty="0" smtClean="0"/>
              <a:t>At this point there is no requirement that renewals be given priority over first time applicants. </a:t>
            </a:r>
          </a:p>
          <a:p>
            <a:pPr lvl="1"/>
            <a:r>
              <a:rPr lang="en-US" dirty="0" smtClean="0"/>
              <a:t>Most schools have prioritized these applications based on the date received. </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0493567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Prioritizing Applicants/Renewal Applications</a:t>
            </a:r>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A “renewal” applicant is a student who:</a:t>
            </a:r>
          </a:p>
          <a:p>
            <a:pPr lvl="1"/>
            <a:r>
              <a:rPr lang="en-US" dirty="0" smtClean="0"/>
              <a:t>Received an award in the immediately preceding academic year, and has had continuing enrollment at the institution since the time the previous year’s award was given. </a:t>
            </a:r>
          </a:p>
          <a:p>
            <a:pPr lvl="1"/>
            <a:r>
              <a:rPr lang="en-US" dirty="0" smtClean="0"/>
              <a:t>“Continuing enrollment” means that a student has not had an interruption in enrollment at the current institution for more than one academic term or 60 days in the preceding academic year, whichever is longer. </a:t>
            </a:r>
          </a:p>
          <a:p>
            <a:pPr lvl="1"/>
            <a:r>
              <a:rPr lang="en-US" dirty="0" smtClean="0"/>
              <a:t>2007 higher education bill contained language excusing enrollment interruption for those who left for active duty military service.</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0645288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Prioritizing Applicants/Renewal Applications</a:t>
            </a:r>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A student may miss one academic term and summer term and not lose continuing enrollment status. </a:t>
            </a:r>
          </a:p>
          <a:p>
            <a:pPr lvl="1"/>
            <a:r>
              <a:rPr lang="en-US" dirty="0" smtClean="0"/>
              <a:t>If funds don’t cover all renewal applicants meeting initial application deadline, school must prioritize these applications according to its written award policy. </a:t>
            </a:r>
          </a:p>
          <a:p>
            <a:pPr lvl="1"/>
            <a:r>
              <a:rPr lang="en-US" dirty="0" smtClean="0"/>
              <a:t>If funds don’t cover all eligible applicants, school must maintain waiting list. </a:t>
            </a:r>
          </a:p>
          <a:p>
            <a:pPr lvl="1"/>
            <a:r>
              <a:rPr lang="en-US" dirty="0" smtClean="0"/>
              <a:t>Prioritization of those on the waiting list is based on the school’s written award policy. </a:t>
            </a:r>
          </a:p>
          <a:p>
            <a:pPr lvl="1"/>
            <a:r>
              <a:rPr lang="en-US" dirty="0" smtClean="0"/>
              <a:t>Schools must give priority to renewal applicants meeting initial priority deadline. </a:t>
            </a:r>
          </a:p>
          <a:p>
            <a:pPr lvl="1"/>
            <a:r>
              <a:rPr lang="en-US" dirty="0" smtClean="0"/>
              <a:t>Schools should encourage students to apply and be placed on the waiting list even if no funds are available. </a:t>
            </a:r>
          </a:p>
          <a:p>
            <a:pPr lvl="1"/>
            <a:r>
              <a:rPr lang="en-US" dirty="0" smtClean="0"/>
              <a:t>Waiting list data must be reported to OHE on both the refund/reallocation and the monthly spending reporting forms on the web.</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02965102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Prioritizing Applicants/Renewal Applications</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a:t>The program statute does not allow denial of Postsecondary Child Care awards for future aid years based on suspected fraud during the current aid year. </a:t>
            </a:r>
            <a:r>
              <a:rPr lang="en-US" dirty="0" smtClean="0"/>
              <a:t>However, schools </a:t>
            </a:r>
            <a:r>
              <a:rPr lang="en-US" dirty="0"/>
              <a:t>can add language to your written award </a:t>
            </a:r>
            <a:r>
              <a:rPr lang="en-US" dirty="0" smtClean="0"/>
              <a:t>policy to address this issue.</a:t>
            </a:r>
            <a:endParaRPr lang="en-US" dirty="0"/>
          </a:p>
          <a:p>
            <a:pPr lvl="1"/>
            <a:r>
              <a:rPr lang="en-US" dirty="0" smtClean="0"/>
              <a:t>The statute requires renewal recipients who meet the school’s priority deadline to be given first priority during the next aid year. So a renewal applicant who provided fraudulent information the previous aid year must be given priority if student meets the priority deadline the following year. </a:t>
            </a:r>
          </a:p>
          <a:p>
            <a:pPr lvl="1"/>
            <a:r>
              <a:rPr lang="en-US" dirty="0" smtClean="0"/>
              <a:t>For example, the information provided fall term was accurate, but spring term was fraudulent. Since the student was awarded during fall the student would be considered a renewal applicant. </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63855894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Prioritizing Applicants/Renewal Applications</a:t>
            </a:r>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However, if the student’s entire award was cancelled during the current aid year due to fraudulent information, the student would not be considered a renewal applicant the following aid year. </a:t>
            </a:r>
          </a:p>
          <a:p>
            <a:pPr lvl="1"/>
            <a:r>
              <a:rPr lang="en-US" sz="2400" dirty="0" smtClean="0"/>
              <a:t>Applicant’s who do not meet the school’s priority deadline can be prioritized according the school’s written award policy. </a:t>
            </a:r>
          </a:p>
          <a:p>
            <a:pPr lvl="1"/>
            <a:r>
              <a:rPr lang="en-US" sz="2400" dirty="0" smtClean="0"/>
              <a:t>Though most schools choose to rank applicants based on date of receipt, a school would have the option of assigning lowest priority to students who provided fraudulent information in a previous aid year. </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72666906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Application Form</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A student must complete section A of the Postsecondary Child Care Grant program application, check and sign the certification section of the application. By signing the student certification, student agrees to:</a:t>
            </a:r>
          </a:p>
          <a:p>
            <a:pPr lvl="1">
              <a:spcBef>
                <a:spcPts val="0"/>
              </a:spcBef>
              <a:spcAft>
                <a:spcPts val="0"/>
              </a:spcAft>
            </a:pPr>
            <a:r>
              <a:rPr lang="en-US" sz="2400" dirty="0" smtClean="0"/>
              <a:t>Report any changes in application data to school within 10 days. </a:t>
            </a:r>
          </a:p>
          <a:p>
            <a:pPr lvl="1">
              <a:spcBef>
                <a:spcPts val="0"/>
              </a:spcBef>
              <a:spcAft>
                <a:spcPts val="0"/>
              </a:spcAft>
            </a:pPr>
            <a:r>
              <a:rPr lang="en-US" sz="2400" dirty="0" smtClean="0"/>
              <a:t>Use Postsecondary Child Care Grant to pay child care expenses.</a:t>
            </a:r>
          </a:p>
          <a:p>
            <a:pPr lvl="1">
              <a:spcBef>
                <a:spcPts val="0"/>
              </a:spcBef>
              <a:spcAft>
                <a:spcPts val="0"/>
              </a:spcAft>
            </a:pPr>
            <a:r>
              <a:rPr lang="en-US" sz="2400" dirty="0" smtClean="0"/>
              <a:t>Allows school and/or OHE to contact provider for verification and understands the application will be on hold pending provider verification.</a:t>
            </a:r>
          </a:p>
          <a:p>
            <a:pPr lvl="1">
              <a:spcBef>
                <a:spcPts val="0"/>
              </a:spcBef>
              <a:spcAft>
                <a:spcPts val="0"/>
              </a:spcAft>
            </a:pPr>
            <a:r>
              <a:rPr lang="en-US" sz="2400" dirty="0" smtClean="0"/>
              <a:t>Allows information be shared between school, OHE and county child care assistance programs. </a:t>
            </a:r>
          </a:p>
          <a:p>
            <a:pPr lvl="1">
              <a:spcBef>
                <a:spcPts val="0"/>
              </a:spcBef>
              <a:spcAft>
                <a:spcPts val="0"/>
              </a:spcAft>
            </a:pPr>
            <a:r>
              <a:rPr lang="en-US" sz="2400" dirty="0" smtClean="0"/>
              <a:t>Parents or legal guardian of child is not available to care for child.</a:t>
            </a:r>
          </a:p>
          <a:p>
            <a:pPr lvl="1">
              <a:spcBef>
                <a:spcPts val="0"/>
              </a:spcBef>
              <a:spcAft>
                <a:spcPts val="0"/>
              </a:spcAft>
            </a:pPr>
            <a:r>
              <a:rPr lang="en-US" sz="2400" dirty="0" smtClean="0"/>
              <a:t>Provide truthful information.</a:t>
            </a:r>
          </a:p>
          <a:p>
            <a:pPr lvl="1">
              <a:spcBef>
                <a:spcPts val="0"/>
              </a:spcBef>
              <a:spcAft>
                <a:spcPts val="0"/>
              </a:spcAft>
            </a:pPr>
            <a:r>
              <a:rPr lang="en-US" sz="2400" dirty="0" smtClean="0"/>
              <a:t>May be required to return all or a portion of award for withdrawals.</a:t>
            </a:r>
          </a:p>
          <a:p>
            <a:pPr lvl="1">
              <a:spcAft>
                <a:spcPts val="0"/>
              </a:spcAft>
            </a:pPr>
            <a:endParaRPr lang="en-US" sz="2400" dirty="0" smtClean="0"/>
          </a:p>
          <a:p>
            <a:pPr lvl="1"/>
            <a:endParaRPr lang="en-US" sz="2400" dirty="0" smtClean="0"/>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467101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Meet </a:t>
            </a:r>
            <a:r>
              <a:rPr lang="en-US" sz="2400" b="1" u="sng" dirty="0" smtClean="0"/>
              <a:t>ONE</a:t>
            </a:r>
            <a:r>
              <a:rPr lang="en-US" sz="2400" dirty="0" smtClean="0"/>
              <a:t> of the following MN resident criteria:</a:t>
            </a:r>
          </a:p>
          <a:p>
            <a:pPr lvl="1"/>
            <a:r>
              <a:rPr lang="en-US" sz="2400" dirty="0" smtClean="0"/>
              <a:t>Student who graduated from a MN high school while residing in MN and, if currently residing in another state is physically attending college in MN; or</a:t>
            </a:r>
          </a:p>
          <a:p>
            <a:pPr lvl="1"/>
            <a:r>
              <a:rPr lang="en-US" sz="2400" dirty="0" smtClean="0"/>
              <a:t>Student who earned GED in MN after living in MN for one year; or</a:t>
            </a:r>
          </a:p>
          <a:p>
            <a:pPr lvl="1"/>
            <a:r>
              <a:rPr lang="en-US" sz="2400" dirty="0" smtClean="0"/>
              <a:t>Dependent students whose parents resided in MN when FAFSA completed; or </a:t>
            </a:r>
          </a:p>
          <a:p>
            <a:pPr lvl="1"/>
            <a:r>
              <a:rPr lang="en-US" sz="2400" dirty="0" smtClean="0"/>
              <a:t>Student who resided in MN for 12 consecutive months without being enrolled half-time or more in any term. Undergraduates 6 credits, graduate/professional 1 credit; or</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57925135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Application Form</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Provider must complete section B of the Postsecondary Child Care Grant program application, check and sign the certification section of the application. By signing the provider certification, provider agrees to:</a:t>
            </a:r>
          </a:p>
          <a:p>
            <a:pPr lvl="1">
              <a:spcBef>
                <a:spcPts val="0"/>
              </a:spcBef>
              <a:spcAft>
                <a:spcPts val="0"/>
              </a:spcAft>
            </a:pPr>
            <a:r>
              <a:rPr lang="en-US" sz="2400" dirty="0" smtClean="0"/>
              <a:t>Provide truthful and correct information.</a:t>
            </a:r>
          </a:p>
          <a:p>
            <a:pPr lvl="1">
              <a:spcBef>
                <a:spcPts val="0"/>
              </a:spcBef>
              <a:spcAft>
                <a:spcPts val="0"/>
              </a:spcAft>
            </a:pPr>
            <a:r>
              <a:rPr lang="en-US" sz="2400" dirty="0" smtClean="0"/>
              <a:t>Provide additional documentation, including confirming the information provided to Financial Aid administrator and grants permission to OHE or school auditors to review financial records to verify receipt of Postsecondary Child Care funds.</a:t>
            </a:r>
          </a:p>
          <a:p>
            <a:pPr lvl="1">
              <a:spcBef>
                <a:spcPts val="0"/>
              </a:spcBef>
              <a:spcAft>
                <a:spcPts val="0"/>
              </a:spcAft>
            </a:pPr>
            <a:r>
              <a:rPr lang="en-US" sz="2400" dirty="0" smtClean="0"/>
              <a:t>Unlicensed child care providers only, grants permission to OHE or the school to report the amount of the student’s Postsecondary Child Care Grant to the IRS or MN Department of Revenue as taxable income to the provider, when requested.</a:t>
            </a:r>
          </a:p>
          <a:p>
            <a:pPr lvl="1">
              <a:spcAft>
                <a:spcPts val="0"/>
              </a:spcAft>
            </a:pPr>
            <a:endParaRPr lang="en-US" sz="2400" dirty="0" smtClean="0"/>
          </a:p>
          <a:p>
            <a:pPr lvl="1"/>
            <a:endParaRPr lang="en-US" sz="2400" dirty="0" smtClean="0"/>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63360437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Application Form</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Understands they cannot charge a Postsecondary Child Care Grant recipient a higher rate for services than rates charged to non-recipients. </a:t>
            </a:r>
          </a:p>
          <a:p>
            <a:pPr lvl="1"/>
            <a:r>
              <a:rPr lang="en-US" sz="2400" dirty="0" smtClean="0"/>
              <a:t>Understands if they give false or misleading information, they may be subject to a fine, prison sentence or both. </a:t>
            </a:r>
          </a:p>
          <a:p>
            <a:pPr lvl="1"/>
            <a:r>
              <a:rPr lang="en-US" sz="2400" dirty="0" smtClean="0"/>
              <a:t>Understands they must immediately report any changes to the information provided to the school including no longer providing child care services to the student’s children. </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82000428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Application Form</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Date stamp everything with the date received.</a:t>
            </a:r>
          </a:p>
          <a:p>
            <a:pPr lvl="1"/>
            <a:r>
              <a:rPr lang="en-US" sz="2400" dirty="0" smtClean="0"/>
              <a:t>Application must be complete prior to awarding the student. </a:t>
            </a:r>
          </a:p>
          <a:p>
            <a:pPr lvl="1"/>
            <a:r>
              <a:rPr lang="en-US" sz="2400" dirty="0" smtClean="0"/>
              <a:t>You must verify household size and total income used in the calculation match what is listed on FAFSA and are consistent across financial aid programs.</a:t>
            </a:r>
          </a:p>
          <a:p>
            <a:pPr lvl="1"/>
            <a:r>
              <a:rPr lang="en-US" sz="2400" dirty="0" smtClean="0"/>
              <a:t>Resolve any conflicting information between the application and any other forms or documentation in the student’s file. </a:t>
            </a:r>
          </a:p>
          <a:p>
            <a:pPr lvl="1"/>
            <a:r>
              <a:rPr lang="en-US" sz="2400" dirty="0" smtClean="0"/>
              <a:t>The school must keep a copy of the application form and any other documentation including notes in the student’s financial aid file. </a:t>
            </a:r>
          </a:p>
          <a:p>
            <a:pPr lvl="1"/>
            <a:r>
              <a:rPr lang="en-US" sz="2400" dirty="0" smtClean="0"/>
              <a:t>An institution may maintain electronic records for the fiscal year file instead of paper copies, as long as the records are available to auditors.</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40485676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Written Award Policy</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The school must have a written Postsecondary Child Care Grant award policy with the effective date for implementation. </a:t>
            </a:r>
          </a:p>
          <a:p>
            <a:pPr lvl="1"/>
            <a:r>
              <a:rPr lang="en-US" dirty="0" smtClean="0"/>
              <a:t>Prior to drafting this policy, review MN statutes and agency rules to ensure the policy is in accordance with these statutes and rules.</a:t>
            </a:r>
          </a:p>
          <a:p>
            <a:pPr lvl="1"/>
            <a:r>
              <a:rPr lang="en-US" dirty="0" smtClean="0"/>
              <a:t>The policy must be signed and dated by the Director of Financial Aid. </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0553728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Written Award Policy</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Written award policy for prioritization must include the following:</a:t>
            </a:r>
          </a:p>
          <a:p>
            <a:pPr lvl="1"/>
            <a:r>
              <a:rPr lang="en-US" dirty="0" smtClean="0"/>
              <a:t>The institution’s method of prioritizing Postsecondary Child Care Grant applications.</a:t>
            </a:r>
          </a:p>
          <a:p>
            <a:pPr lvl="1"/>
            <a:r>
              <a:rPr lang="en-US" dirty="0" smtClean="0"/>
              <a:t>The deadline date for receipt of applications in order to be included in the initial prioritization of applications.</a:t>
            </a:r>
          </a:p>
          <a:p>
            <a:pPr lvl="1"/>
            <a:r>
              <a:rPr lang="en-US" dirty="0" smtClean="0"/>
              <a:t>The deadline date for receipt of applications in order to be included in the initial prioritization of applications. </a:t>
            </a:r>
          </a:p>
          <a:p>
            <a:pPr lvl="1"/>
            <a:r>
              <a:rPr lang="en-US" dirty="0" smtClean="0"/>
              <a:t>The deadline date to resubmit an application for continuing a Postsecondary Child Care Grant.</a:t>
            </a:r>
          </a:p>
          <a:p>
            <a:pPr lvl="1"/>
            <a:r>
              <a:rPr lang="en-US" dirty="0" smtClean="0"/>
              <a:t>The standard method of award disbursement to the student or child care provider with the reasons for deviation from this policy documented in a student’s financial aid file.</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8857512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Written Award Policy</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a:t>The method used to create and maintain a waiting list.</a:t>
            </a:r>
          </a:p>
          <a:p>
            <a:pPr lvl="1"/>
            <a:r>
              <a:rPr lang="en-US" dirty="0"/>
              <a:t>Any other institutional policies used to determine which students receive awards and how retroactive awards are processed. </a:t>
            </a:r>
            <a:endParaRPr lang="en-US" dirty="0" smtClean="0"/>
          </a:p>
          <a:p>
            <a:pPr lvl="1"/>
            <a:r>
              <a:rPr lang="en-US" dirty="0" smtClean="0"/>
              <a:t>The institutions method of prioritizing applications may assign the lowest priority to applicants who previously failed to report changes or provided fraudulent information on the application.</a:t>
            </a:r>
          </a:p>
          <a:p>
            <a:pPr lvl="1"/>
            <a:r>
              <a:rPr lang="en-US" dirty="0" smtClean="0"/>
              <a:t>The above suggestions are made to protect the institution in dealing with applicants to the Postsecondary Child Care Grant program and to provide for the equitable treatment of program applicants. </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16292117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Award Period</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The school must award the student for the full 9-month academic year, fall through spring terms. </a:t>
            </a:r>
          </a:p>
          <a:p>
            <a:pPr lvl="1"/>
            <a:r>
              <a:rPr lang="en-US" dirty="0" smtClean="0"/>
              <a:t>Can award for fewer terms if:</a:t>
            </a:r>
          </a:p>
          <a:p>
            <a:pPr lvl="1"/>
            <a:r>
              <a:rPr lang="en-US" dirty="0" smtClean="0"/>
              <a:t>Student will only attend partial year.</a:t>
            </a:r>
          </a:p>
          <a:p>
            <a:pPr lvl="1"/>
            <a:r>
              <a:rPr lang="en-US" dirty="0" smtClean="0"/>
              <a:t>Student will run out of eligibility mid year due to previous postsecondary attendance.</a:t>
            </a:r>
          </a:p>
          <a:p>
            <a:pPr lvl="1"/>
            <a:r>
              <a:rPr lang="en-US" dirty="0" smtClean="0"/>
              <a:t>Awarding later in academic year, you do have the option to award retroactively to past terms if funds are available.</a:t>
            </a:r>
          </a:p>
          <a:p>
            <a:pPr lvl="1"/>
            <a:r>
              <a:rPr lang="en-US" dirty="0" smtClean="0"/>
              <a:t>Remaining funds won’t cover full year.</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9067275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Award Period</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The institution is responsible for calculation of each student’s Postsecondary Child Care award. The calculation must be documented for each child for each term. </a:t>
            </a:r>
          </a:p>
          <a:p>
            <a:pPr lvl="1"/>
            <a:r>
              <a:rPr lang="en-US" dirty="0" smtClean="0"/>
              <a:t>Although the initial award calculated for the nine-month academic year based on assumed actual costs and enrollment status, the award must be revised at the onset of each term to reflect actual costs and enrollment status for that term.</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3731006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Award Period</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Like State Grant school can award a student for up to three full-time semesters or four full-time quarters.</a:t>
            </a:r>
          </a:p>
          <a:p>
            <a:pPr lvl="1"/>
            <a:r>
              <a:rPr lang="en-US" dirty="0" smtClean="0"/>
              <a:t>The award for the extra term is calculated in the same manner as for any other term. </a:t>
            </a:r>
          </a:p>
          <a:p>
            <a:pPr lvl="1"/>
            <a:r>
              <a:rPr lang="en-US" dirty="0" smtClean="0"/>
              <a:t>A student could actually get awarded for both summer terms plus fall through spring terms provided, both summer terms were crossover terms. The sum of all term awards did not exceed 150% semester system or 133% quarter system of the annual maximum award for the student’s income and household size.</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0431184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Award Calculation</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OHE has an award calculation spreadsheet and maximum award chart along with additional program forms are available on the OHE website.</a:t>
            </a:r>
          </a:p>
          <a:p>
            <a:pPr lvl="1"/>
            <a:r>
              <a:rPr lang="en-US" dirty="0" smtClean="0">
                <a:hlinkClick r:id="rId2"/>
              </a:rPr>
              <a:t>www.ohe.state.mn.us</a:t>
            </a:r>
            <a:endParaRPr lang="en-US" dirty="0" smtClean="0"/>
          </a:p>
          <a:p>
            <a:pPr lvl="1"/>
            <a:r>
              <a:rPr lang="en-US" dirty="0" smtClean="0"/>
              <a:t>Financial Aid Administrator Resources.</a:t>
            </a:r>
          </a:p>
          <a:p>
            <a:pPr lvl="1"/>
            <a:r>
              <a:rPr lang="en-US" dirty="0" smtClean="0"/>
              <a:t>Forms for Financial Aid Administrators.</a:t>
            </a:r>
          </a:p>
          <a:p>
            <a:pPr lvl="1"/>
            <a:r>
              <a:rPr lang="en-US" dirty="0" smtClean="0"/>
              <a:t>Postsecondary Child Care Grant Program.</a:t>
            </a:r>
          </a:p>
          <a:p>
            <a:pPr lvl="1"/>
            <a:r>
              <a:rPr lang="en-US" dirty="0"/>
              <a:t>The maximum award amount per eligible child, per year currently in statute is $3,000. </a:t>
            </a:r>
          </a:p>
          <a:p>
            <a:pPr lvl="1"/>
            <a:r>
              <a:rPr lang="en-US" dirty="0" smtClean="0"/>
              <a:t>For the beginning of the 2018-2019 academic year the award amount was $5,200 and increased to $7,200 for terms that began on or after January 1, 2019.</a:t>
            </a:r>
            <a:endParaRPr lang="en-US" dirty="0"/>
          </a:p>
          <a:p>
            <a:pPr lvl="1"/>
            <a:endParaRPr lang="en-US" dirty="0"/>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371752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Student who resided in MN for 12 consecutive months without being enrolled half-time in any term, does not have to be initial year student lived in MN. </a:t>
            </a:r>
          </a:p>
          <a:p>
            <a:pPr lvl="1"/>
            <a:r>
              <a:rPr lang="en-US" sz="2400" dirty="0" smtClean="0"/>
              <a:t>Residency established this way is lost if student later leaves MN for more than one year (unless for college, military, missionary service and still pay taxes to MN). </a:t>
            </a:r>
          </a:p>
          <a:p>
            <a:pPr lvl="1"/>
            <a:r>
              <a:rPr lang="en-US" sz="2400" dirty="0" smtClean="0"/>
              <a:t>Does not apply to GED recipients; or</a:t>
            </a:r>
          </a:p>
          <a:p>
            <a:pPr lvl="1"/>
            <a:r>
              <a:rPr lang="en-US" sz="2400" dirty="0"/>
              <a:t>Independent student who originally met residency requirement as a dependent because parents resided in MN when FAFSA completed are grandfathered as an independent student if student continues to live in MN; or </a:t>
            </a:r>
          </a:p>
          <a:p>
            <a:pPr lvl="1"/>
            <a:endParaRPr lang="en-US" sz="2400" dirty="0" smtClean="0"/>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2465923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Award Calculation</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The total Postsecondary Child Care Grant awarded to the student each term is the sum of Postsecondary Child Care Grant awards for each of the student’s eligible children.</a:t>
            </a:r>
          </a:p>
          <a:p>
            <a:pPr lvl="1"/>
            <a:r>
              <a:rPr lang="en-US" dirty="0" smtClean="0"/>
              <a:t>The term award for each eligible child is the lesser of:</a:t>
            </a:r>
          </a:p>
          <a:p>
            <a:pPr lvl="1"/>
            <a:r>
              <a:rPr lang="en-US" dirty="0" smtClean="0"/>
              <a:t>The student’s actual, reported child care costs for that child during the term; or</a:t>
            </a:r>
          </a:p>
          <a:p>
            <a:pPr lvl="1"/>
            <a:r>
              <a:rPr lang="en-US" dirty="0" smtClean="0"/>
              <a:t>The maximum annual award per eligible child on the Postsecondary Child Care Grant table divided by two for semester, or three for quarter, and adjusted for enrollment status. </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66259773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Actual Child Care Costs</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Actual child care costs are reported by the provider on the application form. </a:t>
            </a:r>
          </a:p>
          <a:p>
            <a:pPr lvl="1"/>
            <a:r>
              <a:rPr lang="en-US" dirty="0" smtClean="0"/>
              <a:t>Schools can require receipts to verify actual costs reported by the provider. </a:t>
            </a:r>
          </a:p>
          <a:p>
            <a:pPr lvl="1"/>
            <a:r>
              <a:rPr lang="en-US" dirty="0" smtClean="0"/>
              <a:t>School can reference average provider rates collected by Department of Human Services. </a:t>
            </a:r>
          </a:p>
          <a:p>
            <a:pPr lvl="1"/>
            <a:r>
              <a:rPr lang="en-US" dirty="0" smtClean="0"/>
              <a:t>Providers cannot charge Postsecondary Child Care Grant recipients a higher costs than non-recipients. </a:t>
            </a:r>
          </a:p>
          <a:p>
            <a:pPr lvl="1"/>
            <a:r>
              <a:rPr lang="en-US" dirty="0" smtClean="0"/>
              <a:t>The maximum rate payable to a provider is $5.00 per hour for home care or $10 per hour for center care up to a maximum of 40 hours per week. </a:t>
            </a:r>
          </a:p>
          <a:p>
            <a:pPr lvl="1"/>
            <a:r>
              <a:rPr lang="en-US" dirty="0" smtClean="0"/>
              <a:t>Hours per week can include school hours, study time, work time, etc. we do not differentiate between school and work hours. </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70788932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Actual Child Care Costs</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School can include costs for child care during breaks or portion of term when student not enrolled. </a:t>
            </a:r>
          </a:p>
          <a:p>
            <a:pPr lvl="1"/>
            <a:r>
              <a:rPr lang="en-US" dirty="0" smtClean="0"/>
              <a:t>However, you cannot include costs for weeks when student is not receiving child care. </a:t>
            </a:r>
          </a:p>
          <a:p>
            <a:pPr lvl="1"/>
            <a:r>
              <a:rPr lang="en-US" dirty="0" smtClean="0"/>
              <a:t>School must subtract any other child care assistance the student or spouse receives. Basic Sliding Fee, Early Childhood scholarship, Transition Year, employer child care assistance, other parent receiving discounted rate, child care scholarship, Postsecondary Child Care Grant received by spouse, or any other assistance programs. </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95439762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Actual Child Care Costs</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School must also subtract court-ordered child care assistance paid to the provider by the other parent if it is not considered child support already included in the student’s income on the FAFSA. </a:t>
            </a:r>
          </a:p>
          <a:p>
            <a:pPr lvl="1"/>
            <a:r>
              <a:rPr lang="en-US" dirty="0" smtClean="0"/>
              <a:t>Other sources of child care assistance should be reported by the provider in Section B of the application and by the student. </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48184002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Maximum Award</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The amount shown on the Maximum Award Chart  is an annual 9-month award for a full-time student. </a:t>
            </a:r>
          </a:p>
          <a:p>
            <a:pPr lvl="1"/>
            <a:r>
              <a:rPr lang="en-US" dirty="0" smtClean="0"/>
              <a:t>Undergraduate 15 credits, graduate/professional 6 credits per term.</a:t>
            </a:r>
          </a:p>
          <a:p>
            <a:pPr lvl="1"/>
            <a:r>
              <a:rPr lang="en-US" dirty="0" smtClean="0"/>
              <a:t>To determine term award, divide the annual award by two semester school or three quarter school and then prorate for enrollment level. </a:t>
            </a:r>
          </a:p>
          <a:p>
            <a:pPr lvl="1"/>
            <a:r>
              <a:rPr lang="en-US" dirty="0" smtClean="0"/>
              <a:t>For example, an annual maximum award of $7,200 would be divided by two at a semester school and then prorated by 12/15ths or 80% for a student enrolled for 12 credits. </a:t>
            </a:r>
          </a:p>
          <a:p>
            <a:pPr lvl="1"/>
            <a:r>
              <a:rPr lang="en-US" dirty="0" smtClean="0"/>
              <a:t>$7,200/2=$3,600 x .80 = $2,880</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13028124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Maximum Award</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The amount shown on the Maximum Award Chart can be inflated by 10% to compensate for higher infant care costs. </a:t>
            </a:r>
          </a:p>
          <a:p>
            <a:pPr lvl="1"/>
            <a:r>
              <a:rPr lang="en-US" dirty="0" smtClean="0"/>
              <a:t>The institution must request permission from OHE to make this adjustment on its annual program participation form.</a:t>
            </a:r>
          </a:p>
          <a:p>
            <a:pPr lvl="1"/>
            <a:r>
              <a:rPr lang="en-US" dirty="0" smtClean="0"/>
              <a:t>Student must document higher infant care costs by having provider complete the Request for Infant Care Adjustment Form. </a:t>
            </a:r>
          </a:p>
          <a:p>
            <a:pPr lvl="1"/>
            <a:r>
              <a:rPr lang="en-US" dirty="0" smtClean="0"/>
              <a:t>“Infant” is defined by the provider up to a maximum age of 18 months. </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00491898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Maximum Award</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If the child care provider is providing day care for only the student’s infant, the 10% adjustment would not be made because there is no means of documenting the provider charges higher costs for infant care.</a:t>
            </a:r>
          </a:p>
          <a:p>
            <a:pPr lvl="1"/>
            <a:r>
              <a:rPr lang="en-US" dirty="0" smtClean="0"/>
              <a:t>The student could appeal this decision to the financial aid administrator who could then make a 10% adjustment to the amount on the maximum award table if the provider’s infant care rate is above the average market rate in the provider’s county (see DHS Maximum Provider Rates). </a:t>
            </a:r>
          </a:p>
          <a:p>
            <a:pPr lvl="1"/>
            <a:r>
              <a:rPr lang="en-US" dirty="0" smtClean="0"/>
              <a:t>The minimum award is $50 per semester or $33 per quarter. </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778165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Award Adjustments</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Award may change due to changes or corrections to household size or total income on the FAFSA, actual child care costs, MFIP status, enrollment status, provider information or other factors affecting award. </a:t>
            </a:r>
          </a:p>
          <a:p>
            <a:pPr lvl="1"/>
            <a:r>
              <a:rPr lang="en-US" dirty="0" smtClean="0"/>
              <a:t>All changes affecting the award must be dated, documented and maintained in the student’s file. </a:t>
            </a:r>
          </a:p>
          <a:p>
            <a:pPr lvl="1"/>
            <a:r>
              <a:rPr lang="en-US" dirty="0" smtClean="0"/>
              <a:t>If a change results in an increase in the student’s award, the school must increase the award if funds are available. This includes a student adding credits after the original award has been disbursed. </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45248323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Award Adjustments</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If a change other than drop in enrollment level results in a reduction of Postsecondary Child Care Grant award, the school must either:</a:t>
            </a:r>
          </a:p>
          <a:p>
            <a:pPr lvl="1"/>
            <a:r>
              <a:rPr lang="en-US" dirty="0" smtClean="0"/>
              <a:t>Reduce the student’s awards for the subsequent terms of the aid year to compensate for the overpayment; or</a:t>
            </a:r>
          </a:p>
          <a:p>
            <a:pPr lvl="1"/>
            <a:r>
              <a:rPr lang="en-US" dirty="0" smtClean="0"/>
              <a:t>Bill the student for the overpayment and return the funds to the school’s Postsecondary Child Care Grant account on campus. </a:t>
            </a:r>
          </a:p>
          <a:p>
            <a:pPr lvl="1"/>
            <a:r>
              <a:rPr lang="en-US" dirty="0" smtClean="0"/>
              <a:t>If student drops/withdraws credits or withdraws from school after the disbursement of the original award, the school must:</a:t>
            </a:r>
          </a:p>
          <a:p>
            <a:pPr lvl="1"/>
            <a:r>
              <a:rPr lang="en-US" dirty="0" smtClean="0"/>
              <a:t>Recalculate the award if the student did not attend classes; or</a:t>
            </a:r>
          </a:p>
          <a:p>
            <a:pPr lvl="1"/>
            <a:r>
              <a:rPr lang="en-US" dirty="0" smtClean="0"/>
              <a:t>Complete the OHE Refund Calculation Worksheet. </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3420209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Award Adjustments</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You may choose an award adjustment end date that coincides with the end of the drop/add period or any other date during the term, including the last day of the term. </a:t>
            </a:r>
          </a:p>
          <a:p>
            <a:pPr lvl="1"/>
            <a:r>
              <a:rPr lang="en-US" dirty="0" smtClean="0"/>
              <a:t>Whichever end date is selected for award adjustments, it must be used for all applicable state financial aid programs. </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6984412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Families not penalized for leaving MN to attend college or serve in military or missionary service if still paying taxes in MN. </a:t>
            </a:r>
          </a:p>
          <a:p>
            <a:pPr lvl="1"/>
            <a:r>
              <a:rPr lang="en-US" sz="2400" dirty="0" smtClean="0"/>
              <a:t>A member, spouse or dependent of the armed forces of the US stationed in MN on active federal military service as defined in MS 190.05, </a:t>
            </a:r>
            <a:r>
              <a:rPr lang="en-US" sz="2400" dirty="0" err="1" smtClean="0"/>
              <a:t>Subd</a:t>
            </a:r>
            <a:r>
              <a:rPr lang="en-US" sz="2400" dirty="0" smtClean="0"/>
              <a:t>. 5c; or</a:t>
            </a:r>
          </a:p>
          <a:p>
            <a:pPr lvl="1"/>
            <a:r>
              <a:rPr lang="en-US" sz="2400" dirty="0" smtClean="0"/>
              <a:t>A spouse or dependent of a veteran who meets the residency requirement; or</a:t>
            </a:r>
          </a:p>
          <a:p>
            <a:pPr lvl="1"/>
            <a:r>
              <a:rPr lang="en-US" sz="2400" dirty="0"/>
              <a:t>A person or spouse of who relocated to MN from an area that is declared a presidential disaster area within the preceding 12 months, if the disaster  interrupted the person’s postsecondary education; or</a:t>
            </a:r>
          </a:p>
          <a:p>
            <a:pPr lvl="1"/>
            <a:r>
              <a:rPr lang="en-US" sz="2400" dirty="0"/>
              <a:t>A person defined as a refugee under US code, title 8, section 1101 (a)(42) who upon arrival in the US, moved to MN and has continued to reside in MN.</a:t>
            </a:r>
          </a:p>
          <a:p>
            <a:pPr lvl="1"/>
            <a:endParaRPr lang="en-US" sz="2400" dirty="0" smtClean="0"/>
          </a:p>
          <a:p>
            <a:pPr lvl="1"/>
            <a:endParaRPr lang="en-US" sz="2400" dirty="0" smtClean="0"/>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93222054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Disbursement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The school can disburse the award to either the student or provider. </a:t>
            </a:r>
          </a:p>
          <a:p>
            <a:pPr lvl="1"/>
            <a:r>
              <a:rPr lang="en-US" dirty="0" smtClean="0"/>
              <a:t>The award must be disbursed on a term basis, unless the school chooses to disburse more frequently. </a:t>
            </a:r>
          </a:p>
          <a:p>
            <a:pPr lvl="1"/>
            <a:r>
              <a:rPr lang="en-US" dirty="0" smtClean="0"/>
              <a:t>Funds cannot be disbursed to the student or provider until the student is registered for classes for a term.</a:t>
            </a:r>
          </a:p>
          <a:p>
            <a:pPr lvl="1"/>
            <a:r>
              <a:rPr lang="en-US" dirty="0" smtClean="0"/>
              <a:t>If the student fails to begin the enrollment period, the school must refund the entire Postsecondary Child Care Grant award. </a:t>
            </a:r>
          </a:p>
          <a:p>
            <a:pPr lvl="1"/>
            <a:r>
              <a:rPr lang="en-US" dirty="0" smtClean="0"/>
              <a:t>The student’s award must be based on the student’s enrollment level as of the date of disbursement. </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20970701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Disbursement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The school can use any of the following methods to disburse the Postsecondary Child Care Grant award: </a:t>
            </a:r>
          </a:p>
          <a:p>
            <a:pPr lvl="1"/>
            <a:r>
              <a:rPr lang="en-US" dirty="0" smtClean="0"/>
              <a:t>By institutional check directly to the student or provider; or</a:t>
            </a:r>
          </a:p>
          <a:p>
            <a:pPr lvl="1"/>
            <a:r>
              <a:rPr lang="en-US" dirty="0" smtClean="0"/>
              <a:t>By institutional check mailed to the student or provider; or</a:t>
            </a:r>
          </a:p>
          <a:p>
            <a:pPr lvl="1"/>
            <a:r>
              <a:rPr lang="en-US" dirty="0" smtClean="0"/>
              <a:t>By crediting the student’s account, or </a:t>
            </a:r>
          </a:p>
          <a:p>
            <a:pPr lvl="1"/>
            <a:r>
              <a:rPr lang="en-US" dirty="0" smtClean="0"/>
              <a:t>To the student via electronic funds transfer (EFT). </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35093663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Disbursement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School should request picture ID if disbursing funds directly to student. </a:t>
            </a:r>
          </a:p>
          <a:p>
            <a:pPr lvl="1"/>
            <a:r>
              <a:rPr lang="en-US" dirty="0" smtClean="0"/>
              <a:t>If mailing a check to the student or provider, the institution must document the student’s or provider’s name, amount and types of charges paid by transaction, source and amount of any other financial aid funds included in the payment, number of the check and the date the check was mailed. </a:t>
            </a:r>
          </a:p>
          <a:p>
            <a:pPr lvl="1"/>
            <a:r>
              <a:rPr lang="en-US" dirty="0" smtClean="0"/>
              <a:t>OHE will not replace lost or forged checks. </a:t>
            </a:r>
          </a:p>
          <a:p>
            <a:pPr lvl="1"/>
            <a:r>
              <a:rPr lang="en-US" dirty="0" smtClean="0"/>
              <a:t>The institution must document the student’s name, amount and type of charges paid  by each transaction to the student’s account the source and amount of financial aid funds applied.</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99208517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Disbursement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The institution must document the disbursement of funds to each student. </a:t>
            </a:r>
          </a:p>
          <a:p>
            <a:pPr lvl="1"/>
            <a:r>
              <a:rPr lang="en-US" dirty="0" smtClean="0"/>
              <a:t>The disbursement date for funds disbursed to the student prior to beginning of the term will be the first day of required class attendance. </a:t>
            </a:r>
          </a:p>
          <a:p>
            <a:pPr lvl="1"/>
            <a:r>
              <a:rPr lang="en-US" dirty="0" smtClean="0"/>
              <a:t>The disbursement date for funds disbursed to the student during the enrollment period will be the date the funds were credited to the student’s account or applied to tuition charges or the date of the check or EFT or the date the student or provider is handed the check. </a:t>
            </a:r>
          </a:p>
          <a:p>
            <a:pPr lvl="1"/>
            <a:r>
              <a:rPr lang="en-US" dirty="0" smtClean="0"/>
              <a:t>The school must obtain written authorization from the student to disburse Postsecondary Child Care funds by EFT or to hold excess funds in the student’s account. </a:t>
            </a:r>
          </a:p>
          <a:p>
            <a:pPr lvl="1"/>
            <a:endParaRPr lang="en-US" dirty="0" smtClean="0"/>
          </a:p>
          <a:p>
            <a:pPr lvl="1"/>
            <a:endParaRPr lang="en-US" dirty="0" smtClean="0"/>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80977400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Disbursement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The school may NOT require the student to provide written authorization and must allow the student to rescind authorization ay any time. </a:t>
            </a:r>
          </a:p>
          <a:p>
            <a:pPr lvl="1"/>
            <a:r>
              <a:rPr lang="en-US" dirty="0" smtClean="0"/>
              <a:t>Authorization is valid for the award year and can be renewed upon written notice to the student informing the student of the provisions of the authorization and the right to rescind authorization. </a:t>
            </a:r>
          </a:p>
          <a:p>
            <a:pPr lvl="1"/>
            <a:r>
              <a:rPr lang="en-US" dirty="0" smtClean="0"/>
              <a:t>Such notices should indicate how interest accumulates on the student’s account and whether interest will be paid to the school or student.</a:t>
            </a:r>
          </a:p>
          <a:p>
            <a:pPr lvl="1"/>
            <a:endParaRPr lang="en-US" dirty="0" smtClean="0"/>
          </a:p>
          <a:p>
            <a:pPr lvl="1"/>
            <a:endParaRPr lang="en-US" dirty="0" smtClean="0"/>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66050091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Late Disbursement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A school may make a late or retroactive payment to the student provided the student did not withdraw from school or drop below half-time status during the term in question. </a:t>
            </a:r>
          </a:p>
          <a:p>
            <a:pPr lvl="1"/>
            <a:r>
              <a:rPr lang="en-US" dirty="0" smtClean="0"/>
              <a:t>Payment must be based on the student’s enrollment level as of the date of disbursement. </a:t>
            </a:r>
          </a:p>
          <a:p>
            <a:pPr lvl="1"/>
            <a:r>
              <a:rPr lang="en-US" dirty="0" smtClean="0"/>
              <a:t>Credits for courses from which the student withdrew should not be counted towards enrollment level. </a:t>
            </a:r>
          </a:p>
          <a:p>
            <a:pPr lvl="1"/>
            <a:r>
              <a:rPr lang="en-US" dirty="0" smtClean="0"/>
              <a:t>Credits with a grade of “F” or “N” should be counted as credits earned. </a:t>
            </a:r>
          </a:p>
          <a:p>
            <a:pPr lvl="1"/>
            <a:r>
              <a:rPr lang="en-US" dirty="0" smtClean="0"/>
              <a:t>A retroactive payment for a term already completed can be made even if the student is no longer enrolled at the school, provided the student still meets the other program eligibility requirements. </a:t>
            </a:r>
          </a:p>
          <a:p>
            <a:pPr lvl="1"/>
            <a:r>
              <a:rPr lang="en-US" dirty="0" smtClean="0"/>
              <a:t>A retroactive payment must be made from funds for the same fiscal year in which the term took place. </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46884894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Refunds</a:t>
            </a:r>
            <a:endParaRPr lang="en-US" dirty="0"/>
          </a:p>
        </p:txBody>
      </p:sp>
      <p:sp>
        <p:nvSpPr>
          <p:cNvPr id="7" name="Content Placeholder 2"/>
          <p:cNvSpPr>
            <a:spLocks noGrp="1"/>
          </p:cNvSpPr>
          <p:nvPr>
            <p:ph idx="1"/>
          </p:nvPr>
        </p:nvSpPr>
        <p:spPr>
          <a:xfrm>
            <a:off x="838199" y="1631228"/>
            <a:ext cx="10928928" cy="4780541"/>
          </a:xfrm>
        </p:spPr>
        <p:txBody>
          <a:bodyPr>
            <a:normAutofit lnSpcReduction="10000"/>
          </a:bodyPr>
          <a:lstStyle/>
          <a:p>
            <a:pPr lvl="1"/>
            <a:r>
              <a:rPr lang="en-US" dirty="0" smtClean="0"/>
              <a:t>If a student does not attend any classes for a term the entire Postsecondary Child Care Grant award must be refunded. </a:t>
            </a:r>
          </a:p>
          <a:p>
            <a:pPr lvl="1"/>
            <a:r>
              <a:rPr lang="en-US" dirty="0" smtClean="0"/>
              <a:t>If a student drops/withdraws credits for a class the student never attended, the school  must determine if an award adjustment is needed by comparing the student’s actual costs for the term to the amount on the Maximum Award Chart prorated for the revised enrollment level.</a:t>
            </a:r>
          </a:p>
          <a:p>
            <a:pPr lvl="1"/>
            <a:r>
              <a:rPr lang="en-US" dirty="0" smtClean="0"/>
              <a:t>If a student attends classes and then drops/withdraws credits or withdraws from school, the school must refund a proportional share of any remaining refund of institutional charges after the institution’s share of any required Title IV refund is subtracted. </a:t>
            </a:r>
          </a:p>
          <a:p>
            <a:pPr lvl="1"/>
            <a:r>
              <a:rPr lang="en-US" dirty="0" smtClean="0"/>
              <a:t>Schools can use the OHE Refund Calculation Worksheet on OHE’s Forms for Multiple Programs web page.</a:t>
            </a:r>
          </a:p>
          <a:p>
            <a:pPr lvl="1"/>
            <a:r>
              <a:rPr lang="en-US" dirty="0" smtClean="0"/>
              <a:t>Proportional share is based on the Postsecondary Child Care Grant’s share of the total non-title IV financial aid package. </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78034821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Refunds</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Courses that a student withdrew, failed but never attended, failed but stopped attending prior to finals or the equivalent for a course cannot be included in the student’s enrollment level. All other grades, including “F”, “NC” and “I”, or it’s equivalent should be counted when determining the student’s enrollment level. </a:t>
            </a:r>
          </a:p>
          <a:p>
            <a:pPr lvl="1"/>
            <a:r>
              <a:rPr lang="en-US" dirty="0" smtClean="0"/>
              <a:t>All refunds must be returned to the school’s Postsecondary Child Care Grant account and documented in the school’s fiscal records. </a:t>
            </a:r>
          </a:p>
          <a:p>
            <a:pPr lvl="1"/>
            <a:r>
              <a:rPr lang="en-US" dirty="0" smtClean="0"/>
              <a:t>If the school has already closed-out the year, (end of year report has been submitted) additional refunds need to be returned directly to OHE with the OHE Refund </a:t>
            </a:r>
            <a:r>
              <a:rPr lang="en-US" dirty="0"/>
              <a:t>R</a:t>
            </a:r>
            <a:r>
              <a:rPr lang="en-US" dirty="0" smtClean="0"/>
              <a:t>eturn Form. </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89479614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Award Notification Denial/Termination</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The school must provide each recipient with an award notice which includes the amount of the award for each term and the names of the recipient’s children. </a:t>
            </a:r>
          </a:p>
          <a:p>
            <a:pPr lvl="1"/>
            <a:r>
              <a:rPr lang="en-US" dirty="0" smtClean="0"/>
              <a:t>School must deny or terminate the student’s award if the student does not meet the program eligibility requirements.</a:t>
            </a:r>
          </a:p>
          <a:p>
            <a:pPr lvl="1"/>
            <a:r>
              <a:rPr lang="en-US" dirty="0" smtClean="0"/>
              <a:t>The denial or termination notice must be in writing and state the reason the award is being denied or terminated and inform the student of the right to appeal the adverse action and the procedure for doing so. </a:t>
            </a:r>
          </a:p>
          <a:p>
            <a:pPr lvl="1"/>
            <a:r>
              <a:rPr lang="en-US" dirty="0" smtClean="0"/>
              <a:t>The provider should also be notified that the student’s award was denied or terminated.</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72141398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Denial/Termination</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Valid reasons for denial or termination include but are not limited to:</a:t>
            </a:r>
          </a:p>
          <a:p>
            <a:pPr lvl="1"/>
            <a:r>
              <a:rPr lang="en-US" dirty="0" smtClean="0"/>
              <a:t>Failure to provide required information or documentation.</a:t>
            </a:r>
          </a:p>
          <a:p>
            <a:pPr lvl="1"/>
            <a:r>
              <a:rPr lang="en-US" dirty="0" smtClean="0"/>
              <a:t>Failure to report status changes. </a:t>
            </a:r>
          </a:p>
          <a:p>
            <a:pPr lvl="1"/>
            <a:r>
              <a:rPr lang="en-US" dirty="0" smtClean="0"/>
              <a:t>Misrepresentation of child care costs. </a:t>
            </a:r>
          </a:p>
          <a:p>
            <a:pPr lvl="1"/>
            <a:r>
              <a:rPr lang="en-US" dirty="0" smtClean="0"/>
              <a:t>Extended absences without an approved leave of absence. </a:t>
            </a:r>
          </a:p>
          <a:p>
            <a:pPr lvl="1"/>
            <a:r>
              <a:rPr lang="en-US" dirty="0" smtClean="0"/>
              <a:t>Failure to meet any of the program eligibility requirements.</a:t>
            </a:r>
          </a:p>
          <a:p>
            <a:pPr lvl="1"/>
            <a:r>
              <a:rPr lang="en-US" dirty="0" smtClean="0"/>
              <a:t>Payments must be suspended pending the outcome of any appeal.</a:t>
            </a:r>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790969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MN Dream Act is part of state residency statute, requirements are:</a:t>
            </a:r>
          </a:p>
          <a:p>
            <a:pPr lvl="1"/>
            <a:r>
              <a:rPr lang="en-US" sz="2400" dirty="0" smtClean="0"/>
              <a:t>Attended MN high school for at least three academic years.</a:t>
            </a:r>
          </a:p>
          <a:p>
            <a:pPr lvl="1"/>
            <a:r>
              <a:rPr lang="en-US" sz="2400" dirty="0" smtClean="0"/>
              <a:t>Graduated from MN high school or earned MN GED.</a:t>
            </a:r>
          </a:p>
          <a:p>
            <a:pPr lvl="1"/>
            <a:r>
              <a:rPr lang="en-US" sz="2400" dirty="0" smtClean="0"/>
              <a:t>Meet selective service system (SSS) registration requirements:</a:t>
            </a:r>
          </a:p>
          <a:p>
            <a:pPr lvl="1"/>
            <a:r>
              <a:rPr lang="en-US" sz="2400" dirty="0" smtClean="0"/>
              <a:t>Must register with SSS if male 18-25 years old;</a:t>
            </a:r>
          </a:p>
          <a:p>
            <a:pPr lvl="1"/>
            <a:r>
              <a:rPr lang="en-US" sz="2400" dirty="0" smtClean="0"/>
              <a:t>If male 26 or older, must have registered when 18-25;</a:t>
            </a:r>
          </a:p>
          <a:p>
            <a:pPr lvl="1"/>
            <a:r>
              <a:rPr lang="en-US" sz="2400" dirty="0" smtClean="0"/>
              <a:t>Can attempt to get status letter from SSS to show failure to register wasn’t knowing or </a:t>
            </a:r>
            <a:r>
              <a:rPr lang="en-US" sz="2400" dirty="0" err="1" smtClean="0"/>
              <a:t>willfull</a:t>
            </a:r>
            <a:r>
              <a:rPr lang="en-US" sz="2400" dirty="0" smtClean="0"/>
              <a:t>.</a:t>
            </a:r>
            <a:endParaRPr lang="en-US" sz="2400" dirty="0"/>
          </a:p>
          <a:p>
            <a:pPr lvl="1"/>
            <a:endParaRPr lang="en-US" sz="2400" dirty="0" smtClean="0"/>
          </a:p>
          <a:p>
            <a:pPr lvl="1"/>
            <a:endParaRPr lang="en-US" sz="2400" dirty="0" smtClean="0"/>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46807585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Denial/Termination</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The institution must allow the student to meet with financial aid administrator to discuss the termination and to provide documentation as to why the termination should not occur. </a:t>
            </a:r>
          </a:p>
          <a:p>
            <a:pPr lvl="1"/>
            <a:r>
              <a:rPr lang="en-US" dirty="0" smtClean="0"/>
              <a:t>Students must follow the school’s appeal process established to handle complaints about financial aid program decisions. </a:t>
            </a:r>
          </a:p>
          <a:p>
            <a:pPr lvl="1"/>
            <a:r>
              <a:rPr lang="en-US" dirty="0" smtClean="0"/>
              <a:t>If the student is not satisfied with the results of the appeal, the student may ask the school to forward the results to OHE for review. </a:t>
            </a:r>
          </a:p>
          <a:p>
            <a:pPr lvl="1"/>
            <a:r>
              <a:rPr lang="en-US" dirty="0" smtClean="0"/>
              <a:t>OHE reviews the case to determine if the school made its decision in accordance with applicable program statutes and rules and informs the student and school of the decision which is considered final. </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39503832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Allocation Formula</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The school’s initial allocation of program funds for the year is based on the school’s share of the total students with children enrolled in all participating schools per the previous year’s State Grant database in April. </a:t>
            </a:r>
          </a:p>
          <a:p>
            <a:pPr lvl="1"/>
            <a:r>
              <a:rPr lang="en-US" dirty="0" smtClean="0"/>
              <a:t>If you have a graduate student population you will need to report the number of graduate students with children. </a:t>
            </a:r>
          </a:p>
          <a:p>
            <a:pPr lvl="1"/>
            <a:r>
              <a:rPr lang="en-US" dirty="0" smtClean="0"/>
              <a:t>For example, if a school has 1,000 students with children and the total students with children at all schools were 10,000, the school would receive 10% of the appropriation for the program. </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29078641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Allocation Formula</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September the initial allocation is reduced if the school’s utilization rate for the previous year was less than 100%. </a:t>
            </a:r>
          </a:p>
          <a:p>
            <a:pPr lvl="1"/>
            <a:r>
              <a:rPr lang="en-US" dirty="0" smtClean="0"/>
              <a:t>If the school’s utilization rate for the previous year were 80%, the school’s current year allocation would be reduced by 20%. </a:t>
            </a:r>
          </a:p>
          <a:p>
            <a:pPr lvl="1"/>
            <a:r>
              <a:rPr lang="en-US" dirty="0" smtClean="0"/>
              <a:t>The initial allocation is also capped at the amount of funds requested by the school. </a:t>
            </a:r>
          </a:p>
          <a:p>
            <a:pPr lvl="1"/>
            <a:r>
              <a:rPr lang="en-US" dirty="0" smtClean="0"/>
              <a:t>The initial allocation is disbursed in September approximately 50%, October any additional funds up to 50% and December the remaining 50%. </a:t>
            </a:r>
          </a:p>
          <a:p>
            <a:pPr lvl="1"/>
            <a:r>
              <a:rPr lang="en-US" dirty="0" smtClean="0"/>
              <a:t>Schools with a leading summer term can request an earlier disbursements by contacting Brenda Larter. </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54301768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Allocation Formula</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The utilization rate for the previous year is determined by subtracting total expenditures from total funds available. </a:t>
            </a:r>
          </a:p>
          <a:p>
            <a:pPr lvl="1"/>
            <a:r>
              <a:rPr lang="en-US" dirty="0" smtClean="0"/>
              <a:t>Total expenditures  </a:t>
            </a:r>
          </a:p>
          <a:p>
            <a:pPr marL="457200" lvl="1" indent="0">
              <a:spcBef>
                <a:spcPts val="0"/>
              </a:spcBef>
              <a:spcAft>
                <a:spcPts val="0"/>
              </a:spcAft>
              <a:buNone/>
            </a:pPr>
            <a:r>
              <a:rPr lang="en-US" dirty="0"/>
              <a:t>	</a:t>
            </a:r>
            <a:r>
              <a:rPr lang="en-US" dirty="0" smtClean="0"/>
              <a:t>+ student awards </a:t>
            </a:r>
          </a:p>
          <a:p>
            <a:pPr marL="457200" lvl="1" indent="0">
              <a:spcBef>
                <a:spcPts val="0"/>
              </a:spcBef>
              <a:spcAft>
                <a:spcPts val="0"/>
              </a:spcAft>
              <a:buNone/>
            </a:pPr>
            <a:r>
              <a:rPr lang="en-US" dirty="0"/>
              <a:t>	</a:t>
            </a:r>
            <a:r>
              <a:rPr lang="en-US" u="sng" dirty="0" smtClean="0"/>
              <a:t>+ administrative expense allowance</a:t>
            </a:r>
          </a:p>
          <a:p>
            <a:pPr marL="457200" lvl="1" indent="0">
              <a:spcBef>
                <a:spcPts val="0"/>
              </a:spcBef>
              <a:spcAft>
                <a:spcPts val="0"/>
              </a:spcAft>
              <a:buNone/>
            </a:pPr>
            <a:r>
              <a:rPr lang="en-US" dirty="0" smtClean="0"/>
              <a:t>	= Total Expenditures  </a:t>
            </a:r>
          </a:p>
          <a:p>
            <a:pPr marL="457200" lvl="1" indent="0">
              <a:spcBef>
                <a:spcPts val="0"/>
              </a:spcBef>
              <a:spcAft>
                <a:spcPts val="0"/>
              </a:spcAft>
              <a:buNone/>
            </a:pPr>
            <a:endParaRPr lang="en-US" dirty="0" smtClean="0"/>
          </a:p>
          <a:p>
            <a:pPr lvl="1"/>
            <a:r>
              <a:rPr lang="en-US" dirty="0" smtClean="0"/>
              <a:t>Total funds available</a:t>
            </a:r>
          </a:p>
          <a:p>
            <a:pPr marL="457200" lvl="1" indent="0">
              <a:spcBef>
                <a:spcPts val="0"/>
              </a:spcBef>
              <a:spcAft>
                <a:spcPts val="0"/>
              </a:spcAft>
              <a:buNone/>
            </a:pPr>
            <a:r>
              <a:rPr lang="en-US" dirty="0" smtClean="0"/>
              <a:t>	+ Current year initial allocation </a:t>
            </a:r>
          </a:p>
          <a:p>
            <a:pPr marL="457200" lvl="1" indent="0">
              <a:spcBef>
                <a:spcPts val="0"/>
              </a:spcBef>
              <a:spcAft>
                <a:spcPts val="0"/>
              </a:spcAft>
              <a:buNone/>
            </a:pPr>
            <a:r>
              <a:rPr lang="en-US" dirty="0" smtClean="0"/>
              <a:t>	+ Current year reallocated funds</a:t>
            </a:r>
          </a:p>
          <a:p>
            <a:pPr marL="457200" lvl="1" indent="0">
              <a:spcBef>
                <a:spcPts val="0"/>
              </a:spcBef>
              <a:spcAft>
                <a:spcPts val="0"/>
              </a:spcAft>
              <a:buNone/>
            </a:pPr>
            <a:r>
              <a:rPr lang="en-US" dirty="0" smtClean="0"/>
              <a:t>	- Funds carried forward/back to another fiscal year</a:t>
            </a:r>
          </a:p>
          <a:p>
            <a:pPr marL="457200" lvl="1" indent="0">
              <a:spcBef>
                <a:spcPts val="0"/>
              </a:spcBef>
              <a:spcAft>
                <a:spcPts val="0"/>
              </a:spcAft>
              <a:buNone/>
            </a:pPr>
            <a:r>
              <a:rPr lang="en-US" u="sng" dirty="0" smtClean="0"/>
              <a:t>	- Current year funds returned to OHE before March 1</a:t>
            </a:r>
          </a:p>
          <a:p>
            <a:pPr marL="457200" lvl="1" indent="0">
              <a:spcBef>
                <a:spcPts val="0"/>
              </a:spcBef>
              <a:spcAft>
                <a:spcPts val="0"/>
              </a:spcAft>
              <a:buNone/>
            </a:pPr>
            <a:r>
              <a:rPr lang="en-US" dirty="0" smtClean="0"/>
              <a:t>	= Total Funds Available</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4158405308"/>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Reallocation of Funds</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Schools may request additional funds if the initial allocation does not cover anticipated need. </a:t>
            </a:r>
          </a:p>
          <a:p>
            <a:pPr lvl="1"/>
            <a:r>
              <a:rPr lang="en-US" dirty="0" smtClean="0"/>
              <a:t>OHE sends out refund/reallocation forms to schools five times during the school year November, January, March, May &amp; June. </a:t>
            </a:r>
          </a:p>
          <a:p>
            <a:pPr lvl="1"/>
            <a:r>
              <a:rPr lang="en-US" dirty="0" smtClean="0"/>
              <a:t>OHE will reallocate any refunds returned based on school’s share of all schools requesting more funds. </a:t>
            </a:r>
          </a:p>
          <a:p>
            <a:pPr lvl="1"/>
            <a:r>
              <a:rPr lang="en-US" dirty="0" smtClean="0"/>
              <a:t>Minimum reallocation is $100.</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74458386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Carry Forward/Back</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Schools may carry forward to the next fiscal year or carry back to the previous fiscal year up to 10% of their current year initial allocation. </a:t>
            </a:r>
          </a:p>
          <a:p>
            <a:pPr lvl="1"/>
            <a:r>
              <a:rPr lang="en-US" dirty="0" smtClean="0"/>
              <a:t>Schools can always carry forward. </a:t>
            </a:r>
          </a:p>
          <a:p>
            <a:pPr lvl="1"/>
            <a:r>
              <a:rPr lang="en-US" dirty="0" smtClean="0"/>
              <a:t>Schools cannot carry back funds from the first year of a new biennium to the last year of the previous biennium. </a:t>
            </a:r>
          </a:p>
          <a:p>
            <a:pPr lvl="1"/>
            <a:r>
              <a:rPr lang="en-US" dirty="0" smtClean="0"/>
              <a:t>A biennium is a two-year state budget cycle</a:t>
            </a:r>
          </a:p>
          <a:p>
            <a:pPr lvl="1"/>
            <a:r>
              <a:rPr lang="en-US" dirty="0" smtClean="0"/>
              <a:t>2017-2018 and 2018-2019</a:t>
            </a:r>
          </a:p>
          <a:p>
            <a:pPr lvl="1"/>
            <a:r>
              <a:rPr lang="en-US" dirty="0" smtClean="0"/>
              <a:t>2019-2020 and 2020-2021</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74617621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Administrative Expense Allowance</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A school may use up to 5% of total student awards expended for Postsecondary Child Care Grant awards during a fiscal year for an administrative expense allowance.</a:t>
            </a:r>
          </a:p>
          <a:p>
            <a:pPr lvl="1"/>
            <a:r>
              <a:rPr lang="en-US" dirty="0" smtClean="0"/>
              <a:t>Schools must be able to verify that the administrative expense allowance was used for the administration of the Postsecondary Child Care Grant Program. </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65202130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Funds Management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It is preferable for the school to maintain a separate account for Postsecondary Child Care Grant funds, but they can be combined with other funds if the fund source number is traceable to all activity within the account. </a:t>
            </a:r>
          </a:p>
          <a:p>
            <a:pPr lvl="1"/>
            <a:r>
              <a:rPr lang="en-US" dirty="0" smtClean="0"/>
              <a:t>A manual or electronic record of recipients and corresponding check and account numbers must be maintained in order to track disbursements back through the activity account to the internal requisition form. </a:t>
            </a:r>
          </a:p>
          <a:p>
            <a:pPr lvl="1"/>
            <a:r>
              <a:rPr lang="en-US" dirty="0" smtClean="0"/>
              <a:t>Each school must implement control procedures which prevent funds from one fiscal year from co-mingling with funds from another fiscal year, with the exception of funds which are transferred based on the carry forward, carry back provision.</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90821860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Excess Funds</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Excess funds are funds that will not be spent on student awards, the administrative expense allowance, or carried forward or back to another fiscal year. </a:t>
            </a:r>
          </a:p>
          <a:p>
            <a:pPr lvl="1"/>
            <a:r>
              <a:rPr lang="en-US" dirty="0" smtClean="0"/>
              <a:t>Excess funds must be returned to OHE when refund/reallocation forms are sent out. </a:t>
            </a:r>
          </a:p>
          <a:p>
            <a:pPr lvl="1"/>
            <a:r>
              <a:rPr lang="en-US" dirty="0" smtClean="0"/>
              <a:t>Excess funds returned after march 1 will result in a utilization rate under 100% which will reduce the initial allocation for the next fiscal year. </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96342190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Reporting Requirements</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Schools are responsible for reporting total program awards and expenditures to date at the end of each month by the 10</a:t>
            </a:r>
            <a:r>
              <a:rPr lang="en-US" baseline="30000" dirty="0" smtClean="0"/>
              <a:t>th</a:t>
            </a:r>
            <a:r>
              <a:rPr lang="en-US" dirty="0" smtClean="0"/>
              <a:t> day of each month.</a:t>
            </a:r>
          </a:p>
          <a:p>
            <a:pPr lvl="1"/>
            <a:r>
              <a:rPr lang="en-US" dirty="0" smtClean="0"/>
              <a:t>The web address is: </a:t>
            </a:r>
            <a:r>
              <a:rPr lang="en-US" altLang="en-US" sz="2000" u="sng" dirty="0">
                <a:hlinkClick r:id="rId2"/>
              </a:rPr>
              <a:t>http://www.ohe.state.mn.us/surveys/awards/awards.cfm</a:t>
            </a:r>
            <a:endParaRPr lang="en-US" altLang="en-US" sz="2000" u="sng" dirty="0"/>
          </a:p>
          <a:p>
            <a:pPr lvl="1"/>
            <a:r>
              <a:rPr lang="en-US" dirty="0" smtClean="0"/>
              <a:t>Schools are responsible for collecting data requested by OHE on the End of Year Report.</a:t>
            </a:r>
          </a:p>
          <a:p>
            <a:pPr lvl="1"/>
            <a:endParaRPr lang="en-US" dirty="0" smtClean="0"/>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397831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The definition of MN resident for the Postsecondary Child Care Grant Program ONLY, was revised to include a student whose spouse is a resident of MN. This would require the school to determine the spouse’s residency status by having the spouse complete OHE’s student eligibility questionnaire (appendix 2 of the State Grant manual). This change was effective for terms starting on or after August 1, 2015.  </a:t>
            </a:r>
          </a:p>
          <a:p>
            <a:pPr lvl="1"/>
            <a:r>
              <a:rPr lang="en-US" sz="2400" dirty="0"/>
              <a:t>The student must not be receiving Tuition Reciprocity benefits from a neighboring state to attend a MN institution. </a:t>
            </a:r>
          </a:p>
          <a:p>
            <a:pPr lvl="1"/>
            <a:endParaRPr lang="en-US" sz="2400" dirty="0" smtClean="0"/>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339349417"/>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End of Year Report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Recipient data:</a:t>
            </a:r>
          </a:p>
          <a:p>
            <a:pPr lvl="1">
              <a:spcBef>
                <a:spcPts val="0"/>
              </a:spcBef>
              <a:spcAft>
                <a:spcPts val="0"/>
              </a:spcAft>
            </a:pPr>
            <a:r>
              <a:rPr lang="en-US" dirty="0" smtClean="0"/>
              <a:t>Name</a:t>
            </a:r>
          </a:p>
          <a:p>
            <a:pPr lvl="1">
              <a:spcBef>
                <a:spcPts val="0"/>
              </a:spcBef>
              <a:spcAft>
                <a:spcPts val="0"/>
              </a:spcAft>
            </a:pPr>
            <a:r>
              <a:rPr lang="en-US" dirty="0" smtClean="0"/>
              <a:t>SSN</a:t>
            </a:r>
          </a:p>
          <a:p>
            <a:pPr lvl="1">
              <a:spcBef>
                <a:spcPts val="0"/>
              </a:spcBef>
              <a:spcAft>
                <a:spcPts val="0"/>
              </a:spcAft>
            </a:pPr>
            <a:r>
              <a:rPr lang="en-US" dirty="0" smtClean="0"/>
              <a:t>Family income</a:t>
            </a:r>
          </a:p>
          <a:p>
            <a:pPr lvl="1">
              <a:spcBef>
                <a:spcPts val="0"/>
              </a:spcBef>
              <a:spcAft>
                <a:spcPts val="0"/>
              </a:spcAft>
            </a:pPr>
            <a:r>
              <a:rPr lang="en-US" dirty="0" smtClean="0"/>
              <a:t>Family size</a:t>
            </a:r>
          </a:p>
          <a:p>
            <a:pPr lvl="1">
              <a:spcBef>
                <a:spcPts val="0"/>
              </a:spcBef>
              <a:spcAft>
                <a:spcPts val="0"/>
              </a:spcAft>
            </a:pPr>
            <a:r>
              <a:rPr lang="en-US" dirty="0" smtClean="0"/>
              <a:t>Total hours awarded per week for all children</a:t>
            </a:r>
          </a:p>
          <a:p>
            <a:pPr lvl="1">
              <a:spcBef>
                <a:spcPts val="0"/>
              </a:spcBef>
              <a:spcAft>
                <a:spcPts val="0"/>
              </a:spcAft>
            </a:pPr>
            <a:r>
              <a:rPr lang="en-US" dirty="0" smtClean="0"/>
              <a:t>Number of children in day care</a:t>
            </a:r>
          </a:p>
          <a:p>
            <a:pPr lvl="1">
              <a:spcBef>
                <a:spcPts val="0"/>
              </a:spcBef>
              <a:spcAft>
                <a:spcPts val="0"/>
              </a:spcAft>
            </a:pPr>
            <a:r>
              <a:rPr lang="en-US" dirty="0" smtClean="0"/>
              <a:t>Total actual child care cost for award period</a:t>
            </a:r>
          </a:p>
          <a:p>
            <a:pPr lvl="1">
              <a:spcBef>
                <a:spcPts val="0"/>
              </a:spcBef>
              <a:spcAft>
                <a:spcPts val="0"/>
              </a:spcAft>
            </a:pPr>
            <a:r>
              <a:rPr lang="en-US" dirty="0" smtClean="0"/>
              <a:t>Total Postsecondary Child Care Grant award</a:t>
            </a:r>
          </a:p>
          <a:p>
            <a:pPr lvl="1">
              <a:spcBef>
                <a:spcPts val="0"/>
              </a:spcBef>
              <a:spcAft>
                <a:spcPts val="0"/>
              </a:spcAft>
            </a:pPr>
            <a:r>
              <a:rPr lang="en-US" dirty="0" smtClean="0"/>
              <a:t>Amount of total award was increased due to 10% infant care adjustment</a:t>
            </a:r>
          </a:p>
          <a:p>
            <a:pPr lvl="1">
              <a:spcBef>
                <a:spcPts val="0"/>
              </a:spcBef>
              <a:spcAft>
                <a:spcPts val="0"/>
              </a:spcAft>
            </a:pPr>
            <a:r>
              <a:rPr lang="en-US" dirty="0" smtClean="0"/>
              <a:t>Program level, 1=undergraduate, 2=graduate/professional</a:t>
            </a:r>
          </a:p>
          <a:p>
            <a:pPr lvl="1"/>
            <a:endParaRPr lang="en-US" dirty="0" smtClean="0"/>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71125985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Reporting Requirements</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End of Year Reports must be submitted to OHE no later than the first working day after August 9</a:t>
            </a:r>
            <a:r>
              <a:rPr lang="en-US" baseline="30000" dirty="0" smtClean="0"/>
              <a:t>th</a:t>
            </a:r>
            <a:r>
              <a:rPr lang="en-US" dirty="0" smtClean="0"/>
              <a:t>, the 2018-2019 report will be due August 12, 2019.</a:t>
            </a:r>
          </a:p>
          <a:p>
            <a:pPr lvl="1"/>
            <a:r>
              <a:rPr lang="en-US" dirty="0" smtClean="0"/>
              <a:t>Final excess funds must be returned by July 31, 2019. OHE will withhold the school’s allocation for the coming year if the school fails to meet the end of year deadline. </a:t>
            </a:r>
          </a:p>
          <a:p>
            <a:pPr lvl="1"/>
            <a:r>
              <a:rPr lang="en-US" dirty="0" smtClean="0"/>
              <a:t>You must report all data elements for each student review all information reported on the end of year report and double check for accuracy. </a:t>
            </a:r>
          </a:p>
          <a:p>
            <a:pPr lvl="1"/>
            <a:r>
              <a:rPr lang="en-US" dirty="0" smtClean="0"/>
              <a:t>You must make sure this report balances with your Business Office prior to submitting the report to OHE.</a:t>
            </a:r>
          </a:p>
          <a:p>
            <a:pPr lvl="1"/>
            <a:r>
              <a:rPr lang="en-US" dirty="0" smtClean="0"/>
              <a:t>Upon request the school must also report information about students who received awards, students on waiting lists and students who were denied awards. </a:t>
            </a:r>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1450478634"/>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State Audit Requirements</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OHE staff will periodically perform an audit. Historical records and documentation must be kept on file for three years after the last day of the fiscal year or until all audit exceptions for the period have been resolved. </a:t>
            </a:r>
          </a:p>
          <a:p>
            <a:pPr lvl="1"/>
            <a:r>
              <a:rPr lang="en-US" dirty="0" smtClean="0"/>
              <a:t>The school must have written documentation that verifies the student meets all of the requirements of the program. </a:t>
            </a:r>
          </a:p>
          <a:p>
            <a:pPr lvl="1"/>
            <a:r>
              <a:rPr lang="en-US" dirty="0" smtClean="0"/>
              <a:t>Written award policy for prioritization. </a:t>
            </a:r>
          </a:p>
          <a:p>
            <a:pPr lvl="1"/>
            <a:r>
              <a:rPr lang="en-US" dirty="0" smtClean="0"/>
              <a:t>All items must be date stamped.</a:t>
            </a:r>
          </a:p>
          <a:p>
            <a:pPr lvl="1"/>
            <a:endParaRPr lang="en-US" dirty="0" smtClean="0"/>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48620655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State Audit Documentation</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The school must have written documentation to show:</a:t>
            </a:r>
          </a:p>
          <a:p>
            <a:pPr lvl="1"/>
            <a:r>
              <a:rPr lang="en-US" dirty="0" smtClean="0"/>
              <a:t>An auditable trail from the application, through the account, to the disbursement of Postsecondary Child Care Grant funds to the student or child care provider. </a:t>
            </a:r>
          </a:p>
          <a:p>
            <a:pPr lvl="1"/>
            <a:r>
              <a:rPr lang="en-US" dirty="0" smtClean="0"/>
              <a:t>The calculation of applicable refund amount for students who withdraw or reduce enrollment status. </a:t>
            </a:r>
          </a:p>
          <a:p>
            <a:pPr lvl="1"/>
            <a:r>
              <a:rPr lang="en-US" dirty="0" smtClean="0"/>
              <a:t>That funds were used in the fiscal year in  which they were allocated, with the exception of carry forward-back provision. </a:t>
            </a:r>
          </a:p>
          <a:p>
            <a:pPr lvl="1"/>
            <a:endParaRPr lang="en-US" dirty="0" smtClean="0"/>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99845720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State Audit Documentation</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dirty="0" smtClean="0"/>
              <a:t>Each student’s award calculation, including supporting income documentation and any recalculations. </a:t>
            </a:r>
          </a:p>
          <a:p>
            <a:pPr lvl="1"/>
            <a:r>
              <a:rPr lang="en-US" dirty="0" smtClean="0"/>
              <a:t>Documentation of the required provider verification and/or federal verification.</a:t>
            </a:r>
          </a:p>
          <a:p>
            <a:pPr lvl="1"/>
            <a:r>
              <a:rPr lang="en-US" dirty="0" smtClean="0"/>
              <a:t>Copy of the Postsecondary Child Care Grant end of year report and applicable supplements. </a:t>
            </a:r>
          </a:p>
          <a:p>
            <a:pPr lvl="1"/>
            <a:r>
              <a:rPr lang="en-US" dirty="0" smtClean="0"/>
              <a:t>Definition of satisfactory academic progress based on federal aid program regulations and MS 136A.101, </a:t>
            </a:r>
            <a:r>
              <a:rPr lang="en-US" dirty="0" err="1" smtClean="0"/>
              <a:t>subd</a:t>
            </a:r>
            <a:r>
              <a:rPr lang="en-US" dirty="0" smtClean="0"/>
              <a:t>. 10.</a:t>
            </a:r>
          </a:p>
          <a:p>
            <a:pPr lvl="1"/>
            <a:endParaRPr lang="en-US" dirty="0" smtClean="0"/>
          </a:p>
          <a:p>
            <a:pPr lvl="1"/>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203950667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6"/>
          <p:cNvSpPr>
            <a:spLocks noGrp="1"/>
          </p:cNvSpPr>
          <p:nvPr>
            <p:ph type="title"/>
          </p:nvPr>
        </p:nvSpPr>
        <p:spPr>
          <a:xfrm>
            <a:off x="0" y="1651380"/>
            <a:ext cx="12192000" cy="1733266"/>
          </a:xfrm>
        </p:spPr>
        <p:txBody>
          <a:bodyPr/>
          <a:lstStyle/>
          <a:p>
            <a:r>
              <a:rPr lang="en-US" dirty="0" smtClean="0"/>
              <a:t>Thank you!</a:t>
            </a:r>
            <a:endParaRPr lang="en-US" dirty="0"/>
          </a:p>
        </p:txBody>
      </p:sp>
      <p:sp>
        <p:nvSpPr>
          <p:cNvPr id="12" name="Text Placeholder 7"/>
          <p:cNvSpPr>
            <a:spLocks noGrp="1"/>
          </p:cNvSpPr>
          <p:nvPr>
            <p:ph type="body" sz="quarter" idx="13"/>
          </p:nvPr>
        </p:nvSpPr>
        <p:spPr>
          <a:xfrm>
            <a:off x="838200" y="3521123"/>
            <a:ext cx="10515600" cy="2681374"/>
          </a:xfrm>
        </p:spPr>
        <p:txBody>
          <a:bodyPr/>
          <a:lstStyle/>
          <a:p>
            <a:r>
              <a:rPr lang="en-US" sz="2700" b="1" dirty="0" smtClean="0"/>
              <a:t>Brenda Larter</a:t>
            </a:r>
          </a:p>
          <a:p>
            <a:r>
              <a:rPr lang="en-US" sz="2200" i="1" dirty="0" smtClean="0"/>
              <a:t>Brenda.larter@state.mn.us</a:t>
            </a:r>
          </a:p>
          <a:p>
            <a:r>
              <a:rPr lang="en-US" sz="2200" dirty="0" smtClean="0"/>
              <a:t>651-355-0612</a:t>
            </a:r>
            <a:endParaRPr lang="en-US" sz="2200" dirty="0"/>
          </a:p>
        </p:txBody>
      </p:sp>
      <p:sp>
        <p:nvSpPr>
          <p:cNvPr id="5" name="Footer Placeholder 4"/>
          <p:cNvSpPr>
            <a:spLocks noGrp="1"/>
          </p:cNvSpPr>
          <p:nvPr>
            <p:ph type="ftr" sz="quarter" idx="12"/>
          </p:nvPr>
        </p:nvSpPr>
        <p:spPr/>
        <p:txBody>
          <a:bodyPr/>
          <a:lstStyle/>
          <a:p>
            <a:endParaRPr lang="en-US" dirty="0">
              <a:solidFill>
                <a:schemeClr val="tx2"/>
              </a:solidFill>
            </a:endParaRPr>
          </a:p>
        </p:txBody>
      </p:sp>
    </p:spTree>
    <p:extLst>
      <p:ext uri="{BB962C8B-B14F-4D97-AF65-F5344CB8AC3E}">
        <p14:creationId xmlns:p14="http://schemas.microsoft.com/office/powerpoint/2010/main" val="2561138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Eligible Student</a:t>
            </a:r>
            <a:endParaRPr lang="en-US" dirty="0"/>
          </a:p>
        </p:txBody>
      </p:sp>
      <p:sp>
        <p:nvSpPr>
          <p:cNvPr id="7" name="Content Placeholder 2"/>
          <p:cNvSpPr>
            <a:spLocks noGrp="1"/>
          </p:cNvSpPr>
          <p:nvPr>
            <p:ph idx="1"/>
          </p:nvPr>
        </p:nvSpPr>
        <p:spPr>
          <a:xfrm>
            <a:off x="838199" y="1631228"/>
            <a:ext cx="10928928" cy="4780541"/>
          </a:xfrm>
        </p:spPr>
        <p:txBody>
          <a:bodyPr>
            <a:normAutofit/>
          </a:bodyPr>
          <a:lstStyle/>
          <a:p>
            <a:pPr lvl="1"/>
            <a:r>
              <a:rPr lang="en-US" sz="2400" dirty="0" smtClean="0"/>
              <a:t>Must be enrolled at least half-time in an undergraduate</a:t>
            </a:r>
            <a:r>
              <a:rPr lang="en-US" sz="2400" dirty="0"/>
              <a:t> </a:t>
            </a:r>
            <a:r>
              <a:rPr lang="en-US" sz="2400" dirty="0" smtClean="0"/>
              <a:t>or graduate/professional program leading to a degree, certificate or diploma.  </a:t>
            </a:r>
          </a:p>
          <a:p>
            <a:pPr lvl="1"/>
            <a:r>
              <a:rPr lang="en-US" sz="2400" dirty="0" smtClean="0"/>
              <a:t>Undergraduate student must be enrolled for 6-15 credits.</a:t>
            </a:r>
          </a:p>
          <a:p>
            <a:pPr lvl="1"/>
            <a:r>
              <a:rPr lang="en-US" sz="2400" dirty="0" smtClean="0"/>
              <a:t>Graduate/professional student must be enrolled for 1-6 credits in a graduate or professional program. </a:t>
            </a:r>
          </a:p>
          <a:p>
            <a:pPr lvl="1"/>
            <a:r>
              <a:rPr lang="en-US" sz="2400" dirty="0" smtClean="0"/>
              <a:t>A student can receive a Postsecondary Child Care Grant at more than one eligible institution as long as the student is enrolled in a program leading to a credential at one eligible institution. </a:t>
            </a:r>
          </a:p>
          <a:p>
            <a:pPr lvl="1"/>
            <a:r>
              <a:rPr lang="en-US" sz="2400" dirty="0" smtClean="0"/>
              <a:t>Interim term credits should be allocated to adjoining terms as described for the State Grant program. </a:t>
            </a:r>
          </a:p>
          <a:p>
            <a:endParaRPr lang="en-US" dirty="0"/>
          </a:p>
          <a:p>
            <a:endParaRPr lang="en-US" dirty="0"/>
          </a:p>
        </p:txBody>
      </p:sp>
      <p:sp>
        <p:nvSpPr>
          <p:cNvPr id="5" name="Footer Placeholder 4"/>
          <p:cNvSpPr>
            <a:spLocks noGrp="1"/>
          </p:cNvSpPr>
          <p:nvPr>
            <p:ph type="ftr" sz="quarter" idx="3"/>
          </p:nvPr>
        </p:nvSpPr>
        <p:spPr/>
        <p:txBody>
          <a:bodyPr/>
          <a:lstStyle/>
          <a:p>
            <a:r>
              <a:rPr lang="en-US" dirty="0" smtClean="0"/>
              <a:t>Brenda Larter | </a:t>
            </a:r>
            <a:r>
              <a:rPr lang="en-US" dirty="0"/>
              <a:t>http://</a:t>
            </a:r>
            <a:r>
              <a:rPr lang="en-US" dirty="0" smtClean="0"/>
              <a:t>www.ohe.state.mn.us/mPg.cfm?pageID=348</a:t>
            </a:r>
          </a:p>
        </p:txBody>
      </p:sp>
    </p:spTree>
    <p:extLst>
      <p:ext uri="{BB962C8B-B14F-4D97-AF65-F5344CB8AC3E}">
        <p14:creationId xmlns:p14="http://schemas.microsoft.com/office/powerpoint/2010/main" val="3951299798"/>
      </p:ext>
    </p:extLst>
  </p:cSld>
  <p:clrMapOvr>
    <a:masterClrMapping/>
  </p:clrMapOvr>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N.IT" id="{43004C98-5B53-4D58-92B4-D334E886AB92}" vid="{BCC84AB3-760B-4B29-9458-5FA6845EC3C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0DFDE64AAE0974A8908DD3553DDBF03" ma:contentTypeVersion="0" ma:contentTypeDescription="Create a new document." ma:contentTypeScope="" ma:versionID="46a287b4c15f326c72e9d063441dc05c">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7F4349A-22F7-4A2D-8CA5-43DDCD679590}">
  <ds:schemaRefs>
    <ds:schemaRef ds:uri="http://schemas.microsoft.com/sharepoint/v3/contenttype/forms"/>
  </ds:schemaRefs>
</ds:datastoreItem>
</file>

<file path=customXml/itemProps2.xml><?xml version="1.0" encoding="utf-8"?>
<ds:datastoreItem xmlns:ds="http://schemas.openxmlformats.org/officeDocument/2006/customXml" ds:itemID="{3D73A0F7-7423-48D4-A966-8AC17BB4446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9678B604-9059-4F1C-B8E2-C96A71A964D2}">
  <ds:schemaRefs>
    <ds:schemaRef ds:uri="http://schemas.openxmlformats.org/package/2006/metadata/core-properties"/>
    <ds:schemaRef ds:uri="http://purl.org/dc/terms/"/>
    <ds:schemaRef ds:uri="http://schemas.microsoft.com/office/infopath/2007/PartnerControls"/>
    <ds:schemaRef ds:uri="http://schemas.microsoft.com/office/2006/documentManagement/types"/>
    <ds:schemaRef ds:uri="http://schemas.microsoft.com/office/2006/metadata/properties"/>
    <ds:schemaRef ds:uri="http://www.w3.org/XML/1998/namespace"/>
    <ds:schemaRef ds:uri="http://purl.org/dc/elements/1.1/"/>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MN.IT</Template>
  <TotalTime>15981</TotalTime>
  <Words>7779</Words>
  <Application>Microsoft Office PowerPoint</Application>
  <PresentationFormat>Widescreen</PresentationFormat>
  <Paragraphs>523</Paragraphs>
  <Slides>85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85</vt:i4>
      </vt:variant>
    </vt:vector>
  </HeadingPairs>
  <TitlesOfParts>
    <vt:vector size="89" baseType="lpstr">
      <vt:lpstr>Arial</vt:lpstr>
      <vt:lpstr>Calibri</vt:lpstr>
      <vt:lpstr>NeueHaasGroteskText Std</vt:lpstr>
      <vt:lpstr>MN.IT</vt:lpstr>
      <vt:lpstr>Postsecondary Child Care Grant Training</vt:lpstr>
      <vt:lpstr>Program Purpose</vt:lpstr>
      <vt:lpstr>Eligible Institutions</vt:lpstr>
      <vt:lpstr>Eligible Student</vt:lpstr>
      <vt:lpstr>Eligible Student</vt:lpstr>
      <vt:lpstr>Eligible Student</vt:lpstr>
      <vt:lpstr>Eligible Student</vt:lpstr>
      <vt:lpstr>Eligible Student</vt:lpstr>
      <vt:lpstr>Eligible Student</vt:lpstr>
      <vt:lpstr>Eligible Student</vt:lpstr>
      <vt:lpstr>Eligible Student</vt:lpstr>
      <vt:lpstr>Eligible Student</vt:lpstr>
      <vt:lpstr>Eligible Student</vt:lpstr>
      <vt:lpstr>Eligible Student</vt:lpstr>
      <vt:lpstr>Eligible Student</vt:lpstr>
      <vt:lpstr>Eligible Student</vt:lpstr>
      <vt:lpstr>Eligible Student</vt:lpstr>
      <vt:lpstr>Eligible Student</vt:lpstr>
      <vt:lpstr>Eligible Student</vt:lpstr>
      <vt:lpstr>Eligible Student</vt:lpstr>
      <vt:lpstr>Eligible Student</vt:lpstr>
      <vt:lpstr>Eligible Student</vt:lpstr>
      <vt:lpstr>Eligible Student</vt:lpstr>
      <vt:lpstr>Eligible Student</vt:lpstr>
      <vt:lpstr>Eligible Provider</vt:lpstr>
      <vt:lpstr>Not An Eligible Provider</vt:lpstr>
      <vt:lpstr>Provider Verification</vt:lpstr>
      <vt:lpstr>Provider Verification</vt:lpstr>
      <vt:lpstr>Provider Verification</vt:lpstr>
      <vt:lpstr>Provider Verification</vt:lpstr>
      <vt:lpstr>Provider Verification</vt:lpstr>
      <vt:lpstr>Provider Verification</vt:lpstr>
      <vt:lpstr>Provider Verification</vt:lpstr>
      <vt:lpstr>Prioritizing Applicants/Renewal Applications</vt:lpstr>
      <vt:lpstr>Prioritizing Applicants/Renewal Applications</vt:lpstr>
      <vt:lpstr>Prioritizing Applicants/Renewal Applications</vt:lpstr>
      <vt:lpstr>Prioritizing Applicants/Renewal Applications</vt:lpstr>
      <vt:lpstr>Prioritizing Applicants/Renewal Applications</vt:lpstr>
      <vt:lpstr>Application Form</vt:lpstr>
      <vt:lpstr>Application Form</vt:lpstr>
      <vt:lpstr>Application Form</vt:lpstr>
      <vt:lpstr>Application Form</vt:lpstr>
      <vt:lpstr>Written Award Policy</vt:lpstr>
      <vt:lpstr>Written Award Policy</vt:lpstr>
      <vt:lpstr>Written Award Policy</vt:lpstr>
      <vt:lpstr>Award Period</vt:lpstr>
      <vt:lpstr>Award Period</vt:lpstr>
      <vt:lpstr>Award Period</vt:lpstr>
      <vt:lpstr>Award Calculation</vt:lpstr>
      <vt:lpstr>Award Calculation</vt:lpstr>
      <vt:lpstr>Actual Child Care Costs</vt:lpstr>
      <vt:lpstr>Actual Child Care Costs</vt:lpstr>
      <vt:lpstr>Actual Child Care Costs</vt:lpstr>
      <vt:lpstr>Maximum Award</vt:lpstr>
      <vt:lpstr>Maximum Award</vt:lpstr>
      <vt:lpstr>Maximum Award</vt:lpstr>
      <vt:lpstr>Award Adjustments</vt:lpstr>
      <vt:lpstr>Award Adjustments</vt:lpstr>
      <vt:lpstr>Award Adjustments</vt:lpstr>
      <vt:lpstr>Disbursement</vt:lpstr>
      <vt:lpstr>Disbursement</vt:lpstr>
      <vt:lpstr>Disbursement</vt:lpstr>
      <vt:lpstr>Disbursement</vt:lpstr>
      <vt:lpstr>Disbursement</vt:lpstr>
      <vt:lpstr>Late Disbursement</vt:lpstr>
      <vt:lpstr>Refunds</vt:lpstr>
      <vt:lpstr>Refunds</vt:lpstr>
      <vt:lpstr>Award Notification Denial/Termination</vt:lpstr>
      <vt:lpstr>Denial/Termination</vt:lpstr>
      <vt:lpstr>Denial/Termination</vt:lpstr>
      <vt:lpstr>Allocation Formula</vt:lpstr>
      <vt:lpstr>Allocation Formula</vt:lpstr>
      <vt:lpstr>Allocation Formula</vt:lpstr>
      <vt:lpstr>Reallocation of Funds</vt:lpstr>
      <vt:lpstr>Carry Forward/Back</vt:lpstr>
      <vt:lpstr>Administrative Expense Allowance</vt:lpstr>
      <vt:lpstr>Funds Management</vt:lpstr>
      <vt:lpstr>Excess Funds</vt:lpstr>
      <vt:lpstr>Reporting Requirements</vt:lpstr>
      <vt:lpstr>End of Year Report</vt:lpstr>
      <vt:lpstr>Reporting Requirements</vt:lpstr>
      <vt:lpstr>State Audit Requirements</vt:lpstr>
      <vt:lpstr>State Audit Documentation</vt:lpstr>
      <vt:lpstr>State Audit Documentation</vt:lpstr>
      <vt:lpstr>Thank you!</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of Minnesota Sample PowerPoint Template</dc:title>
  <dc:subject>PowerPoint Template</dc:subject>
  <dc:creator>MN.IT Services Communications</dc:creator>
  <cp:keywords>PowerPoint, Template</cp:keywords>
  <dc:description>Version 1.1, Released 8-2016</dc:description>
  <cp:lastModifiedBy>Larter, Brenda (OHE)</cp:lastModifiedBy>
  <cp:revision>739</cp:revision>
  <cp:lastPrinted>2019-04-09T14:04:36Z</cp:lastPrinted>
  <dcterms:created xsi:type="dcterms:W3CDTF">2016-01-06T16:54:03Z</dcterms:created>
  <dcterms:modified xsi:type="dcterms:W3CDTF">2019-04-09T19:44:28Z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0x01010090DFDE64AAE0974A8908DD3553DDBF03</vt:lpwstr>
  </property>
</Properties>
</file>