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4"/>
  </p:notesMasterIdLst>
  <p:handoutMasterIdLst>
    <p:handoutMasterId r:id="rId25"/>
  </p:handoutMasterIdLst>
  <p:sldIdLst>
    <p:sldId id="396" r:id="rId5"/>
    <p:sldId id="406" r:id="rId6"/>
    <p:sldId id="456" r:id="rId7"/>
    <p:sldId id="484" r:id="rId8"/>
    <p:sldId id="458" r:id="rId9"/>
    <p:sldId id="483" r:id="rId10"/>
    <p:sldId id="485" r:id="rId11"/>
    <p:sldId id="486" r:id="rId12"/>
    <p:sldId id="487" r:id="rId13"/>
    <p:sldId id="489" r:id="rId14"/>
    <p:sldId id="488" r:id="rId15"/>
    <p:sldId id="490" r:id="rId16"/>
    <p:sldId id="491" r:id="rId17"/>
    <p:sldId id="492" r:id="rId18"/>
    <p:sldId id="493" r:id="rId19"/>
    <p:sldId id="494" r:id="rId20"/>
    <p:sldId id="495" r:id="rId21"/>
    <p:sldId id="496" r:id="rId22"/>
    <p:sldId id="4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97" autoAdjust="0"/>
    <p:restoredTop sz="89889" autoAdjust="0"/>
  </p:normalViewPr>
  <p:slideViewPr>
    <p:cSldViewPr snapToGrid="0">
      <p:cViewPr varScale="1">
        <p:scale>
          <a:sx n="95" d="100"/>
          <a:sy n="95" d="100"/>
        </p:scale>
        <p:origin x="96" y="216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6/19/2017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1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11" name="Picture Placeholder 4" descr="Minnesot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" b="7200"/>
          <a:stretch>
            <a:fillRect/>
          </a:stretch>
        </p:blipFill>
        <p:spPr>
          <a:xfrm>
            <a:off x="464311" y="5737229"/>
            <a:ext cx="3592534" cy="99617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805" y="5815510"/>
            <a:ext cx="4553679" cy="7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3280" y="399448"/>
            <a:ext cx="4553679" cy="7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3425" y="329110"/>
            <a:ext cx="4553679" cy="7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Optional Tagline Goes Here | mn.gov/websiteurl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1298" y="475543"/>
            <a:ext cx="4553679" cy="7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7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5" r:id="rId2"/>
    <p:sldLayoutId id="2147483711" r:id="rId3"/>
    <p:sldLayoutId id="2147483712" r:id="rId4"/>
    <p:sldLayoutId id="2147483790" r:id="rId5"/>
    <p:sldLayoutId id="2147483789" r:id="rId6"/>
    <p:sldLayoutId id="2147483714" r:id="rId7"/>
    <p:sldLayoutId id="2147483738" r:id="rId8"/>
    <p:sldLayoutId id="2147483739" r:id="rId9"/>
    <p:sldLayoutId id="2147483780" r:id="rId10"/>
    <p:sldLayoutId id="2147483773" r:id="rId11"/>
    <p:sldLayoutId id="2147483800" r:id="rId12"/>
    <p:sldLayoutId id="2147483688" r:id="rId13"/>
    <p:sldLayoutId id="2147483801" r:id="rId14"/>
    <p:sldLayoutId id="2147483802" r:id="rId15"/>
    <p:sldLayoutId id="2147483803" r:id="rId16"/>
    <p:sldLayoutId id="2147483744" r:id="rId17"/>
    <p:sldLayoutId id="2147483793" r:id="rId18"/>
    <p:sldLayoutId id="2147483772" r:id="rId19"/>
    <p:sldLayoutId id="2147483767" r:id="rId20"/>
    <p:sldLayoutId id="2147483769" r:id="rId21"/>
    <p:sldLayoutId id="2147483771" r:id="rId22"/>
    <p:sldLayoutId id="2147483770" r:id="rId23"/>
    <p:sldLayoutId id="2147483732" r:id="rId24"/>
    <p:sldLayoutId id="2147483794" r:id="rId25"/>
    <p:sldLayoutId id="2147483733" r:id="rId26"/>
    <p:sldLayoutId id="2147483747" r:id="rId27"/>
    <p:sldLayoutId id="2147483818" r:id="rId28"/>
    <p:sldLayoutId id="2147483805" r:id="rId29"/>
    <p:sldLayoutId id="2147483806" r:id="rId30"/>
    <p:sldLayoutId id="2147483750" r:id="rId31"/>
    <p:sldLayoutId id="2147483765" r:id="rId32"/>
    <p:sldLayoutId id="2147483781" r:id="rId33"/>
    <p:sldLayoutId id="2147483809" r:id="rId34"/>
    <p:sldLayoutId id="2147483808" r:id="rId35"/>
    <p:sldLayoutId id="2147483807" r:id="rId36"/>
    <p:sldLayoutId id="2147483819" r:id="rId37"/>
    <p:sldLayoutId id="2147483754" r:id="rId38"/>
    <p:sldLayoutId id="2147483755" r:id="rId39"/>
    <p:sldLayoutId id="2147483759" r:id="rId40"/>
    <p:sldLayoutId id="2147483753" r:id="rId41"/>
    <p:sldLayoutId id="2147483763" r:id="rId42"/>
    <p:sldLayoutId id="2147483762" r:id="rId43"/>
    <p:sldLayoutId id="2147483758" r:id="rId44"/>
    <p:sldLayoutId id="2147483756" r:id="rId45"/>
    <p:sldLayoutId id="2147483798" r:id="rId46"/>
    <p:sldLayoutId id="2147483797" r:id="rId47"/>
    <p:sldLayoutId id="2147483820" r:id="rId4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anell.westveer@state.mn.us" TargetMode="External"/><Relationship Id="rId2" Type="http://schemas.openxmlformats.org/officeDocument/2006/relationships/hyperlink" Target="mailto:jacquelynn.mol.sletten@state.mn.us" TargetMode="Externa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cquelynn.mol.sletten@state.mn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mailto:janell.westveer@state.mn.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revisor.mn.gov/rules/?id=4880.1900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>
            <a:normAutofit fontScale="90000"/>
          </a:bodyPr>
          <a:lstStyle/>
          <a:p>
            <a:r>
              <a:rPr lang="en-US" sz="2900" dirty="0" smtClean="0"/>
              <a:t>PIPELINE Project: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Dual Training Grants</a:t>
            </a:r>
            <a:br>
              <a:rPr lang="en-US" dirty="0" smtClean="0"/>
            </a:br>
            <a:r>
              <a:rPr lang="en-US" sz="2200" dirty="0" smtClean="0"/>
              <a:t>June 19, 2017 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Firstname Lastname 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 Job Title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0" y="4773020"/>
            <a:ext cx="12192000" cy="208498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Optional Tagline Goes Here | mn.gov/websiteurl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>
            <a:fillRect/>
          </a:stretch>
        </p:blipFill>
        <p:spPr>
          <a:xfrm>
            <a:off x="2543110" y="880489"/>
            <a:ext cx="6330461" cy="18776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82" y="4978420"/>
            <a:ext cx="4848611" cy="745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880" y="4959455"/>
            <a:ext cx="5248308" cy="76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86" y="1455576"/>
            <a:ext cx="8239125" cy="521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loud Callout 12"/>
          <p:cNvSpPr/>
          <p:nvPr/>
        </p:nvSpPr>
        <p:spPr>
          <a:xfrm rot="17516893">
            <a:off x="732758" y="466765"/>
            <a:ext cx="1616298" cy="139815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Application: Exhibit 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842677"/>
            <a:ext cx="138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fornian FB" panose="0207040306080B030204" pitchFamily="18" charset="0"/>
              </a:rPr>
              <a:t>Start</a:t>
            </a:r>
          </a:p>
          <a:p>
            <a:pPr algn="ctr"/>
            <a:r>
              <a:rPr lang="en-US" dirty="0" smtClean="0">
                <a:latin typeface="Californian FB" panose="0207040306080B030204" pitchFamily="18" charset="0"/>
              </a:rPr>
              <a:t> HERE</a:t>
            </a:r>
            <a:endParaRPr lang="en-US" dirty="0">
              <a:latin typeface="Californian FB" panose="0207040306080B030204" pitchFamily="18" charset="0"/>
            </a:endParaRPr>
          </a:p>
        </p:txBody>
      </p:sp>
      <p:sp>
        <p:nvSpPr>
          <p:cNvPr id="9" name="Wave 8"/>
          <p:cNvSpPr/>
          <p:nvPr/>
        </p:nvSpPr>
        <p:spPr>
          <a:xfrm>
            <a:off x="8377881" y="4287795"/>
            <a:ext cx="3447535" cy="963827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11513" y="4473146"/>
            <a:ext cx="291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fornian FB" panose="0207040306080B030204" pitchFamily="18" charset="0"/>
              </a:rPr>
              <a:t>Up to $150,000 per applicant</a:t>
            </a:r>
          </a:p>
          <a:p>
            <a:pPr algn="ctr"/>
            <a:r>
              <a:rPr lang="en-US" sz="1600" dirty="0" smtClean="0">
                <a:latin typeface="Californian FB" panose="0207040306080B030204" pitchFamily="18" charset="0"/>
              </a:rPr>
              <a:t>$6,000 per student</a:t>
            </a:r>
            <a:endParaRPr lang="en-US" sz="1600" dirty="0">
              <a:latin typeface="Californian FB" panose="0207040306080B0302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91402" y="4388686"/>
            <a:ext cx="1611923" cy="1689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1402" y="4196147"/>
            <a:ext cx="1386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Type of Applicant?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5121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Application: Exhibit B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8"/>
            <a:ext cx="10515601" cy="478054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5" y="1425010"/>
            <a:ext cx="7278789" cy="460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924" y="2075936"/>
            <a:ext cx="5844200" cy="464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 rot="19539386">
            <a:off x="4209218" y="6009227"/>
            <a:ext cx="1356527" cy="2201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0839" y="6105523"/>
            <a:ext cx="190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 sure to include Competencies in answers!</a:t>
            </a:r>
            <a:endParaRPr lang="en-US" sz="1200" dirty="0"/>
          </a:p>
        </p:txBody>
      </p:sp>
      <p:sp>
        <p:nvSpPr>
          <p:cNvPr id="8" name="7-Point Star 7"/>
          <p:cNvSpPr/>
          <p:nvPr/>
        </p:nvSpPr>
        <p:spPr>
          <a:xfrm>
            <a:off x="2672862" y="1041639"/>
            <a:ext cx="1592500" cy="145035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16452" y="1550860"/>
            <a:ext cx="110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 per Occupation</a:t>
            </a:r>
            <a:endParaRPr lang="en-US" sz="1400" dirty="0"/>
          </a:p>
        </p:txBody>
      </p:sp>
      <p:sp>
        <p:nvSpPr>
          <p:cNvPr id="10" name="Left Arrow 9"/>
          <p:cNvSpPr/>
          <p:nvPr/>
        </p:nvSpPr>
        <p:spPr>
          <a:xfrm>
            <a:off x="6491235" y="1920516"/>
            <a:ext cx="1798655" cy="12709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30525" y="1699694"/>
            <a:ext cx="268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Determining cost to student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386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Application: Exhibit C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5393" y="1599434"/>
            <a:ext cx="10515601" cy="478054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95" y="1435315"/>
            <a:ext cx="7994437" cy="523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xplosion 2 2"/>
          <p:cNvSpPr/>
          <p:nvPr/>
        </p:nvSpPr>
        <p:spPr>
          <a:xfrm>
            <a:off x="190918" y="1374451"/>
            <a:ext cx="2090057" cy="173497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107107">
            <a:off x="258835" y="2126017"/>
            <a:ext cx="174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To be completed by Training Provider</a:t>
            </a:r>
            <a:endParaRPr lang="en-US" sz="1200" dirty="0"/>
          </a:p>
        </p:txBody>
      </p:sp>
      <p:sp>
        <p:nvSpPr>
          <p:cNvPr id="6" name="Right Arrow 5"/>
          <p:cNvSpPr/>
          <p:nvPr/>
        </p:nvSpPr>
        <p:spPr>
          <a:xfrm rot="19678066">
            <a:off x="838199" y="5074418"/>
            <a:ext cx="1442776" cy="1607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715648">
            <a:off x="761092" y="4670363"/>
            <a:ext cx="112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MUST be qualified!!!</a:t>
            </a:r>
            <a:endParaRPr lang="en-US" sz="1400" dirty="0"/>
          </a:p>
        </p:txBody>
      </p:sp>
      <p:sp>
        <p:nvSpPr>
          <p:cNvPr id="9" name="Horizontal Scroll 8"/>
          <p:cNvSpPr/>
          <p:nvPr/>
        </p:nvSpPr>
        <p:spPr>
          <a:xfrm>
            <a:off x="8711921" y="4793064"/>
            <a:ext cx="2641879" cy="81251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12953" y="4931973"/>
            <a:ext cx="1839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Encouraged to attach instruction plan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260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Application: Exhibit 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8"/>
            <a:ext cx="10515601" cy="478054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233" y="1433384"/>
            <a:ext cx="4027825" cy="518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2341266" y="5566787"/>
            <a:ext cx="1547446" cy="311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93723" y="5276947"/>
            <a:ext cx="1768510" cy="38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Notary Required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8330084" y="2080009"/>
            <a:ext cx="1959428" cy="194148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90374" y="2727587"/>
            <a:ext cx="18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Now…</a:t>
            </a:r>
          </a:p>
          <a:p>
            <a:pPr algn="ctr"/>
            <a:r>
              <a:rPr lang="en-US" dirty="0" smtClean="0"/>
              <a:t> submit ALL docs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62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 Documents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8"/>
            <a:ext cx="10515601" cy="478054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671" y="1947233"/>
            <a:ext cx="4105275" cy="330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7769">
            <a:off x="1658702" y="1909291"/>
            <a:ext cx="3881795" cy="42244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5964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Dates &amp; Deadlines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8"/>
            <a:ext cx="10515601" cy="478054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9261" y="1781953"/>
            <a:ext cx="111134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9th – July 7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</a:p>
          <a:p>
            <a:pPr algn="ctr"/>
            <a:r>
              <a:rPr lang="en-US" sz="2400" dirty="0" smtClean="0"/>
              <a:t>RFA and Application OPEN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June 19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@ 2:30pm: </a:t>
            </a:r>
            <a:r>
              <a:rPr lang="en-US" dirty="0" smtClean="0"/>
              <a:t>Webinar</a:t>
            </a:r>
          </a:p>
          <a:p>
            <a:r>
              <a:rPr lang="en-US" sz="1600" dirty="0" smtClean="0"/>
              <a:t>June 23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@ 5:00pm: </a:t>
            </a:r>
            <a:r>
              <a:rPr lang="en-US" dirty="0" smtClean="0"/>
              <a:t>Last day to submit questions</a:t>
            </a:r>
          </a:p>
          <a:p>
            <a:r>
              <a:rPr lang="en-US" sz="1600" dirty="0" smtClean="0"/>
              <a:t>July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@ 5:00pm: </a:t>
            </a:r>
            <a:r>
              <a:rPr lang="en-US" u="sng" dirty="0" smtClean="0"/>
              <a:t>Applications DUE</a:t>
            </a:r>
          </a:p>
          <a:p>
            <a:r>
              <a:rPr lang="en-US" sz="1600" dirty="0" smtClean="0"/>
              <a:t>July 24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: </a:t>
            </a:r>
            <a:r>
              <a:rPr lang="en-US" dirty="0" smtClean="0"/>
              <a:t>Review Committee in session</a:t>
            </a:r>
          </a:p>
          <a:p>
            <a:r>
              <a:rPr lang="en-US" sz="1600" dirty="0" smtClean="0"/>
              <a:t>July 31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: </a:t>
            </a:r>
            <a:r>
              <a:rPr lang="en-US" dirty="0" smtClean="0"/>
              <a:t>Recommendations to OHE</a:t>
            </a:r>
          </a:p>
          <a:p>
            <a:r>
              <a:rPr lang="en-US" sz="1600" dirty="0" smtClean="0"/>
              <a:t>August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: </a:t>
            </a:r>
            <a:r>
              <a:rPr lang="en-US" dirty="0" smtClean="0"/>
              <a:t>Notify Grantees</a:t>
            </a:r>
          </a:p>
          <a:p>
            <a:r>
              <a:rPr lang="en-US" sz="1600" dirty="0" smtClean="0"/>
              <a:t>August 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: </a:t>
            </a:r>
            <a:r>
              <a:rPr lang="en-US" dirty="0" smtClean="0"/>
              <a:t>Public Announcement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NEXT Steps as Grantee: </a:t>
            </a:r>
          </a:p>
          <a:p>
            <a:pPr algn="ctr"/>
            <a:r>
              <a:rPr lang="en-US" dirty="0" smtClean="0"/>
              <a:t>Orientation, Contracts, Training Begins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8"/>
            <a:ext cx="10515601" cy="478054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597" y="1819274"/>
            <a:ext cx="4587403" cy="45924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835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Recent Questions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8"/>
            <a:ext cx="10515601" cy="478054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 smtClean="0"/>
              <a:t>If I am a Round #3 Grantee (contract ending in Dec. ‘17), do I apply now during Round #4, so students/employees can finish in spring of 2018?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/>
              <a:t>NO. You will apply in Oct. ‘17 during Round #5 for those students/employees to finish programs in spring 2018. However, if you have new students/employees, who would like to start programs fall 2017, you should apply now during Round #</a:t>
            </a:r>
            <a:r>
              <a:rPr lang="en-US" dirty="0" smtClean="0"/>
              <a:t>4</a:t>
            </a:r>
            <a:endParaRPr lang="en-US" b="1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 smtClean="0"/>
              <a:t>We are a non-profit employer or organization. Are we required to undergo a bidding and financial review process?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 smtClean="0"/>
              <a:t>YES. If the grant application includes a request of $25,000 or more. </a:t>
            </a:r>
            <a:r>
              <a:rPr lang="en-US" smtClean="0"/>
              <a:t>See the RFA (pages 7 &amp; 12).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389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NEW Questions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91508" y="3278833"/>
            <a:ext cx="68931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Time to Ask …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71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0"/>
            <a:ext cx="12192000" cy="1733266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3521123"/>
            <a:ext cx="10515600" cy="26813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/>
              <a:t>Jacquelynn Mol Sletten, OHE Financial Aid Administrator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hlinkClick r:id="rId2"/>
              </a:rPr>
              <a:t>jacquelynn.mol.sletten@state.mn.us</a:t>
            </a:r>
            <a:endParaRPr lang="en-US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/>
              <a:t>(651) 355-0609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/>
              <a:t>Janell Westveer, DLI Project Consultant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hlinkClick r:id="rId3"/>
              </a:rPr>
              <a:t>janell.westveer@state.mn.us</a:t>
            </a:r>
            <a:endParaRPr lang="en-US" sz="280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/>
              <a:t>(651) 284-5890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www.ohe.state.mn.us | www.dli.mn.gov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36" y="492370"/>
            <a:ext cx="4838954" cy="7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1415219"/>
            <a:ext cx="12192000" cy="1199223"/>
          </a:xfrm>
        </p:spPr>
        <p:txBody>
          <a:bodyPr/>
          <a:lstStyle/>
          <a:p>
            <a:r>
              <a:rPr lang="en-US" dirty="0" smtClean="0"/>
              <a:t>Grant Round #4</a:t>
            </a:r>
            <a:br>
              <a:rPr lang="en-US" dirty="0" smtClean="0"/>
            </a:br>
            <a:r>
              <a:rPr lang="en-US" dirty="0" smtClean="0"/>
              <a:t>Request for Application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802466" y="2614442"/>
            <a:ext cx="6587067" cy="27513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Jacquelynn Mol Sletten, OHE Financial Aid Administrator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hlinkClick r:id="rId3"/>
              </a:rPr>
              <a:t>jacquelynn.mol.sletten@state.mn.us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(651) 355-0609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Janell Westveer, DLI Project Consultant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hlinkClick r:id="rId4"/>
              </a:rPr>
              <a:t>janell.westveer@state.mn.us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(651) 284-5890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www.ohe.state.mn.us | www.dli.mn.gov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20" y="424690"/>
            <a:ext cx="4683453" cy="6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6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7" name="Content Placeholder 6" descr="Agenda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120907768"/>
              </p:ext>
            </p:extLst>
          </p:nvPr>
        </p:nvGraphicFramePr>
        <p:xfrm>
          <a:off x="3872383" y="1566199"/>
          <a:ext cx="4447233" cy="466547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447233"/>
              </a:tblGrid>
              <a:tr h="5472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Topics</a:t>
                      </a:r>
                      <a:endParaRPr lang="en-US" sz="3200" dirty="0"/>
                    </a:p>
                  </a:txBody>
                  <a:tcPr marL="182880" marR="91439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3765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smtClean="0"/>
                        <a:t>PIPELINE Project Overview</a:t>
                      </a:r>
                      <a:endParaRPr lang="en-US" sz="2000" dirty="0"/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376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dirty="0" smtClean="0"/>
                        <a:t>Dual Training Grant Highlights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376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dirty="0" smtClean="0"/>
                        <a:t>Application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376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dirty="0" smtClean="0"/>
                        <a:t>Reference Documents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376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dirty="0" smtClean="0"/>
                        <a:t>Dates &amp; Deadlines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376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dirty="0" smtClean="0"/>
                        <a:t>Submission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376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000" dirty="0" smtClean="0"/>
                        <a:t>Questions?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www.ohe.state.mn.us | www.dli.mn.gov</a:t>
            </a:r>
          </a:p>
        </p:txBody>
      </p:sp>
    </p:spTree>
    <p:extLst>
      <p:ext uri="{BB962C8B-B14F-4D97-AF65-F5344CB8AC3E}">
        <p14:creationId xmlns:p14="http://schemas.microsoft.com/office/powerpoint/2010/main" val="2124700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PIPELINE Project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2" y="227850"/>
            <a:ext cx="3476730" cy="763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250830"/>
            <a:ext cx="10515600" cy="416001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Dual training is an earn-as-you-learn approach where employers invest in employees by building a training infrastructure, developing career pathways and investing in the education of employees.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/>
              <a:t>Objectives: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Develop and enhance MN skilled workforce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Participation from industry leaders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Expand dual-training and registered apprenticeship in MN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/>
              <a:t>Strategies: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Industry Councils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Competency Councils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Dual-Training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507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PIPELINE Project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919858"/>
              </p:ext>
            </p:extLst>
          </p:nvPr>
        </p:nvGraphicFramePr>
        <p:xfrm>
          <a:off x="452175" y="1631946"/>
          <a:ext cx="11314373" cy="4939676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1616339"/>
                <a:gridCol w="1616339"/>
                <a:gridCol w="1616339"/>
                <a:gridCol w="1616339"/>
                <a:gridCol w="1616339"/>
                <a:gridCol w="1616339"/>
                <a:gridCol w="1616339"/>
              </a:tblGrid>
              <a:tr h="59815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INDUSTRY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OCCUPATION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4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Advanced Manufacturing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Flexo Technician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Machinist / CNC</a:t>
                      </a:r>
                      <a:r>
                        <a:rPr lang="en-US" sz="1400" baseline="0" dirty="0" smtClean="0"/>
                        <a:t> Operator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Maintenance and Repair Worker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Mechatronics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Quality Assurance / Food Safety Supervisor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Welder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9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Agriculture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Agronomist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Mechanic, Industrial Truck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Swine Manager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Swine Technician (Grow Finish)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Swine Technician (Sow Farmer)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Quality Assurance / Food Safety Supervisor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96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Health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Care Services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Health Support Specialist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Medical</a:t>
                      </a:r>
                      <a:r>
                        <a:rPr lang="en-US" sz="1400" baseline="0" dirty="0" smtClean="0"/>
                        <a:t> Assistant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Psychiatric / Mental Health Technician In-Patient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Psychiatric / Mental Health Technician Out-Patient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Senior Living Culinary Manager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17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Information Technology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Security</a:t>
                      </a:r>
                      <a:r>
                        <a:rPr lang="en-US" sz="1400" baseline="0" dirty="0" smtClean="0"/>
                        <a:t> Analyst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Service Desk / Front Line</a:t>
                      </a:r>
                      <a:r>
                        <a:rPr lang="en-US" sz="1400" baseline="0" dirty="0" smtClean="0"/>
                        <a:t> Support or Computer User Support Specialist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Software Developer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Web</a:t>
                      </a:r>
                      <a:r>
                        <a:rPr lang="en-US" sz="1400" baseline="0" dirty="0" smtClean="0"/>
                        <a:t> Developer – Back End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Web Developer – Front End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2" y="227850"/>
            <a:ext cx="3476730" cy="763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070847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Dual Training Grant Highlights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8"/>
            <a:ext cx="6078795" cy="47805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/>
              <a:t>Funding Availability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$2,546,000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Eligibility: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/>
              <a:t>Applicant must be an employer or a group of employers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/>
              <a:t>Dual training program with (1) Related Instruction &amp; (2) On-the-Job Training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/>
              <a:t>“</a:t>
            </a:r>
            <a:r>
              <a:rPr lang="en-US" sz="1700" dirty="0" smtClean="0"/>
              <a:t>Employed” </a:t>
            </a:r>
            <a:r>
              <a:rPr lang="en-US" sz="1700" dirty="0" smtClean="0"/>
              <a:t>student/employee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Has not obtained competency standards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Permanent work location in MN</a:t>
            </a:r>
            <a:endParaRPr lang="en-US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Minimum Requirements: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/>
              <a:t>Submit all Application content by July 7</a:t>
            </a:r>
            <a:r>
              <a:rPr lang="en-US" sz="1700" baseline="30000" dirty="0" smtClean="0"/>
              <a:t>th</a:t>
            </a:r>
            <a:endParaRPr lang="en-US" sz="17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/>
              <a:t>25% cost match (annual revenue $25,000,000+) or documents showing applicant will not provide match</a:t>
            </a:r>
            <a:endParaRPr lang="en-US" sz="1700" dirty="0"/>
          </a:p>
        </p:txBody>
      </p:sp>
      <p:pic>
        <p:nvPicPr>
          <p:cNvPr id="8" name="Picture 7" descr="Cloud with check ma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36" y="1395701"/>
            <a:ext cx="4530898" cy="453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6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Dual Training Grant Highlights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8"/>
            <a:ext cx="6078795" cy="47805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/>
              <a:t>Related Instruction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Must earn industry recognized degree, certificate, or credential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Qualified Training Provider</a:t>
            </a:r>
          </a:p>
          <a:p>
            <a:pPr lvl="2"/>
            <a:r>
              <a:rPr lang="en-US" sz="1800" dirty="0"/>
              <a:t>Accredited institution under CHEA or the U.S. Department of Education;</a:t>
            </a:r>
          </a:p>
          <a:p>
            <a:pPr lvl="2"/>
            <a:r>
              <a:rPr lang="en-US" sz="1800" dirty="0"/>
              <a:t>Licensed or registered by OHE; or</a:t>
            </a:r>
          </a:p>
          <a:p>
            <a:pPr lvl="2"/>
            <a:r>
              <a:rPr lang="en-US" sz="1800" dirty="0"/>
              <a:t>Meet “Standards of Instructors” as defined by Minnesota Administrative Rule </a:t>
            </a:r>
            <a:r>
              <a:rPr lang="en-US" sz="1800" u="sng" dirty="0" smtClean="0">
                <a:hlinkClick r:id="rId2"/>
              </a:rPr>
              <a:t>4880.1900</a:t>
            </a:r>
            <a:endParaRPr lang="en-US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8" name="Picture 7" descr="Cloud with check ma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36" y="1395701"/>
            <a:ext cx="4530898" cy="453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2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Dual Training Grant Highlights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8"/>
            <a:ext cx="6078795" cy="47805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/>
              <a:t>On-the-Job Training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Advanced Manufacturing Example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8" name="Picture 7" descr="Cloud with check ma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36" y="1395701"/>
            <a:ext cx="4530898" cy="4530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49" y="2547938"/>
            <a:ext cx="5914293" cy="41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61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8"/>
            <a:ext cx="10515601" cy="47805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Step: READ the Request for Application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Step: Review SAMPLE Documents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 smtClean="0"/>
              <a:t> 3</a:t>
            </a:r>
            <a:r>
              <a:rPr lang="en-US" u="sng" baseline="30000" dirty="0" smtClean="0"/>
              <a:t>rd</a:t>
            </a:r>
            <a:r>
              <a:rPr lang="en-US" u="sng" dirty="0" smtClean="0"/>
              <a:t> Step: Submit Application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u="sng" dirty="0" smtClean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Exhibit A DTG Industry Application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Exhibit B DTG Occupation Training Plan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Exhibit C DTG Related Instruction Training Provider Form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Exhibit D DTG Affidavit of Non-Collusion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136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8B604-9059-4F1C-B8E2-C96A71A964D2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14759</TotalTime>
  <Words>718</Words>
  <Application>Microsoft Office PowerPoint</Application>
  <PresentationFormat>Widescreen</PresentationFormat>
  <Paragraphs>157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Californian FB</vt:lpstr>
      <vt:lpstr>NeueHaasGroteskText Std</vt:lpstr>
      <vt:lpstr>Wingdings</vt:lpstr>
      <vt:lpstr>MN.IT</vt:lpstr>
      <vt:lpstr>PIPELINE Project: Dual Training Grants June 19, 2017 </vt:lpstr>
      <vt:lpstr>Grant Round #4 Request for Application</vt:lpstr>
      <vt:lpstr>Agenda</vt:lpstr>
      <vt:lpstr>PIPELINE Project Overview</vt:lpstr>
      <vt:lpstr>PIPELINE Project Overview</vt:lpstr>
      <vt:lpstr>Dual Training Grant Highlights</vt:lpstr>
      <vt:lpstr>Dual Training Grant Highlights</vt:lpstr>
      <vt:lpstr>Dual Training Grant Highlights</vt:lpstr>
      <vt:lpstr>Application</vt:lpstr>
      <vt:lpstr>Application: Exhibit A</vt:lpstr>
      <vt:lpstr>Application: Exhibit B</vt:lpstr>
      <vt:lpstr>Application: Exhibit C</vt:lpstr>
      <vt:lpstr>Application: Exhibit D</vt:lpstr>
      <vt:lpstr>Reference Documents</vt:lpstr>
      <vt:lpstr>Dates &amp; Deadlines</vt:lpstr>
      <vt:lpstr>Submission</vt:lpstr>
      <vt:lpstr>Recent Questions</vt:lpstr>
      <vt:lpstr>NEW Questions</vt:lpstr>
      <vt:lpstr>Thank you!</vt:lpstr>
    </vt:vector>
  </TitlesOfParts>
  <Company>State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Mol Sletten, Jacquelynn (OHE)</cp:lastModifiedBy>
  <cp:revision>657</cp:revision>
  <dcterms:created xsi:type="dcterms:W3CDTF">2016-01-06T16:54:03Z</dcterms:created>
  <dcterms:modified xsi:type="dcterms:W3CDTF">2017-06-19T13:54:34Z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