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365" r:id="rId2"/>
    <p:sldId id="367" r:id="rId3"/>
    <p:sldId id="425" r:id="rId4"/>
    <p:sldId id="371" r:id="rId5"/>
    <p:sldId id="370" r:id="rId6"/>
    <p:sldId id="372" r:id="rId7"/>
    <p:sldId id="426" r:id="rId8"/>
    <p:sldId id="373" r:id="rId9"/>
    <p:sldId id="374" r:id="rId10"/>
    <p:sldId id="375" r:id="rId11"/>
    <p:sldId id="376" r:id="rId12"/>
    <p:sldId id="377" r:id="rId13"/>
    <p:sldId id="378" r:id="rId14"/>
    <p:sldId id="379" r:id="rId15"/>
    <p:sldId id="380" r:id="rId16"/>
    <p:sldId id="384" r:id="rId17"/>
    <p:sldId id="385" r:id="rId18"/>
    <p:sldId id="387" r:id="rId19"/>
    <p:sldId id="423" r:id="rId20"/>
    <p:sldId id="345" r:id="rId21"/>
    <p:sldId id="257" r:id="rId22"/>
    <p:sldId id="258" r:id="rId23"/>
    <p:sldId id="260" r:id="rId24"/>
    <p:sldId id="259" r:id="rId25"/>
    <p:sldId id="262" r:id="rId26"/>
    <p:sldId id="346" r:id="rId27"/>
    <p:sldId id="265" r:id="rId28"/>
    <p:sldId id="352" r:id="rId29"/>
    <p:sldId id="353" r:id="rId30"/>
    <p:sldId id="354" r:id="rId31"/>
    <p:sldId id="355" r:id="rId32"/>
    <p:sldId id="356" r:id="rId33"/>
    <p:sldId id="268" r:id="rId34"/>
    <p:sldId id="269" r:id="rId35"/>
    <p:sldId id="351" r:id="rId36"/>
    <p:sldId id="359" r:id="rId37"/>
    <p:sldId id="271" r:id="rId38"/>
    <p:sldId id="270" r:id="rId39"/>
    <p:sldId id="272" r:id="rId40"/>
    <p:sldId id="273" r:id="rId41"/>
    <p:sldId id="274" r:id="rId42"/>
    <p:sldId id="275" r:id="rId43"/>
    <p:sldId id="427" r:id="rId44"/>
    <p:sldId id="364" r:id="rId45"/>
    <p:sldId id="342" r:id="rId46"/>
    <p:sldId id="276" r:id="rId47"/>
    <p:sldId id="277" r:id="rId48"/>
    <p:sldId id="278" r:id="rId49"/>
    <p:sldId id="279" r:id="rId50"/>
    <p:sldId id="280" r:id="rId51"/>
    <p:sldId id="281" r:id="rId52"/>
    <p:sldId id="282" r:id="rId53"/>
    <p:sldId id="283" r:id="rId54"/>
    <p:sldId id="284" r:id="rId55"/>
    <p:sldId id="285" r:id="rId56"/>
    <p:sldId id="286" r:id="rId57"/>
    <p:sldId id="287" r:id="rId58"/>
    <p:sldId id="288" r:id="rId59"/>
    <p:sldId id="289" r:id="rId60"/>
    <p:sldId id="290" r:id="rId61"/>
    <p:sldId id="291" r:id="rId62"/>
    <p:sldId id="292" r:id="rId63"/>
    <p:sldId id="293" r:id="rId64"/>
    <p:sldId id="294" r:id="rId65"/>
    <p:sldId id="295" r:id="rId66"/>
    <p:sldId id="296" r:id="rId67"/>
    <p:sldId id="297" r:id="rId68"/>
    <p:sldId id="298" r:id="rId6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29" autoAdjust="0"/>
  </p:normalViewPr>
  <p:slideViewPr>
    <p:cSldViewPr>
      <p:cViewPr>
        <p:scale>
          <a:sx n="60" d="100"/>
          <a:sy n="60" d="100"/>
        </p:scale>
        <p:origin x="-3084" y="-1182"/>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2058" y="-11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Colleges</c:v>
                </c:pt>
              </c:strCache>
            </c:strRef>
          </c:tx>
          <c:invertIfNegative val="0"/>
          <c:dLbls>
            <c:dLbl>
              <c:idx val="0"/>
              <c:layout/>
              <c:tx>
                <c:rich>
                  <a:bodyPr/>
                  <a:lstStyle/>
                  <a:p>
                    <a:r>
                      <a:rPr lang="en-US" sz="1600" dirty="0" smtClean="0"/>
                      <a:t>College</a:t>
                    </a:r>
                    <a:endParaRPr lang="en-US" sz="1600" dirty="0"/>
                  </a:p>
                </c:rich>
              </c:tx>
              <c:dLblPos val="ctr"/>
              <c:showLegendKey val="0"/>
              <c:showVal val="0"/>
              <c:showCatName val="0"/>
              <c:showSerName val="1"/>
              <c:showPercent val="0"/>
              <c:showBubbleSize val="0"/>
            </c:dLbl>
            <c:dLblPos val="ctr"/>
            <c:showLegendKey val="0"/>
            <c:showVal val="0"/>
            <c:showCatName val="0"/>
            <c:showSerName val="1"/>
            <c:showPercent val="0"/>
            <c:showBubbleSize val="0"/>
            <c:showLeaderLines val="0"/>
          </c:dLbls>
          <c:cat>
            <c:strRef>
              <c:f>Sheet1!$A$2</c:f>
              <c:strCache>
                <c:ptCount val="1"/>
                <c:pt idx="0">
                  <c:v>Minnesota</c:v>
                </c:pt>
              </c:strCache>
            </c:strRef>
          </c:cat>
          <c:val>
            <c:numRef>
              <c:f>Sheet1!$B$2</c:f>
              <c:numCache>
                <c:formatCode>"$"#,##0_);\("$"#,##0\)</c:formatCode>
                <c:ptCount val="1"/>
                <c:pt idx="0">
                  <c:v>795000000</c:v>
                </c:pt>
              </c:numCache>
            </c:numRef>
          </c:val>
        </c:ser>
        <c:ser>
          <c:idx val="1"/>
          <c:order val="1"/>
          <c:tx>
            <c:strRef>
              <c:f>Sheet1!$C$1</c:f>
              <c:strCache>
                <c:ptCount val="1"/>
                <c:pt idx="0">
                  <c:v>Federal</c:v>
                </c:pt>
              </c:strCache>
            </c:strRef>
          </c:tx>
          <c:invertIfNegative val="0"/>
          <c:dLbls>
            <c:dLbl>
              <c:idx val="0"/>
              <c:layout/>
              <c:tx>
                <c:rich>
                  <a:bodyPr/>
                  <a:lstStyle/>
                  <a:p>
                    <a:r>
                      <a:rPr lang="en-US" sz="1600" dirty="0">
                        <a:solidFill>
                          <a:schemeClr val="bg1"/>
                        </a:solidFill>
                      </a:rPr>
                      <a:t>Federal</a:t>
                    </a:r>
                  </a:p>
                </c:rich>
              </c:tx>
              <c:showLegendKey val="0"/>
              <c:showVal val="0"/>
              <c:showCatName val="0"/>
              <c:showSerName val="1"/>
              <c:showPercent val="0"/>
              <c:showBubbleSize val="0"/>
            </c:dLbl>
            <c:showLegendKey val="0"/>
            <c:showVal val="0"/>
            <c:showCatName val="0"/>
            <c:showSerName val="1"/>
            <c:showPercent val="0"/>
            <c:showBubbleSize val="0"/>
            <c:showLeaderLines val="0"/>
          </c:dLbls>
          <c:cat>
            <c:strRef>
              <c:f>Sheet1!$A$2</c:f>
              <c:strCache>
                <c:ptCount val="1"/>
                <c:pt idx="0">
                  <c:v>Minnesota</c:v>
                </c:pt>
              </c:strCache>
            </c:strRef>
          </c:cat>
          <c:val>
            <c:numRef>
              <c:f>Sheet1!$C$2</c:f>
              <c:numCache>
                <c:formatCode>"$"#,##0_);\("$"#,##0\)</c:formatCode>
                <c:ptCount val="1"/>
                <c:pt idx="0">
                  <c:v>521000000</c:v>
                </c:pt>
              </c:numCache>
            </c:numRef>
          </c:val>
        </c:ser>
        <c:ser>
          <c:idx val="2"/>
          <c:order val="2"/>
          <c:tx>
            <c:strRef>
              <c:f>Sheet1!$D$1</c:f>
              <c:strCache>
                <c:ptCount val="1"/>
                <c:pt idx="0">
                  <c:v>State</c:v>
                </c:pt>
              </c:strCache>
            </c:strRef>
          </c:tx>
          <c:invertIfNegative val="0"/>
          <c:dLbls>
            <c:dLbl>
              <c:idx val="0"/>
              <c:layout/>
              <c:tx>
                <c:rich>
                  <a:bodyPr/>
                  <a:lstStyle/>
                  <a:p>
                    <a:r>
                      <a:rPr lang="en-US" sz="1600" dirty="0"/>
                      <a:t>State</a:t>
                    </a:r>
                  </a:p>
                </c:rich>
              </c:tx>
              <c:showLegendKey val="0"/>
              <c:showVal val="0"/>
              <c:showCatName val="0"/>
              <c:showSerName val="1"/>
              <c:showPercent val="0"/>
              <c:showBubbleSize val="0"/>
            </c:dLbl>
            <c:showLegendKey val="0"/>
            <c:showVal val="0"/>
            <c:showCatName val="0"/>
            <c:showSerName val="1"/>
            <c:showPercent val="0"/>
            <c:showBubbleSize val="0"/>
            <c:showLeaderLines val="0"/>
          </c:dLbls>
          <c:cat>
            <c:strRef>
              <c:f>Sheet1!$A$2</c:f>
              <c:strCache>
                <c:ptCount val="1"/>
                <c:pt idx="0">
                  <c:v>Minnesota</c:v>
                </c:pt>
              </c:strCache>
            </c:strRef>
          </c:cat>
          <c:val>
            <c:numRef>
              <c:f>Sheet1!$D$2</c:f>
              <c:numCache>
                <c:formatCode>"$"#,##0_);\("$"#,##0\)</c:formatCode>
                <c:ptCount val="1"/>
                <c:pt idx="0">
                  <c:v>207000000</c:v>
                </c:pt>
              </c:numCache>
            </c:numRef>
          </c:val>
        </c:ser>
        <c:ser>
          <c:idx val="3"/>
          <c:order val="3"/>
          <c:tx>
            <c:strRef>
              <c:f>Sheet1!$E$1</c:f>
              <c:strCache>
                <c:ptCount val="1"/>
                <c:pt idx="0">
                  <c:v>Private</c:v>
                </c:pt>
              </c:strCache>
            </c:strRef>
          </c:tx>
          <c:invertIfNegative val="0"/>
          <c:dLbls>
            <c:dLbl>
              <c:idx val="0"/>
              <c:layout/>
              <c:tx>
                <c:rich>
                  <a:bodyPr/>
                  <a:lstStyle/>
                  <a:p>
                    <a:r>
                      <a:rPr lang="en-US" sz="1600" dirty="0"/>
                      <a:t>Private</a:t>
                    </a:r>
                  </a:p>
                </c:rich>
              </c:tx>
              <c:showLegendKey val="0"/>
              <c:showVal val="0"/>
              <c:showCatName val="0"/>
              <c:showSerName val="1"/>
              <c:showPercent val="0"/>
              <c:showBubbleSize val="0"/>
            </c:dLbl>
            <c:txPr>
              <a:bodyPr/>
              <a:lstStyle/>
              <a:p>
                <a:pPr>
                  <a:defRPr>
                    <a:solidFill>
                      <a:schemeClr val="bg1"/>
                    </a:solidFill>
                  </a:defRPr>
                </a:pPr>
                <a:endParaRPr lang="es-MX"/>
              </a:p>
            </c:txPr>
            <c:showLegendKey val="0"/>
            <c:showVal val="0"/>
            <c:showCatName val="0"/>
            <c:showSerName val="1"/>
            <c:showPercent val="0"/>
            <c:showBubbleSize val="0"/>
            <c:showLeaderLines val="0"/>
          </c:dLbls>
          <c:cat>
            <c:strRef>
              <c:f>Sheet1!$A$2</c:f>
              <c:strCache>
                <c:ptCount val="1"/>
                <c:pt idx="0">
                  <c:v>Minnesota</c:v>
                </c:pt>
              </c:strCache>
            </c:strRef>
          </c:cat>
          <c:val>
            <c:numRef>
              <c:f>Sheet1!$E$2</c:f>
              <c:numCache>
                <c:formatCode>"$"#,##0_);\("$"#,##0\)</c:formatCode>
                <c:ptCount val="1"/>
                <c:pt idx="0">
                  <c:v>66000000</c:v>
                </c:pt>
              </c:numCache>
            </c:numRef>
          </c:val>
        </c:ser>
        <c:dLbls>
          <c:showLegendKey val="0"/>
          <c:showVal val="1"/>
          <c:showCatName val="0"/>
          <c:showSerName val="0"/>
          <c:showPercent val="0"/>
          <c:showBubbleSize val="0"/>
        </c:dLbls>
        <c:gapWidth val="36"/>
        <c:overlap val="100"/>
        <c:axId val="25605248"/>
        <c:axId val="25591168"/>
      </c:barChart>
      <c:valAx>
        <c:axId val="25591168"/>
        <c:scaling>
          <c:orientation val="minMax"/>
        </c:scaling>
        <c:delete val="0"/>
        <c:axPos val="l"/>
        <c:majorGridlines/>
        <c:numFmt formatCode="0%" sourceLinked="1"/>
        <c:majorTickMark val="out"/>
        <c:minorTickMark val="none"/>
        <c:tickLblPos val="nextTo"/>
        <c:crossAx val="25605248"/>
        <c:crosses val="autoZero"/>
        <c:crossBetween val="between"/>
      </c:valAx>
      <c:catAx>
        <c:axId val="25605248"/>
        <c:scaling>
          <c:orientation val="minMax"/>
        </c:scaling>
        <c:delete val="1"/>
        <c:axPos val="b"/>
        <c:majorTickMark val="out"/>
        <c:minorTickMark val="none"/>
        <c:tickLblPos val="nextTo"/>
        <c:crossAx val="25591168"/>
        <c:crosses val="autoZero"/>
        <c:auto val="1"/>
        <c:lblAlgn val="ctr"/>
        <c:lblOffset val="100"/>
        <c:noMultiLvlLbl val="0"/>
      </c:catAx>
    </c:plotArea>
    <c:plotVisOnly val="1"/>
    <c:dispBlanksAs val="gap"/>
    <c:showDLblsOverMax val="0"/>
  </c:chart>
  <c:txPr>
    <a:bodyPr/>
    <a:lstStyle/>
    <a:p>
      <a:pPr>
        <a:defRPr sz="1800"/>
      </a:pPr>
      <a:endParaRPr lang="es-MX"/>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r>
              <a:rPr lang="en-US" dirty="0" smtClean="0"/>
              <a:t>College Goal FAFSA Training</a:t>
            </a:r>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6F987B3-6B04-4833-84DA-8D9A3337D7CC}" type="datetimeFigureOut">
              <a:rPr lang="en-US" smtClean="0"/>
              <a:pPr/>
              <a:t>8/28/2014</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06B52139-7840-4288-BC4C-C99089F6EF29}" type="slidenum">
              <a:rPr lang="en-US" smtClean="0"/>
              <a:pPr/>
              <a:t>‹#›</a:t>
            </a:fld>
            <a:endParaRPr lang="en-US"/>
          </a:p>
        </p:txBody>
      </p:sp>
    </p:spTree>
    <p:extLst>
      <p:ext uri="{BB962C8B-B14F-4D97-AF65-F5344CB8AC3E}">
        <p14:creationId xmlns:p14="http://schemas.microsoft.com/office/powerpoint/2010/main" val="3337020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9E67CE0-8443-4352-AB2F-4E316E422FD8}" type="datetimeFigureOut">
              <a:rPr lang="en-US" smtClean="0"/>
              <a:pPr/>
              <a:t>8/28/2014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F725562-6631-47C5-AACA-6B5CA0E75098}" type="slidenum">
              <a:rPr lang="en-US" smtClean="0"/>
              <a:pPr/>
              <a:t>‹#›</a:t>
            </a:fld>
            <a:endParaRPr lang="en-US"/>
          </a:p>
        </p:txBody>
      </p:sp>
    </p:spTree>
    <p:extLst>
      <p:ext uri="{BB962C8B-B14F-4D97-AF65-F5344CB8AC3E}">
        <p14:creationId xmlns:p14="http://schemas.microsoft.com/office/powerpoint/2010/main" val="273238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Paying for College 2014-2015</a:t>
            </a:r>
            <a:endParaRPr lang="en-US" dirty="0"/>
          </a:p>
        </p:txBody>
      </p:sp>
      <p:sp>
        <p:nvSpPr>
          <p:cNvPr id="5" name="Date Placeholder 4"/>
          <p:cNvSpPr>
            <a:spLocks noGrp="1"/>
          </p:cNvSpPr>
          <p:nvPr>
            <p:ph type="dt" idx="11"/>
          </p:nvPr>
        </p:nvSpPr>
        <p:spPr/>
        <p:txBody>
          <a:bodyPr/>
          <a:lstStyle/>
          <a:p>
            <a:pPr>
              <a:defRPr/>
            </a:pPr>
            <a:r>
              <a:rPr lang="en-US" smtClean="0"/>
              <a:t>January 2014</a:t>
            </a:r>
            <a:endParaRPr lang="en-US" dirty="0"/>
          </a:p>
        </p:txBody>
      </p:sp>
      <p:sp>
        <p:nvSpPr>
          <p:cNvPr id="6" name="Footer Placeholder 5"/>
          <p:cNvSpPr>
            <a:spLocks noGrp="1"/>
          </p:cNvSpPr>
          <p:nvPr>
            <p:ph type="ftr" sz="quarter" idx="12"/>
          </p:nvPr>
        </p:nvSpPr>
        <p:spPr/>
        <p:txBody>
          <a:bodyPr/>
          <a:lstStyle/>
          <a:p>
            <a:pPr>
              <a:defRPr/>
            </a:pPr>
            <a:r>
              <a:rPr lang="en-US" smtClean="0"/>
              <a:t>Jeff Olson, Director of Financial Aid, Bethel University</a:t>
            </a:r>
            <a:endParaRPr lang="en-US" dirty="0"/>
          </a:p>
        </p:txBody>
      </p:sp>
      <p:sp>
        <p:nvSpPr>
          <p:cNvPr id="7" name="Slide Number Placeholder 6"/>
          <p:cNvSpPr>
            <a:spLocks noGrp="1"/>
          </p:cNvSpPr>
          <p:nvPr>
            <p:ph type="sldNum" sz="quarter" idx="13"/>
          </p:nvPr>
        </p:nvSpPr>
        <p:spPr/>
        <p:txBody>
          <a:bodyPr/>
          <a:lstStyle/>
          <a:p>
            <a:pPr>
              <a:defRPr/>
            </a:pPr>
            <a:fld id="{D486E1F8-3A7A-404D-98C2-C8EF3C3BAB31}" type="slidenum">
              <a:rPr lang="en-US" smtClean="0"/>
              <a:pPr>
                <a:defRPr/>
              </a:pPr>
              <a:t>1</a:t>
            </a:fld>
            <a:endParaRPr lang="en-US" dirty="0"/>
          </a:p>
        </p:txBody>
      </p:sp>
    </p:spTree>
    <p:extLst>
      <p:ext uri="{BB962C8B-B14F-4D97-AF65-F5344CB8AC3E}">
        <p14:creationId xmlns:p14="http://schemas.microsoft.com/office/powerpoint/2010/main" val="2065206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26651"/>
            <a:fld id="{A78B23D2-792C-4156-9331-84B73D27154E}" type="slidenum">
              <a:rPr lang="en-US" smtClean="0"/>
              <a:pPr defTabSz="926651"/>
              <a:t>17</a:t>
            </a:fld>
            <a:endParaRPr 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dirty="0" smtClean="0"/>
              <a:t>Jeff Olson, Director of Financial Aid, Bethel University</a:t>
            </a:r>
            <a:endParaRPr lang="en-US" dirty="0"/>
          </a:p>
        </p:txBody>
      </p:sp>
      <p:sp>
        <p:nvSpPr>
          <p:cNvPr id="3" name="Header Placeholder 2"/>
          <p:cNvSpPr>
            <a:spLocks noGrp="1"/>
          </p:cNvSpPr>
          <p:nvPr>
            <p:ph type="hdr" sz="quarter" idx="11"/>
          </p:nvPr>
        </p:nvSpPr>
        <p:spPr/>
        <p:txBody>
          <a:bodyPr/>
          <a:lstStyle/>
          <a:p>
            <a:pPr>
              <a:defRPr/>
            </a:pPr>
            <a:r>
              <a:rPr lang="en-US" smtClean="0"/>
              <a:t>Paying for College 2014-2015</a:t>
            </a:r>
            <a:endParaRPr lang="en-US" dirty="0"/>
          </a:p>
        </p:txBody>
      </p:sp>
      <p:sp>
        <p:nvSpPr>
          <p:cNvPr id="4" name="Date Placeholder 3"/>
          <p:cNvSpPr>
            <a:spLocks noGrp="1"/>
          </p:cNvSpPr>
          <p:nvPr>
            <p:ph type="dt" idx="12"/>
          </p:nvPr>
        </p:nvSpPr>
        <p:spPr/>
        <p:txBody>
          <a:bodyPr/>
          <a:lstStyle/>
          <a:p>
            <a:pPr>
              <a:defRPr/>
            </a:pPr>
            <a:r>
              <a:rPr lang="en-US" smtClean="0"/>
              <a:t>January 2014</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nvSpPr>
        <p:spPr bwMode="auto">
          <a:xfrm>
            <a:off x="2" y="0"/>
            <a:ext cx="3012327" cy="460542"/>
          </a:xfrm>
          <a:prstGeom prst="rect">
            <a:avLst/>
          </a:prstGeom>
          <a:noFill/>
          <a:ln>
            <a:miter lim="800000"/>
            <a:headEnd/>
            <a:tailEnd/>
          </a:ln>
        </p:spPr>
        <p:txBody>
          <a:bodyPr lIns="93489" tIns="46744" rIns="93489" bIns="46744"/>
          <a:lstStyle/>
          <a:p>
            <a:pPr defTabSz="935304">
              <a:defRPr/>
            </a:pPr>
            <a:endParaRPr lang="en-US" sz="1200" dirty="0">
              <a:effectLst>
                <a:outerShdw blurRad="38100" dist="38100" dir="2700000" algn="tl">
                  <a:srgbClr val="C0C0C0"/>
                </a:outerShdw>
              </a:effectLst>
            </a:endParaRPr>
          </a:p>
        </p:txBody>
      </p:sp>
      <p:sp>
        <p:nvSpPr>
          <p:cNvPr id="5" name="Rectangle 6"/>
          <p:cNvSpPr txBox="1">
            <a:spLocks noGrp="1" noChangeArrowheads="1"/>
          </p:cNvSpPr>
          <p:nvPr/>
        </p:nvSpPr>
        <p:spPr bwMode="auto">
          <a:xfrm>
            <a:off x="2" y="8775533"/>
            <a:ext cx="3012327" cy="460542"/>
          </a:xfrm>
          <a:prstGeom prst="rect">
            <a:avLst/>
          </a:prstGeom>
          <a:noFill/>
          <a:ln>
            <a:miter lim="800000"/>
            <a:headEnd/>
            <a:tailEnd/>
          </a:ln>
        </p:spPr>
        <p:txBody>
          <a:bodyPr lIns="93489" tIns="46744" rIns="93489" bIns="46744" anchor="b"/>
          <a:lstStyle/>
          <a:p>
            <a:pPr defTabSz="935304">
              <a:defRPr/>
            </a:pPr>
            <a:endParaRPr lang="en-US" sz="1200" dirty="0">
              <a:effectLst>
                <a:outerShdw blurRad="38100" dist="38100" dir="2700000" algn="tl">
                  <a:srgbClr val="C0C0C0"/>
                </a:outerShdw>
              </a:effectLst>
            </a:endParaRPr>
          </a:p>
        </p:txBody>
      </p:sp>
      <p:sp>
        <p:nvSpPr>
          <p:cNvPr id="6" name="Rectangle 7"/>
          <p:cNvSpPr txBox="1">
            <a:spLocks noGrp="1" noChangeArrowheads="1"/>
          </p:cNvSpPr>
          <p:nvPr/>
        </p:nvSpPr>
        <p:spPr bwMode="auto">
          <a:xfrm>
            <a:off x="3937750" y="8775533"/>
            <a:ext cx="3012327" cy="460542"/>
          </a:xfrm>
          <a:prstGeom prst="rect">
            <a:avLst/>
          </a:prstGeom>
          <a:noFill/>
          <a:ln>
            <a:miter lim="800000"/>
            <a:headEnd/>
            <a:tailEnd/>
          </a:ln>
        </p:spPr>
        <p:txBody>
          <a:bodyPr lIns="93489" tIns="46744" rIns="93489" bIns="46744" anchor="b"/>
          <a:lstStyle/>
          <a:p>
            <a:pPr algn="r" defTabSz="935304">
              <a:defRPr/>
            </a:pPr>
            <a:fld id="{61CB50F9-1FD8-46C9-96BF-0E8D6029995A}" type="slidenum">
              <a:rPr lang="en-US" sz="1200">
                <a:effectLst>
                  <a:outerShdw blurRad="38100" dist="38100" dir="2700000" algn="tl">
                    <a:srgbClr val="C0C0C0"/>
                  </a:outerShdw>
                </a:effectLst>
              </a:rPr>
              <a:pPr algn="r" defTabSz="935304">
                <a:defRPr/>
              </a:pPr>
              <a:t>18</a:t>
            </a:fld>
            <a:endParaRPr lang="en-US" sz="1200" dirty="0">
              <a:effectLst>
                <a:outerShdw blurRad="38100" dist="38100" dir="2700000" algn="tl">
                  <a:srgbClr val="C0C0C0"/>
                </a:outerShdw>
              </a:effectLst>
            </a:endParaRPr>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dirty="0" smtClean="0"/>
              <a:t>Jeff Olson, Director of Financial Aid, Bethel University</a:t>
            </a:r>
            <a:endParaRPr lang="en-US" dirty="0"/>
          </a:p>
        </p:txBody>
      </p:sp>
      <p:sp>
        <p:nvSpPr>
          <p:cNvPr id="3" name="Header Placeholder 2"/>
          <p:cNvSpPr>
            <a:spLocks noGrp="1"/>
          </p:cNvSpPr>
          <p:nvPr>
            <p:ph type="hdr" sz="quarter" idx="11"/>
          </p:nvPr>
        </p:nvSpPr>
        <p:spPr/>
        <p:txBody>
          <a:bodyPr/>
          <a:lstStyle/>
          <a:p>
            <a:pPr>
              <a:defRPr/>
            </a:pPr>
            <a:r>
              <a:rPr lang="en-US" smtClean="0"/>
              <a:t>Paying for College 2014-2015</a:t>
            </a:r>
            <a:endParaRPr lang="en-US" dirty="0"/>
          </a:p>
        </p:txBody>
      </p:sp>
      <p:sp>
        <p:nvSpPr>
          <p:cNvPr id="7" name="Date Placeholder 6"/>
          <p:cNvSpPr>
            <a:spLocks noGrp="1"/>
          </p:cNvSpPr>
          <p:nvPr>
            <p:ph type="dt" idx="12"/>
          </p:nvPr>
        </p:nvSpPr>
        <p:spPr/>
        <p:txBody>
          <a:bodyPr/>
          <a:lstStyle/>
          <a:p>
            <a:pPr>
              <a:defRPr/>
            </a:pPr>
            <a:r>
              <a:rPr lang="en-US" smtClean="0"/>
              <a:t>January 2014</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34">
              <a:defRPr sz="1200">
                <a:solidFill>
                  <a:schemeClr val="tx1"/>
                </a:solidFill>
                <a:latin typeface="Times" pitchFamily="18" charset="0"/>
              </a:defRPr>
            </a:lvl1pPr>
            <a:lvl2pPr marL="742927" indent="-285741" defTabSz="931834">
              <a:defRPr sz="1200">
                <a:solidFill>
                  <a:schemeClr val="tx1"/>
                </a:solidFill>
                <a:latin typeface="Times" pitchFamily="18" charset="0"/>
              </a:defRPr>
            </a:lvl2pPr>
            <a:lvl3pPr marL="1142965" indent="-228593" defTabSz="931834">
              <a:defRPr sz="1200">
                <a:solidFill>
                  <a:schemeClr val="tx1"/>
                </a:solidFill>
                <a:latin typeface="Times" pitchFamily="18" charset="0"/>
              </a:defRPr>
            </a:lvl3pPr>
            <a:lvl4pPr marL="1600151" indent="-228593" defTabSz="931834">
              <a:defRPr sz="1200">
                <a:solidFill>
                  <a:schemeClr val="tx1"/>
                </a:solidFill>
                <a:latin typeface="Times" pitchFamily="18" charset="0"/>
              </a:defRPr>
            </a:lvl4pPr>
            <a:lvl5pPr marL="2057336" indent="-228593" defTabSz="931834">
              <a:defRPr sz="1200">
                <a:solidFill>
                  <a:schemeClr val="tx1"/>
                </a:solidFill>
                <a:latin typeface="Times" pitchFamily="18" charset="0"/>
              </a:defRPr>
            </a:lvl5pPr>
            <a:lvl6pPr marL="2514522" indent="-228593" defTabSz="931834" eaLnBrk="0" fontAlgn="base" hangingPunct="0">
              <a:spcBef>
                <a:spcPct val="30000"/>
              </a:spcBef>
              <a:spcAft>
                <a:spcPct val="0"/>
              </a:spcAft>
              <a:defRPr sz="1200">
                <a:solidFill>
                  <a:schemeClr val="tx1"/>
                </a:solidFill>
                <a:latin typeface="Times" pitchFamily="18" charset="0"/>
              </a:defRPr>
            </a:lvl6pPr>
            <a:lvl7pPr marL="2971707" indent="-228593" defTabSz="931834" eaLnBrk="0" fontAlgn="base" hangingPunct="0">
              <a:spcBef>
                <a:spcPct val="30000"/>
              </a:spcBef>
              <a:spcAft>
                <a:spcPct val="0"/>
              </a:spcAft>
              <a:defRPr sz="1200">
                <a:solidFill>
                  <a:schemeClr val="tx1"/>
                </a:solidFill>
                <a:latin typeface="Times" pitchFamily="18" charset="0"/>
              </a:defRPr>
            </a:lvl7pPr>
            <a:lvl8pPr marL="3428893" indent="-228593" defTabSz="931834" eaLnBrk="0" fontAlgn="base" hangingPunct="0">
              <a:spcBef>
                <a:spcPct val="30000"/>
              </a:spcBef>
              <a:spcAft>
                <a:spcPct val="0"/>
              </a:spcAft>
              <a:defRPr sz="1200">
                <a:solidFill>
                  <a:schemeClr val="tx1"/>
                </a:solidFill>
                <a:latin typeface="Times" pitchFamily="18" charset="0"/>
              </a:defRPr>
            </a:lvl8pPr>
            <a:lvl9pPr marL="3886079" indent="-228593" defTabSz="931834" eaLnBrk="0" fontAlgn="base" hangingPunct="0">
              <a:spcBef>
                <a:spcPct val="30000"/>
              </a:spcBef>
              <a:spcAft>
                <a:spcPct val="0"/>
              </a:spcAft>
              <a:defRPr sz="1200">
                <a:solidFill>
                  <a:schemeClr val="tx1"/>
                </a:solidFill>
                <a:latin typeface="Times" pitchFamily="18" charset="0"/>
              </a:defRPr>
            </a:lvl9pPr>
          </a:lstStyle>
          <a:p>
            <a:fld id="{4981D314-C979-484B-90DF-3F4DE0841046}" type="slidenum">
              <a:rPr lang="en-US" altLang="en-US" sz="1100"/>
              <a:pPr/>
              <a:t>20</a:t>
            </a:fld>
            <a:endParaRPr lang="en-US" altLang="en-US" sz="11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28568" y="4386190"/>
            <a:ext cx="5092945" cy="41574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1121" indent="-111121">
              <a:spcBef>
                <a:spcPct val="20000"/>
              </a:spcBef>
              <a:buClr>
                <a:srgbClr val="852A5D"/>
              </a:buClr>
              <a:buFontTx/>
              <a:buChar char="•"/>
            </a:pPr>
            <a:endParaRPr lang="en-US" altLang="en-US" sz="1400"/>
          </a:p>
          <a:p>
            <a:pPr marL="111121" indent="-111121">
              <a:buFontTx/>
              <a:buChar char="•"/>
            </a:pPr>
            <a:endParaRPr lang="en-US" altLang="en-US" sz="1400"/>
          </a:p>
          <a:p>
            <a:pPr marL="111121" indent="-111121">
              <a:spcBef>
                <a:spcPct val="20000"/>
              </a:spcBef>
              <a:buClr>
                <a:srgbClr val="852A5D"/>
              </a:buClr>
              <a:buFontTx/>
              <a:buChar char="•"/>
            </a:pPr>
            <a:endParaRPr lang="en-US" altLang="en-US" sz="1400"/>
          </a:p>
          <a:p>
            <a:pPr marL="111121" indent="-111121">
              <a:spcBef>
                <a:spcPct val="20000"/>
              </a:spcBef>
              <a:buClr>
                <a:srgbClr val="852A5D"/>
              </a:buClr>
              <a:buFontTx/>
              <a:buChar char="•"/>
            </a:pPr>
            <a:endParaRPr lang="en-US" altLang="en-US"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defTabSz="924738"/>
            <a:fld id="{FEF25D79-0436-45E5-B287-EF14C15F5866}" type="slidenum">
              <a:rPr lang="en-US" smtClean="0"/>
              <a:pPr defTabSz="924738"/>
              <a:t>26</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smtClean="0"/>
              <a:t>Jeff Olson, Director of Financial Aid, Bethel University</a:t>
            </a:r>
            <a:endParaRPr lang="en-US" dirty="0"/>
          </a:p>
        </p:txBody>
      </p:sp>
      <p:sp>
        <p:nvSpPr>
          <p:cNvPr id="3" name="Header Placeholder 2"/>
          <p:cNvSpPr>
            <a:spLocks noGrp="1"/>
          </p:cNvSpPr>
          <p:nvPr>
            <p:ph type="hdr" sz="quarter" idx="11"/>
          </p:nvPr>
        </p:nvSpPr>
        <p:spPr/>
        <p:txBody>
          <a:bodyPr/>
          <a:lstStyle/>
          <a:p>
            <a:pPr>
              <a:defRPr/>
            </a:pPr>
            <a:r>
              <a:rPr lang="en-US" smtClean="0"/>
              <a:t>College Prep 101</a:t>
            </a:r>
            <a:endParaRPr lang="en-US" dirty="0"/>
          </a:p>
        </p:txBody>
      </p:sp>
      <p:sp>
        <p:nvSpPr>
          <p:cNvPr id="4" name="Date Placeholder 3"/>
          <p:cNvSpPr>
            <a:spLocks noGrp="1"/>
          </p:cNvSpPr>
          <p:nvPr>
            <p:ph type="dt" idx="12"/>
          </p:nvPr>
        </p:nvSpPr>
        <p:spPr/>
        <p:txBody>
          <a:bodyPr/>
          <a:lstStyle/>
          <a:p>
            <a:pPr>
              <a:defRPr/>
            </a:pPr>
            <a:r>
              <a:rPr lang="en-US" smtClean="0"/>
              <a:t>January 2014</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pPr defTabSz="921286"/>
            <a:fld id="{0A175956-CEE7-4093-9E95-205B0091C52F}" type="slidenum">
              <a:rPr lang="en-US" smtClean="0"/>
              <a:pPr defTabSz="921286"/>
              <a:t>36</a:t>
            </a:fld>
            <a:endParaRPr lang="en-US"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dirty="0" smtClean="0"/>
              <a:t>Jeff Olson, Director of Financial Aid, Bethel University</a:t>
            </a:r>
            <a:endParaRPr lang="en-US" dirty="0"/>
          </a:p>
        </p:txBody>
      </p:sp>
      <p:sp>
        <p:nvSpPr>
          <p:cNvPr id="3" name="Header Placeholder 2"/>
          <p:cNvSpPr>
            <a:spLocks noGrp="1"/>
          </p:cNvSpPr>
          <p:nvPr>
            <p:ph type="hdr" sz="quarter" idx="11"/>
          </p:nvPr>
        </p:nvSpPr>
        <p:spPr/>
        <p:txBody>
          <a:bodyPr/>
          <a:lstStyle/>
          <a:p>
            <a:pPr>
              <a:defRPr/>
            </a:pPr>
            <a:r>
              <a:rPr lang="en-US" dirty="0" smtClean="0"/>
              <a:t>Financial Aid 101</a:t>
            </a:r>
            <a:endParaRPr lang="en-US" dirty="0"/>
          </a:p>
        </p:txBody>
      </p:sp>
      <p:sp>
        <p:nvSpPr>
          <p:cNvPr id="4" name="Date Placeholder 3"/>
          <p:cNvSpPr>
            <a:spLocks noGrp="1"/>
          </p:cNvSpPr>
          <p:nvPr>
            <p:ph type="dt" idx="12"/>
          </p:nvPr>
        </p:nvSpPr>
        <p:spPr/>
        <p:txBody>
          <a:bodyPr/>
          <a:lstStyle/>
          <a:p>
            <a:pPr>
              <a:defRPr/>
            </a:pPr>
            <a:r>
              <a:rPr lang="en-US" smtClean="0"/>
              <a:t>January 2014</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pPr defTabSz="926622"/>
            <a:fld id="{BA91FA3E-2229-4A54-8D96-56E45EDF692B}" type="slidenum">
              <a:rPr lang="en-US" smtClean="0"/>
              <a:pPr defTabSz="926622"/>
              <a:t>44</a:t>
            </a:fld>
            <a:endParaRPr lang="en-US"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dirty="0" smtClean="0"/>
              <a:t>Jeff Olson, Director of Financial Aid, Bethel University</a:t>
            </a:r>
            <a:endParaRPr lang="en-US" dirty="0"/>
          </a:p>
        </p:txBody>
      </p:sp>
      <p:sp>
        <p:nvSpPr>
          <p:cNvPr id="3" name="Header Placeholder 2"/>
          <p:cNvSpPr>
            <a:spLocks noGrp="1"/>
          </p:cNvSpPr>
          <p:nvPr>
            <p:ph type="hdr" sz="quarter" idx="11"/>
          </p:nvPr>
        </p:nvSpPr>
        <p:spPr/>
        <p:txBody>
          <a:bodyPr/>
          <a:lstStyle/>
          <a:p>
            <a:pPr>
              <a:defRPr/>
            </a:pPr>
            <a:r>
              <a:rPr lang="en-US" smtClean="0"/>
              <a:t>Paying for College 2014-2015</a:t>
            </a:r>
            <a:endParaRPr lang="en-US" dirty="0"/>
          </a:p>
        </p:txBody>
      </p:sp>
      <p:sp>
        <p:nvSpPr>
          <p:cNvPr id="4" name="Date Placeholder 3"/>
          <p:cNvSpPr>
            <a:spLocks noGrp="1"/>
          </p:cNvSpPr>
          <p:nvPr>
            <p:ph type="dt" idx="12"/>
          </p:nvPr>
        </p:nvSpPr>
        <p:spPr/>
        <p:txBody>
          <a:bodyPr/>
          <a:lstStyle/>
          <a:p>
            <a:pPr>
              <a:defRPr/>
            </a:pPr>
            <a:r>
              <a:rPr lang="en-US" smtClean="0"/>
              <a:t>January 2014</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Based on the answers to the questions on this page, the system will determine if the user is eligible to use the IRS Data Retrieval Tool. If they are eligible, the system will provide the option to link to the IRS.</a:t>
            </a:r>
          </a:p>
        </p:txBody>
      </p:sp>
      <p:sp>
        <p:nvSpPr>
          <p:cNvPr id="788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494" indent="-289036">
              <a:defRPr>
                <a:solidFill>
                  <a:schemeClr val="tx1"/>
                </a:solidFill>
                <a:latin typeface="Calibri" pitchFamily="34" charset="0"/>
              </a:defRPr>
            </a:lvl2pPr>
            <a:lvl3pPr marL="1156145" indent="-231229">
              <a:defRPr>
                <a:solidFill>
                  <a:schemeClr val="tx1"/>
                </a:solidFill>
                <a:latin typeface="Calibri" pitchFamily="34" charset="0"/>
              </a:defRPr>
            </a:lvl3pPr>
            <a:lvl4pPr marL="1618602" indent="-231229">
              <a:defRPr>
                <a:solidFill>
                  <a:schemeClr val="tx1"/>
                </a:solidFill>
                <a:latin typeface="Calibri" pitchFamily="34" charset="0"/>
              </a:defRPr>
            </a:lvl4pPr>
            <a:lvl5pPr marL="2081060" indent="-231229">
              <a:defRPr>
                <a:solidFill>
                  <a:schemeClr val="tx1"/>
                </a:solidFill>
                <a:latin typeface="Calibri" pitchFamily="34" charset="0"/>
              </a:defRPr>
            </a:lvl5pPr>
            <a:lvl6pPr marL="2543518" indent="-231229" defTabSz="462458" fontAlgn="base">
              <a:spcBef>
                <a:spcPct val="0"/>
              </a:spcBef>
              <a:spcAft>
                <a:spcPct val="0"/>
              </a:spcAft>
              <a:defRPr>
                <a:solidFill>
                  <a:schemeClr val="tx1"/>
                </a:solidFill>
                <a:latin typeface="Calibri" pitchFamily="34" charset="0"/>
              </a:defRPr>
            </a:lvl6pPr>
            <a:lvl7pPr marL="3005976" indent="-231229" defTabSz="462458" fontAlgn="base">
              <a:spcBef>
                <a:spcPct val="0"/>
              </a:spcBef>
              <a:spcAft>
                <a:spcPct val="0"/>
              </a:spcAft>
              <a:defRPr>
                <a:solidFill>
                  <a:schemeClr val="tx1"/>
                </a:solidFill>
                <a:latin typeface="Calibri" pitchFamily="34" charset="0"/>
              </a:defRPr>
            </a:lvl7pPr>
            <a:lvl8pPr marL="3468434" indent="-231229" defTabSz="462458" fontAlgn="base">
              <a:spcBef>
                <a:spcPct val="0"/>
              </a:spcBef>
              <a:spcAft>
                <a:spcPct val="0"/>
              </a:spcAft>
              <a:defRPr>
                <a:solidFill>
                  <a:schemeClr val="tx1"/>
                </a:solidFill>
                <a:latin typeface="Calibri" pitchFamily="34" charset="0"/>
              </a:defRPr>
            </a:lvl8pPr>
            <a:lvl9pPr marL="3930891" indent="-231229" defTabSz="46245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DE6055-7A6F-49DF-85B2-47840718BDE1}" type="slidenum">
              <a:rPr lang="en-US" altLang="en-US" smtClean="0"/>
              <a:pPr fontAlgn="base">
                <a:spcBef>
                  <a:spcPct val="0"/>
                </a:spcBef>
                <a:spcAft>
                  <a:spcPct val="0"/>
                </a:spcAft>
                <a:defRPr/>
              </a:pPr>
              <a:t>57</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Note: The IRS pages are the same for the student and parent. If the parent and/or student are eligible to use the IRS DRT, they will follow the same process outlined in this slide. </a:t>
            </a:r>
          </a:p>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494" indent="-289036">
              <a:defRPr>
                <a:solidFill>
                  <a:schemeClr val="tx1"/>
                </a:solidFill>
                <a:latin typeface="Calibri" pitchFamily="34" charset="0"/>
              </a:defRPr>
            </a:lvl2pPr>
            <a:lvl3pPr marL="1156145" indent="-231229">
              <a:defRPr>
                <a:solidFill>
                  <a:schemeClr val="tx1"/>
                </a:solidFill>
                <a:latin typeface="Calibri" pitchFamily="34" charset="0"/>
              </a:defRPr>
            </a:lvl3pPr>
            <a:lvl4pPr marL="1618602" indent="-231229">
              <a:defRPr>
                <a:solidFill>
                  <a:schemeClr val="tx1"/>
                </a:solidFill>
                <a:latin typeface="Calibri" pitchFamily="34" charset="0"/>
              </a:defRPr>
            </a:lvl4pPr>
            <a:lvl5pPr marL="2081060" indent="-231229">
              <a:defRPr>
                <a:solidFill>
                  <a:schemeClr val="tx1"/>
                </a:solidFill>
                <a:latin typeface="Calibri" pitchFamily="34" charset="0"/>
              </a:defRPr>
            </a:lvl5pPr>
            <a:lvl6pPr marL="2543518" indent="-231229" defTabSz="462458" fontAlgn="base">
              <a:spcBef>
                <a:spcPct val="0"/>
              </a:spcBef>
              <a:spcAft>
                <a:spcPct val="0"/>
              </a:spcAft>
              <a:defRPr>
                <a:solidFill>
                  <a:schemeClr val="tx1"/>
                </a:solidFill>
                <a:latin typeface="Calibri" pitchFamily="34" charset="0"/>
              </a:defRPr>
            </a:lvl6pPr>
            <a:lvl7pPr marL="3005976" indent="-231229" defTabSz="462458" fontAlgn="base">
              <a:spcBef>
                <a:spcPct val="0"/>
              </a:spcBef>
              <a:spcAft>
                <a:spcPct val="0"/>
              </a:spcAft>
              <a:defRPr>
                <a:solidFill>
                  <a:schemeClr val="tx1"/>
                </a:solidFill>
                <a:latin typeface="Calibri" pitchFamily="34" charset="0"/>
              </a:defRPr>
            </a:lvl7pPr>
            <a:lvl8pPr marL="3468434" indent="-231229" defTabSz="462458" fontAlgn="base">
              <a:spcBef>
                <a:spcPct val="0"/>
              </a:spcBef>
              <a:spcAft>
                <a:spcPct val="0"/>
              </a:spcAft>
              <a:defRPr>
                <a:solidFill>
                  <a:schemeClr val="tx1"/>
                </a:solidFill>
                <a:latin typeface="Calibri" pitchFamily="34" charset="0"/>
              </a:defRPr>
            </a:lvl8pPr>
            <a:lvl9pPr marL="3930891" indent="-231229" defTabSz="46245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6D0E71B-9746-4565-93C3-8C7DE121ED8B}" type="slidenum">
              <a:rPr lang="en-US" altLang="en-US" smtClean="0"/>
              <a:pPr fontAlgn="base">
                <a:spcBef>
                  <a:spcPct val="0"/>
                </a:spcBef>
                <a:spcAft>
                  <a:spcPct val="0"/>
                </a:spcAft>
                <a:defRPr/>
              </a:pPr>
              <a:t>58</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Note: The IRS pages are the same for the student and parent. If the parent and/or student are eligible to use the IRS DRT, they will follow the same process outlined in this slide.  </a:t>
            </a:r>
          </a:p>
        </p:txBody>
      </p:sp>
      <p:sp>
        <p:nvSpPr>
          <p:cNvPr id="809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494" indent="-289036">
              <a:defRPr>
                <a:solidFill>
                  <a:schemeClr val="tx1"/>
                </a:solidFill>
                <a:latin typeface="Calibri" pitchFamily="34" charset="0"/>
              </a:defRPr>
            </a:lvl2pPr>
            <a:lvl3pPr marL="1156145" indent="-231229">
              <a:defRPr>
                <a:solidFill>
                  <a:schemeClr val="tx1"/>
                </a:solidFill>
                <a:latin typeface="Calibri" pitchFamily="34" charset="0"/>
              </a:defRPr>
            </a:lvl3pPr>
            <a:lvl4pPr marL="1618602" indent="-231229">
              <a:defRPr>
                <a:solidFill>
                  <a:schemeClr val="tx1"/>
                </a:solidFill>
                <a:latin typeface="Calibri" pitchFamily="34" charset="0"/>
              </a:defRPr>
            </a:lvl4pPr>
            <a:lvl5pPr marL="2081060" indent="-231229">
              <a:defRPr>
                <a:solidFill>
                  <a:schemeClr val="tx1"/>
                </a:solidFill>
                <a:latin typeface="Calibri" pitchFamily="34" charset="0"/>
              </a:defRPr>
            </a:lvl5pPr>
            <a:lvl6pPr marL="2543518" indent="-231229" defTabSz="462458" fontAlgn="base">
              <a:spcBef>
                <a:spcPct val="0"/>
              </a:spcBef>
              <a:spcAft>
                <a:spcPct val="0"/>
              </a:spcAft>
              <a:defRPr>
                <a:solidFill>
                  <a:schemeClr val="tx1"/>
                </a:solidFill>
                <a:latin typeface="Calibri" pitchFamily="34" charset="0"/>
              </a:defRPr>
            </a:lvl6pPr>
            <a:lvl7pPr marL="3005976" indent="-231229" defTabSz="462458" fontAlgn="base">
              <a:spcBef>
                <a:spcPct val="0"/>
              </a:spcBef>
              <a:spcAft>
                <a:spcPct val="0"/>
              </a:spcAft>
              <a:defRPr>
                <a:solidFill>
                  <a:schemeClr val="tx1"/>
                </a:solidFill>
                <a:latin typeface="Calibri" pitchFamily="34" charset="0"/>
              </a:defRPr>
            </a:lvl7pPr>
            <a:lvl8pPr marL="3468434" indent="-231229" defTabSz="462458" fontAlgn="base">
              <a:spcBef>
                <a:spcPct val="0"/>
              </a:spcBef>
              <a:spcAft>
                <a:spcPct val="0"/>
              </a:spcAft>
              <a:defRPr>
                <a:solidFill>
                  <a:schemeClr val="tx1"/>
                </a:solidFill>
                <a:latin typeface="Calibri" pitchFamily="34" charset="0"/>
              </a:defRPr>
            </a:lvl8pPr>
            <a:lvl9pPr marL="3930891" indent="-231229" defTabSz="46245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020BAD1-E88A-40D8-9AB4-95940F0DBAB3}" type="slidenum">
              <a:rPr lang="en-US" altLang="en-US" smtClean="0"/>
              <a:pPr fontAlgn="base">
                <a:spcBef>
                  <a:spcPct val="0"/>
                </a:spcBef>
                <a:spcAft>
                  <a:spcPct val="0"/>
                </a:spcAft>
                <a:defRPr/>
              </a:pPr>
              <a:t>59</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Note: If the parent and/or student are eligible to use the IRS DRT, they will follow the same process outlined in this slide.  This page is dynamic and the information that displays is variable, depending on whether parent data or student data is displayed.  The data is also dynamic; the type of tax form that is filed will determine what type of tax information is displayed.</a:t>
            </a:r>
          </a:p>
        </p:txBody>
      </p:sp>
      <p:sp>
        <p:nvSpPr>
          <p:cNvPr id="819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494" indent="-289036">
              <a:defRPr>
                <a:solidFill>
                  <a:schemeClr val="tx1"/>
                </a:solidFill>
                <a:latin typeface="Calibri" pitchFamily="34" charset="0"/>
              </a:defRPr>
            </a:lvl2pPr>
            <a:lvl3pPr marL="1156145" indent="-231229">
              <a:defRPr>
                <a:solidFill>
                  <a:schemeClr val="tx1"/>
                </a:solidFill>
                <a:latin typeface="Calibri" pitchFamily="34" charset="0"/>
              </a:defRPr>
            </a:lvl3pPr>
            <a:lvl4pPr marL="1618602" indent="-231229">
              <a:defRPr>
                <a:solidFill>
                  <a:schemeClr val="tx1"/>
                </a:solidFill>
                <a:latin typeface="Calibri" pitchFamily="34" charset="0"/>
              </a:defRPr>
            </a:lvl4pPr>
            <a:lvl5pPr marL="2081060" indent="-231229">
              <a:defRPr>
                <a:solidFill>
                  <a:schemeClr val="tx1"/>
                </a:solidFill>
                <a:latin typeface="Calibri" pitchFamily="34" charset="0"/>
              </a:defRPr>
            </a:lvl5pPr>
            <a:lvl6pPr marL="2543518" indent="-231229" defTabSz="462458" fontAlgn="base">
              <a:spcBef>
                <a:spcPct val="0"/>
              </a:spcBef>
              <a:spcAft>
                <a:spcPct val="0"/>
              </a:spcAft>
              <a:defRPr>
                <a:solidFill>
                  <a:schemeClr val="tx1"/>
                </a:solidFill>
                <a:latin typeface="Calibri" pitchFamily="34" charset="0"/>
              </a:defRPr>
            </a:lvl6pPr>
            <a:lvl7pPr marL="3005976" indent="-231229" defTabSz="462458" fontAlgn="base">
              <a:spcBef>
                <a:spcPct val="0"/>
              </a:spcBef>
              <a:spcAft>
                <a:spcPct val="0"/>
              </a:spcAft>
              <a:defRPr>
                <a:solidFill>
                  <a:schemeClr val="tx1"/>
                </a:solidFill>
                <a:latin typeface="Calibri" pitchFamily="34" charset="0"/>
              </a:defRPr>
            </a:lvl7pPr>
            <a:lvl8pPr marL="3468434" indent="-231229" defTabSz="462458" fontAlgn="base">
              <a:spcBef>
                <a:spcPct val="0"/>
              </a:spcBef>
              <a:spcAft>
                <a:spcPct val="0"/>
              </a:spcAft>
              <a:defRPr>
                <a:solidFill>
                  <a:schemeClr val="tx1"/>
                </a:solidFill>
                <a:latin typeface="Calibri" pitchFamily="34" charset="0"/>
              </a:defRPr>
            </a:lvl8pPr>
            <a:lvl9pPr marL="3930891" indent="-231229" defTabSz="46245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F2286EC-B76B-42E5-9FB8-3AC872EA52DC}" type="slidenum">
              <a:rPr lang="en-US" altLang="en-US" smtClean="0"/>
              <a:pPr fontAlgn="base">
                <a:spcBef>
                  <a:spcPct val="0"/>
                </a:spcBef>
                <a:spcAft>
                  <a:spcPct val="0"/>
                </a:spcAft>
                <a:defRPr/>
              </a:pPr>
              <a:t>60</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smtClean="0"/>
              <a:t>Paying for College 2014-2015</a:t>
            </a:r>
            <a:endParaRPr lang="en-US" dirty="0"/>
          </a:p>
        </p:txBody>
      </p:sp>
      <p:sp>
        <p:nvSpPr>
          <p:cNvPr id="5" name="Rectangle 6"/>
          <p:cNvSpPr>
            <a:spLocks noGrp="1" noChangeArrowheads="1"/>
          </p:cNvSpPr>
          <p:nvPr>
            <p:ph type="ftr" sz="quarter" idx="4"/>
          </p:nvPr>
        </p:nvSpPr>
        <p:spPr/>
        <p:txBody>
          <a:bodyPr/>
          <a:lstStyle/>
          <a:p>
            <a:pPr>
              <a:defRPr/>
            </a:pPr>
            <a:r>
              <a:rPr lang="en-US" dirty="0" smtClean="0"/>
              <a:t>Jeff Olson, Director of Financial Aid, Bethel University</a:t>
            </a:r>
            <a:endParaRPr lang="en-US" dirty="0"/>
          </a:p>
        </p:txBody>
      </p:sp>
      <p:sp>
        <p:nvSpPr>
          <p:cNvPr id="6" name="Rectangle 7"/>
          <p:cNvSpPr>
            <a:spLocks noGrp="1" noChangeArrowheads="1"/>
          </p:cNvSpPr>
          <p:nvPr>
            <p:ph type="sldNum" sz="quarter" idx="5"/>
          </p:nvPr>
        </p:nvSpPr>
        <p:spPr/>
        <p:txBody>
          <a:bodyPr/>
          <a:lstStyle/>
          <a:p>
            <a:pPr>
              <a:defRPr/>
            </a:pPr>
            <a:fld id="{94C7657A-D096-444B-BDB9-CE8A60F97930}" type="slidenum">
              <a:rPr lang="en-US"/>
              <a:pPr>
                <a:defRPr/>
              </a:pPr>
              <a:t>4</a:t>
            </a:fld>
            <a:endParaRPr lang="en-US" dirty="0"/>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a:ln/>
        </p:spPr>
        <p:txBody>
          <a:bodyPr/>
          <a:lstStyle/>
          <a:p>
            <a:pPr eaLnBrk="1" hangingPunct="1"/>
            <a:endParaRPr lang="en-US" dirty="0" smtClean="0"/>
          </a:p>
        </p:txBody>
      </p:sp>
      <p:sp>
        <p:nvSpPr>
          <p:cNvPr id="2" name="Date Placeholder 1"/>
          <p:cNvSpPr>
            <a:spLocks noGrp="1"/>
          </p:cNvSpPr>
          <p:nvPr>
            <p:ph type="dt" idx="10"/>
          </p:nvPr>
        </p:nvSpPr>
        <p:spPr/>
        <p:txBody>
          <a:bodyPr/>
          <a:lstStyle/>
          <a:p>
            <a:pPr>
              <a:defRPr/>
            </a:pPr>
            <a:r>
              <a:rPr lang="en-US" smtClean="0"/>
              <a:t>January 2014</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Note: This student’s parents are Auto Zero eligible and are from a state that allows the parents to skip questions. The final question on this page “Do you want to skip the remaining questions about your and your parents' (father’s) income and assets?” is displayed to the parents. In this case, the parents indicated that they do not want to skip the remaining financial questions. If they did choose to skip the remaining questions, the student/parents would be taken to the Sign &amp; Submit page. </a:t>
            </a:r>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494" indent="-289036">
              <a:defRPr>
                <a:solidFill>
                  <a:schemeClr val="tx1"/>
                </a:solidFill>
                <a:latin typeface="Calibri" pitchFamily="34" charset="0"/>
              </a:defRPr>
            </a:lvl2pPr>
            <a:lvl3pPr marL="1156145" indent="-231229">
              <a:defRPr>
                <a:solidFill>
                  <a:schemeClr val="tx1"/>
                </a:solidFill>
                <a:latin typeface="Calibri" pitchFamily="34" charset="0"/>
              </a:defRPr>
            </a:lvl3pPr>
            <a:lvl4pPr marL="1618602" indent="-231229">
              <a:defRPr>
                <a:solidFill>
                  <a:schemeClr val="tx1"/>
                </a:solidFill>
                <a:latin typeface="Calibri" pitchFamily="34" charset="0"/>
              </a:defRPr>
            </a:lvl4pPr>
            <a:lvl5pPr marL="2081060" indent="-231229">
              <a:defRPr>
                <a:solidFill>
                  <a:schemeClr val="tx1"/>
                </a:solidFill>
                <a:latin typeface="Calibri" pitchFamily="34" charset="0"/>
              </a:defRPr>
            </a:lvl5pPr>
            <a:lvl6pPr marL="2543518" indent="-231229" defTabSz="462458" fontAlgn="base">
              <a:spcBef>
                <a:spcPct val="0"/>
              </a:spcBef>
              <a:spcAft>
                <a:spcPct val="0"/>
              </a:spcAft>
              <a:defRPr>
                <a:solidFill>
                  <a:schemeClr val="tx1"/>
                </a:solidFill>
                <a:latin typeface="Calibri" pitchFamily="34" charset="0"/>
              </a:defRPr>
            </a:lvl6pPr>
            <a:lvl7pPr marL="3005976" indent="-231229" defTabSz="462458" fontAlgn="base">
              <a:spcBef>
                <a:spcPct val="0"/>
              </a:spcBef>
              <a:spcAft>
                <a:spcPct val="0"/>
              </a:spcAft>
              <a:defRPr>
                <a:solidFill>
                  <a:schemeClr val="tx1"/>
                </a:solidFill>
                <a:latin typeface="Calibri" pitchFamily="34" charset="0"/>
              </a:defRPr>
            </a:lvl7pPr>
            <a:lvl8pPr marL="3468434" indent="-231229" defTabSz="462458" fontAlgn="base">
              <a:spcBef>
                <a:spcPct val="0"/>
              </a:spcBef>
              <a:spcAft>
                <a:spcPct val="0"/>
              </a:spcAft>
              <a:defRPr>
                <a:solidFill>
                  <a:schemeClr val="tx1"/>
                </a:solidFill>
                <a:latin typeface="Calibri" pitchFamily="34" charset="0"/>
              </a:defRPr>
            </a:lvl8pPr>
            <a:lvl9pPr marL="3930891" indent="-231229" defTabSz="46245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1D05A1C-831A-499D-B7E2-8FACC97380AF}" type="slidenum">
              <a:rPr lang="en-US" altLang="en-US" smtClean="0"/>
              <a:pPr fontAlgn="base">
                <a:spcBef>
                  <a:spcPct val="0"/>
                </a:spcBef>
                <a:spcAft>
                  <a:spcPct val="0"/>
                </a:spcAft>
                <a:defRPr/>
              </a:pPr>
              <a:t>61</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displays the top half of the “Parent Finances 3” page.  Note the “Transferred from the IRS” labels for the data was transferred from the IRS.  The bottom half of the “Parent Finances 3” page is continued on the next slide.</a:t>
            </a:r>
          </a:p>
        </p:txBody>
      </p:sp>
      <p:sp>
        <p:nvSpPr>
          <p:cNvPr id="83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494" indent="-289036">
              <a:defRPr>
                <a:solidFill>
                  <a:schemeClr val="tx1"/>
                </a:solidFill>
                <a:latin typeface="Calibri" pitchFamily="34" charset="0"/>
              </a:defRPr>
            </a:lvl2pPr>
            <a:lvl3pPr marL="1156145" indent="-231229">
              <a:defRPr>
                <a:solidFill>
                  <a:schemeClr val="tx1"/>
                </a:solidFill>
                <a:latin typeface="Calibri" pitchFamily="34" charset="0"/>
              </a:defRPr>
            </a:lvl3pPr>
            <a:lvl4pPr marL="1618602" indent="-231229">
              <a:defRPr>
                <a:solidFill>
                  <a:schemeClr val="tx1"/>
                </a:solidFill>
                <a:latin typeface="Calibri" pitchFamily="34" charset="0"/>
              </a:defRPr>
            </a:lvl4pPr>
            <a:lvl5pPr marL="2081060" indent="-231229">
              <a:defRPr>
                <a:solidFill>
                  <a:schemeClr val="tx1"/>
                </a:solidFill>
                <a:latin typeface="Calibri" pitchFamily="34" charset="0"/>
              </a:defRPr>
            </a:lvl5pPr>
            <a:lvl6pPr marL="2543518" indent="-231229" defTabSz="462458" fontAlgn="base">
              <a:spcBef>
                <a:spcPct val="0"/>
              </a:spcBef>
              <a:spcAft>
                <a:spcPct val="0"/>
              </a:spcAft>
              <a:defRPr>
                <a:solidFill>
                  <a:schemeClr val="tx1"/>
                </a:solidFill>
                <a:latin typeface="Calibri" pitchFamily="34" charset="0"/>
              </a:defRPr>
            </a:lvl6pPr>
            <a:lvl7pPr marL="3005976" indent="-231229" defTabSz="462458" fontAlgn="base">
              <a:spcBef>
                <a:spcPct val="0"/>
              </a:spcBef>
              <a:spcAft>
                <a:spcPct val="0"/>
              </a:spcAft>
              <a:defRPr>
                <a:solidFill>
                  <a:schemeClr val="tx1"/>
                </a:solidFill>
                <a:latin typeface="Calibri" pitchFamily="34" charset="0"/>
              </a:defRPr>
            </a:lvl7pPr>
            <a:lvl8pPr marL="3468434" indent="-231229" defTabSz="462458" fontAlgn="base">
              <a:spcBef>
                <a:spcPct val="0"/>
              </a:spcBef>
              <a:spcAft>
                <a:spcPct val="0"/>
              </a:spcAft>
              <a:defRPr>
                <a:solidFill>
                  <a:schemeClr val="tx1"/>
                </a:solidFill>
                <a:latin typeface="Calibri" pitchFamily="34" charset="0"/>
              </a:defRPr>
            </a:lvl8pPr>
            <a:lvl9pPr marL="3930891" indent="-231229" defTabSz="46245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B0993B2-BFD6-4410-A9EA-9014FC4B9D85}" type="slidenum">
              <a:rPr lang="en-US" altLang="en-US" smtClean="0"/>
              <a:pPr fontAlgn="base">
                <a:spcBef>
                  <a:spcPct val="0"/>
                </a:spcBef>
                <a:spcAft>
                  <a:spcPct val="0"/>
                </a:spcAft>
                <a:defRPr/>
              </a:pPr>
              <a:t>62</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displays the bottom half of the “Parent Finances 3” page.  Again, note the “Transferred from the IRS” labels for the data was transferred from the IRS.  </a:t>
            </a:r>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494" indent="-289036">
              <a:defRPr>
                <a:solidFill>
                  <a:schemeClr val="tx1"/>
                </a:solidFill>
                <a:latin typeface="Calibri" pitchFamily="34" charset="0"/>
              </a:defRPr>
            </a:lvl2pPr>
            <a:lvl3pPr marL="1156145" indent="-231229">
              <a:defRPr>
                <a:solidFill>
                  <a:schemeClr val="tx1"/>
                </a:solidFill>
                <a:latin typeface="Calibri" pitchFamily="34" charset="0"/>
              </a:defRPr>
            </a:lvl3pPr>
            <a:lvl4pPr marL="1618602" indent="-231229">
              <a:defRPr>
                <a:solidFill>
                  <a:schemeClr val="tx1"/>
                </a:solidFill>
                <a:latin typeface="Calibri" pitchFamily="34" charset="0"/>
              </a:defRPr>
            </a:lvl4pPr>
            <a:lvl5pPr marL="2081060" indent="-231229">
              <a:defRPr>
                <a:solidFill>
                  <a:schemeClr val="tx1"/>
                </a:solidFill>
                <a:latin typeface="Calibri" pitchFamily="34" charset="0"/>
              </a:defRPr>
            </a:lvl5pPr>
            <a:lvl6pPr marL="2543518" indent="-231229" defTabSz="462458" fontAlgn="base">
              <a:spcBef>
                <a:spcPct val="0"/>
              </a:spcBef>
              <a:spcAft>
                <a:spcPct val="0"/>
              </a:spcAft>
              <a:defRPr>
                <a:solidFill>
                  <a:schemeClr val="tx1"/>
                </a:solidFill>
                <a:latin typeface="Calibri" pitchFamily="34" charset="0"/>
              </a:defRPr>
            </a:lvl6pPr>
            <a:lvl7pPr marL="3005976" indent="-231229" defTabSz="462458" fontAlgn="base">
              <a:spcBef>
                <a:spcPct val="0"/>
              </a:spcBef>
              <a:spcAft>
                <a:spcPct val="0"/>
              </a:spcAft>
              <a:defRPr>
                <a:solidFill>
                  <a:schemeClr val="tx1"/>
                </a:solidFill>
                <a:latin typeface="Calibri" pitchFamily="34" charset="0"/>
              </a:defRPr>
            </a:lvl7pPr>
            <a:lvl8pPr marL="3468434" indent="-231229" defTabSz="462458" fontAlgn="base">
              <a:spcBef>
                <a:spcPct val="0"/>
              </a:spcBef>
              <a:spcAft>
                <a:spcPct val="0"/>
              </a:spcAft>
              <a:defRPr>
                <a:solidFill>
                  <a:schemeClr val="tx1"/>
                </a:solidFill>
                <a:latin typeface="Calibri" pitchFamily="34" charset="0"/>
              </a:defRPr>
            </a:lvl8pPr>
            <a:lvl9pPr marL="3930891" indent="-231229" defTabSz="46245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426DAA8-44D4-4B97-BA91-471112A16276}" type="slidenum">
              <a:rPr lang="en-US" altLang="en-US" smtClean="0"/>
              <a:pPr fontAlgn="base">
                <a:spcBef>
                  <a:spcPct val="0"/>
                </a:spcBef>
                <a:spcAft>
                  <a:spcPct val="0"/>
                </a:spcAft>
                <a:defRPr/>
              </a:pPr>
              <a:t>63</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Based on the answers to the questions on this page, the system will determine if the user is eligible to use the IRS Data Retrieval Tool. If they are eligible, the system will provide the option to link to the IRS.</a:t>
            </a:r>
          </a:p>
          <a:p>
            <a:pPr eaLnBrk="1" hangingPunct="1">
              <a:spcBef>
                <a:spcPct val="0"/>
              </a:spcBef>
            </a:pPr>
            <a:endParaRPr lang="en-US" altLang="en-US" smtClean="0"/>
          </a:p>
          <a:p>
            <a:pPr eaLnBrk="1" hangingPunct="1">
              <a:spcBef>
                <a:spcPct val="0"/>
              </a:spcBef>
            </a:pPr>
            <a:r>
              <a:rPr lang="en-US" altLang="en-US" smtClean="0"/>
              <a:t>Note: The IRS pages are the same for the student and parent. If the parent and/or student are eligible to use the IRS DRT, they will follow the same process outlined in slides 16-18. </a:t>
            </a:r>
          </a:p>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494" indent="-289036">
              <a:defRPr>
                <a:solidFill>
                  <a:schemeClr val="tx1"/>
                </a:solidFill>
                <a:latin typeface="Calibri" pitchFamily="34" charset="0"/>
              </a:defRPr>
            </a:lvl2pPr>
            <a:lvl3pPr marL="1156145" indent="-231229">
              <a:defRPr>
                <a:solidFill>
                  <a:schemeClr val="tx1"/>
                </a:solidFill>
                <a:latin typeface="Calibri" pitchFamily="34" charset="0"/>
              </a:defRPr>
            </a:lvl3pPr>
            <a:lvl4pPr marL="1618602" indent="-231229">
              <a:defRPr>
                <a:solidFill>
                  <a:schemeClr val="tx1"/>
                </a:solidFill>
                <a:latin typeface="Calibri" pitchFamily="34" charset="0"/>
              </a:defRPr>
            </a:lvl4pPr>
            <a:lvl5pPr marL="2081060" indent="-231229">
              <a:defRPr>
                <a:solidFill>
                  <a:schemeClr val="tx1"/>
                </a:solidFill>
                <a:latin typeface="Calibri" pitchFamily="34" charset="0"/>
              </a:defRPr>
            </a:lvl5pPr>
            <a:lvl6pPr marL="2543518" indent="-231229" defTabSz="462458" fontAlgn="base">
              <a:spcBef>
                <a:spcPct val="0"/>
              </a:spcBef>
              <a:spcAft>
                <a:spcPct val="0"/>
              </a:spcAft>
              <a:defRPr>
                <a:solidFill>
                  <a:schemeClr val="tx1"/>
                </a:solidFill>
                <a:latin typeface="Calibri" pitchFamily="34" charset="0"/>
              </a:defRPr>
            </a:lvl6pPr>
            <a:lvl7pPr marL="3005976" indent="-231229" defTabSz="462458" fontAlgn="base">
              <a:spcBef>
                <a:spcPct val="0"/>
              </a:spcBef>
              <a:spcAft>
                <a:spcPct val="0"/>
              </a:spcAft>
              <a:defRPr>
                <a:solidFill>
                  <a:schemeClr val="tx1"/>
                </a:solidFill>
                <a:latin typeface="Calibri" pitchFamily="34" charset="0"/>
              </a:defRPr>
            </a:lvl7pPr>
            <a:lvl8pPr marL="3468434" indent="-231229" defTabSz="462458" fontAlgn="base">
              <a:spcBef>
                <a:spcPct val="0"/>
              </a:spcBef>
              <a:spcAft>
                <a:spcPct val="0"/>
              </a:spcAft>
              <a:defRPr>
                <a:solidFill>
                  <a:schemeClr val="tx1"/>
                </a:solidFill>
                <a:latin typeface="Calibri" pitchFamily="34" charset="0"/>
              </a:defRPr>
            </a:lvl8pPr>
            <a:lvl9pPr marL="3930891" indent="-231229" defTabSz="46245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C9C6AB3-F558-447F-BBC3-1BD06CA94C65}" type="slidenum">
              <a:rPr lang="en-US" altLang="en-US" smtClean="0"/>
              <a:pPr fontAlgn="base">
                <a:spcBef>
                  <a:spcPct val="0"/>
                </a:spcBef>
                <a:spcAft>
                  <a:spcPct val="0"/>
                </a:spcAft>
                <a:defRPr/>
              </a:pPr>
              <a:t>64</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shows the messaging that displays when a user indicates they “Will File” their taxes. </a:t>
            </a:r>
          </a:p>
          <a:p>
            <a:pPr eaLnBrk="1" hangingPunct="1">
              <a:spcBef>
                <a:spcPct val="0"/>
              </a:spcBef>
            </a:pPr>
            <a:endParaRPr lang="en-US" altLang="en-US" smtClean="0"/>
          </a:p>
          <a:p>
            <a:pPr eaLnBrk="1" hangingPunct="1">
              <a:spcBef>
                <a:spcPct val="0"/>
              </a:spcBef>
            </a:pPr>
            <a:r>
              <a:rPr lang="en-US" altLang="en-US" smtClean="0"/>
              <a:t>In addition, the income estimator is also displayed on this page. </a:t>
            </a:r>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494" indent="-289036">
              <a:defRPr>
                <a:solidFill>
                  <a:schemeClr val="tx1"/>
                </a:solidFill>
                <a:latin typeface="Calibri" pitchFamily="34" charset="0"/>
              </a:defRPr>
            </a:lvl2pPr>
            <a:lvl3pPr marL="1156145" indent="-231229">
              <a:defRPr>
                <a:solidFill>
                  <a:schemeClr val="tx1"/>
                </a:solidFill>
                <a:latin typeface="Calibri" pitchFamily="34" charset="0"/>
              </a:defRPr>
            </a:lvl3pPr>
            <a:lvl4pPr marL="1618602" indent="-231229">
              <a:defRPr>
                <a:solidFill>
                  <a:schemeClr val="tx1"/>
                </a:solidFill>
                <a:latin typeface="Calibri" pitchFamily="34" charset="0"/>
              </a:defRPr>
            </a:lvl4pPr>
            <a:lvl5pPr marL="2081060" indent="-231229">
              <a:defRPr>
                <a:solidFill>
                  <a:schemeClr val="tx1"/>
                </a:solidFill>
                <a:latin typeface="Calibri" pitchFamily="34" charset="0"/>
              </a:defRPr>
            </a:lvl5pPr>
            <a:lvl6pPr marL="2543518" indent="-231229" defTabSz="462458" fontAlgn="base">
              <a:spcBef>
                <a:spcPct val="0"/>
              </a:spcBef>
              <a:spcAft>
                <a:spcPct val="0"/>
              </a:spcAft>
              <a:defRPr>
                <a:solidFill>
                  <a:schemeClr val="tx1"/>
                </a:solidFill>
                <a:latin typeface="Calibri" pitchFamily="34" charset="0"/>
              </a:defRPr>
            </a:lvl6pPr>
            <a:lvl7pPr marL="3005976" indent="-231229" defTabSz="462458" fontAlgn="base">
              <a:spcBef>
                <a:spcPct val="0"/>
              </a:spcBef>
              <a:spcAft>
                <a:spcPct val="0"/>
              </a:spcAft>
              <a:defRPr>
                <a:solidFill>
                  <a:schemeClr val="tx1"/>
                </a:solidFill>
                <a:latin typeface="Calibri" pitchFamily="34" charset="0"/>
              </a:defRPr>
            </a:lvl7pPr>
            <a:lvl8pPr marL="3468434" indent="-231229" defTabSz="462458" fontAlgn="base">
              <a:spcBef>
                <a:spcPct val="0"/>
              </a:spcBef>
              <a:spcAft>
                <a:spcPct val="0"/>
              </a:spcAft>
              <a:defRPr>
                <a:solidFill>
                  <a:schemeClr val="tx1"/>
                </a:solidFill>
                <a:latin typeface="Calibri" pitchFamily="34" charset="0"/>
              </a:defRPr>
            </a:lvl8pPr>
            <a:lvl9pPr marL="3930891" indent="-231229" defTabSz="46245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A56650C-3C20-4428-9D18-938791580CED}" type="slidenum">
              <a:rPr lang="en-US" altLang="en-US" smtClean="0"/>
              <a:pPr fontAlgn="base">
                <a:spcBef>
                  <a:spcPct val="0"/>
                </a:spcBef>
                <a:spcAft>
                  <a:spcPct val="0"/>
                </a:spcAft>
                <a:defRPr/>
              </a:pPr>
              <a:t>65</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confirmation page includes links to transfer parental data into a new FAFSA for another student. </a:t>
            </a:r>
          </a:p>
          <a:p>
            <a:pPr eaLnBrk="1" hangingPunct="1">
              <a:spcBef>
                <a:spcPct val="0"/>
              </a:spcBef>
            </a:pPr>
            <a:endParaRPr lang="en-US" altLang="en-US" smtClean="0"/>
          </a:p>
          <a:p>
            <a:pPr eaLnBrk="1" hangingPunct="1">
              <a:spcBef>
                <a:spcPct val="0"/>
              </a:spcBef>
            </a:pPr>
            <a:r>
              <a:rPr lang="en-US" altLang="en-US" smtClean="0"/>
              <a:t>In addition, some states allow users to transfer FAFSA information into their state’s aid application. The link is included on the confirmation page. The states that allow this transfer are: </a:t>
            </a:r>
          </a:p>
          <a:p>
            <a:pPr eaLnBrk="1" hangingPunct="1">
              <a:spcBef>
                <a:spcPct val="0"/>
              </a:spcBef>
            </a:pPr>
            <a:r>
              <a:rPr lang="en-US" altLang="en-US" smtClean="0"/>
              <a:t>New York</a:t>
            </a:r>
          </a:p>
          <a:p>
            <a:pPr eaLnBrk="1" hangingPunct="1">
              <a:spcBef>
                <a:spcPct val="0"/>
              </a:spcBef>
            </a:pPr>
            <a:r>
              <a:rPr lang="en-US" altLang="en-US" smtClean="0"/>
              <a:t>New Jersey</a:t>
            </a:r>
          </a:p>
          <a:p>
            <a:pPr eaLnBrk="1" hangingPunct="1">
              <a:spcBef>
                <a:spcPct val="0"/>
              </a:spcBef>
            </a:pPr>
            <a:r>
              <a:rPr lang="en-US" altLang="en-US" smtClean="0"/>
              <a:t>Pennsylvania</a:t>
            </a:r>
          </a:p>
          <a:p>
            <a:pPr eaLnBrk="1" hangingPunct="1">
              <a:spcBef>
                <a:spcPct val="0"/>
              </a:spcBef>
            </a:pPr>
            <a:r>
              <a:rPr lang="en-US" altLang="en-US" smtClean="0"/>
              <a:t>Vermont</a:t>
            </a:r>
          </a:p>
          <a:p>
            <a:pPr eaLnBrk="1" hangingPunct="1">
              <a:spcBef>
                <a:spcPct val="0"/>
              </a:spcBef>
            </a:pPr>
            <a:r>
              <a:rPr lang="en-US" altLang="en-US" smtClean="0"/>
              <a:t>California</a:t>
            </a:r>
          </a:p>
          <a:p>
            <a:pPr eaLnBrk="1" hangingPunct="1">
              <a:spcBef>
                <a:spcPct val="0"/>
              </a:spcBef>
            </a:pPr>
            <a:r>
              <a:rPr lang="en-US" altLang="en-US" smtClean="0"/>
              <a:t>Iowa</a:t>
            </a:r>
          </a:p>
          <a:p>
            <a:pPr eaLnBrk="1" hangingPunct="1">
              <a:spcBef>
                <a:spcPct val="0"/>
              </a:spcBef>
            </a:pPr>
            <a:r>
              <a:rPr lang="en-US" altLang="en-US" smtClean="0"/>
              <a:t>Mississippi</a:t>
            </a:r>
          </a:p>
          <a:p>
            <a:pPr eaLnBrk="1" hangingPunct="1">
              <a:spcBef>
                <a:spcPct val="0"/>
              </a:spcBef>
            </a:pPr>
            <a:r>
              <a:rPr lang="en-US" altLang="en-US" smtClean="0"/>
              <a:t>Minnesota</a:t>
            </a:r>
          </a:p>
          <a:p>
            <a:pPr eaLnBrk="1" hangingPunct="1">
              <a:spcBef>
                <a:spcPct val="0"/>
              </a:spcBef>
            </a:pPr>
            <a:r>
              <a:rPr lang="en-US" altLang="en-US" smtClean="0"/>
              <a:t>Indiana</a:t>
            </a:r>
          </a:p>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494" indent="-289036">
              <a:defRPr>
                <a:solidFill>
                  <a:schemeClr val="tx1"/>
                </a:solidFill>
                <a:latin typeface="Calibri" pitchFamily="34" charset="0"/>
              </a:defRPr>
            </a:lvl2pPr>
            <a:lvl3pPr marL="1156145" indent="-231229">
              <a:defRPr>
                <a:solidFill>
                  <a:schemeClr val="tx1"/>
                </a:solidFill>
                <a:latin typeface="Calibri" pitchFamily="34" charset="0"/>
              </a:defRPr>
            </a:lvl3pPr>
            <a:lvl4pPr marL="1618602" indent="-231229">
              <a:defRPr>
                <a:solidFill>
                  <a:schemeClr val="tx1"/>
                </a:solidFill>
                <a:latin typeface="Calibri" pitchFamily="34" charset="0"/>
              </a:defRPr>
            </a:lvl4pPr>
            <a:lvl5pPr marL="2081060" indent="-231229">
              <a:defRPr>
                <a:solidFill>
                  <a:schemeClr val="tx1"/>
                </a:solidFill>
                <a:latin typeface="Calibri" pitchFamily="34" charset="0"/>
              </a:defRPr>
            </a:lvl5pPr>
            <a:lvl6pPr marL="2543518" indent="-231229" defTabSz="462458" fontAlgn="base">
              <a:spcBef>
                <a:spcPct val="0"/>
              </a:spcBef>
              <a:spcAft>
                <a:spcPct val="0"/>
              </a:spcAft>
              <a:defRPr>
                <a:solidFill>
                  <a:schemeClr val="tx1"/>
                </a:solidFill>
                <a:latin typeface="Calibri" pitchFamily="34" charset="0"/>
              </a:defRPr>
            </a:lvl6pPr>
            <a:lvl7pPr marL="3005976" indent="-231229" defTabSz="462458" fontAlgn="base">
              <a:spcBef>
                <a:spcPct val="0"/>
              </a:spcBef>
              <a:spcAft>
                <a:spcPct val="0"/>
              </a:spcAft>
              <a:defRPr>
                <a:solidFill>
                  <a:schemeClr val="tx1"/>
                </a:solidFill>
                <a:latin typeface="Calibri" pitchFamily="34" charset="0"/>
              </a:defRPr>
            </a:lvl7pPr>
            <a:lvl8pPr marL="3468434" indent="-231229" defTabSz="462458" fontAlgn="base">
              <a:spcBef>
                <a:spcPct val="0"/>
              </a:spcBef>
              <a:spcAft>
                <a:spcPct val="0"/>
              </a:spcAft>
              <a:defRPr>
                <a:solidFill>
                  <a:schemeClr val="tx1"/>
                </a:solidFill>
                <a:latin typeface="Calibri" pitchFamily="34" charset="0"/>
              </a:defRPr>
            </a:lvl8pPr>
            <a:lvl9pPr marL="3930891" indent="-231229" defTabSz="46245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7BFFA1-5F59-4970-B865-C04C07137225}" type="slidenum">
              <a:rPr lang="en-US" altLang="en-US" smtClean="0"/>
              <a:pPr fontAlgn="base">
                <a:spcBef>
                  <a:spcPct val="0"/>
                </a:spcBef>
                <a:spcAft>
                  <a:spcPct val="0"/>
                </a:spcAft>
                <a:defRPr/>
              </a:pPr>
              <a:t>68</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26651"/>
            <a:fld id="{92923027-A3DE-455A-872A-A04CAF6CAF47}" type="slidenum">
              <a:rPr lang="en-US" smtClean="0"/>
              <a:pPr defTabSz="926651"/>
              <a:t>8</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dirty="0" smtClean="0"/>
              <a:t>Jeff Olson, Director of Financial Aid, Bethel University</a:t>
            </a:r>
            <a:endParaRPr lang="en-US" dirty="0"/>
          </a:p>
        </p:txBody>
      </p:sp>
      <p:sp>
        <p:nvSpPr>
          <p:cNvPr id="3" name="Header Placeholder 2"/>
          <p:cNvSpPr>
            <a:spLocks noGrp="1"/>
          </p:cNvSpPr>
          <p:nvPr>
            <p:ph type="hdr" sz="quarter" idx="11"/>
          </p:nvPr>
        </p:nvSpPr>
        <p:spPr/>
        <p:txBody>
          <a:bodyPr/>
          <a:lstStyle/>
          <a:p>
            <a:pPr>
              <a:defRPr/>
            </a:pPr>
            <a:r>
              <a:rPr lang="en-US" smtClean="0"/>
              <a:t>Paying for College 2014-2015</a:t>
            </a:r>
            <a:endParaRPr lang="en-US" dirty="0"/>
          </a:p>
        </p:txBody>
      </p:sp>
      <p:sp>
        <p:nvSpPr>
          <p:cNvPr id="4" name="Date Placeholder 3"/>
          <p:cNvSpPr>
            <a:spLocks noGrp="1"/>
          </p:cNvSpPr>
          <p:nvPr>
            <p:ph type="dt" idx="12"/>
          </p:nvPr>
        </p:nvSpPr>
        <p:spPr/>
        <p:txBody>
          <a:bodyPr/>
          <a:lstStyle/>
          <a:p>
            <a:pPr>
              <a:defRPr/>
            </a:pPr>
            <a:r>
              <a:rPr lang="en-US" smtClean="0"/>
              <a:t>January 2014</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26651"/>
            <a:fld id="{54851EE8-6F62-486D-AC33-309020B496F5}" type="slidenum">
              <a:rPr lang="en-US" smtClean="0"/>
              <a:pPr defTabSz="926651"/>
              <a:t>9</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dirty="0" smtClean="0"/>
              <a:t>Jeff Olson, Director of Financial Aid, Bethel University</a:t>
            </a:r>
            <a:endParaRPr lang="en-US" dirty="0"/>
          </a:p>
        </p:txBody>
      </p:sp>
      <p:sp>
        <p:nvSpPr>
          <p:cNvPr id="3" name="Header Placeholder 2"/>
          <p:cNvSpPr>
            <a:spLocks noGrp="1"/>
          </p:cNvSpPr>
          <p:nvPr>
            <p:ph type="hdr" sz="quarter" idx="11"/>
          </p:nvPr>
        </p:nvSpPr>
        <p:spPr/>
        <p:txBody>
          <a:bodyPr/>
          <a:lstStyle/>
          <a:p>
            <a:pPr>
              <a:defRPr/>
            </a:pPr>
            <a:r>
              <a:rPr lang="en-US" smtClean="0"/>
              <a:t>Paying for College 2014-2015</a:t>
            </a:r>
            <a:endParaRPr lang="en-US" dirty="0"/>
          </a:p>
        </p:txBody>
      </p:sp>
      <p:sp>
        <p:nvSpPr>
          <p:cNvPr id="4" name="Date Placeholder 3"/>
          <p:cNvSpPr>
            <a:spLocks noGrp="1"/>
          </p:cNvSpPr>
          <p:nvPr>
            <p:ph type="dt" idx="12"/>
          </p:nvPr>
        </p:nvSpPr>
        <p:spPr/>
        <p:txBody>
          <a:bodyPr/>
          <a:lstStyle/>
          <a:p>
            <a:pPr>
              <a:defRPr/>
            </a:pPr>
            <a:r>
              <a:rPr lang="en-US" smtClean="0"/>
              <a:t>January 2014</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6651"/>
            <a:fld id="{1B55A7DE-17C6-400D-BC39-1F58E1F54C4D}" type="slidenum">
              <a:rPr lang="en-US" smtClean="0"/>
              <a:pPr defTabSz="926651"/>
              <a:t>10</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dirty="0" smtClean="0"/>
              <a:t>Jeff Olson, Director of Financial Aid, Bethel University</a:t>
            </a:r>
            <a:endParaRPr lang="en-US" dirty="0"/>
          </a:p>
        </p:txBody>
      </p:sp>
      <p:sp>
        <p:nvSpPr>
          <p:cNvPr id="3" name="Header Placeholder 2"/>
          <p:cNvSpPr>
            <a:spLocks noGrp="1"/>
          </p:cNvSpPr>
          <p:nvPr>
            <p:ph type="hdr" sz="quarter" idx="11"/>
          </p:nvPr>
        </p:nvSpPr>
        <p:spPr/>
        <p:txBody>
          <a:bodyPr/>
          <a:lstStyle/>
          <a:p>
            <a:pPr>
              <a:defRPr/>
            </a:pPr>
            <a:r>
              <a:rPr lang="en-US" smtClean="0"/>
              <a:t>Paying for College 2014-2015</a:t>
            </a:r>
            <a:endParaRPr lang="en-US" dirty="0"/>
          </a:p>
        </p:txBody>
      </p:sp>
      <p:sp>
        <p:nvSpPr>
          <p:cNvPr id="4" name="Date Placeholder 3"/>
          <p:cNvSpPr>
            <a:spLocks noGrp="1"/>
          </p:cNvSpPr>
          <p:nvPr>
            <p:ph type="dt" idx="12"/>
          </p:nvPr>
        </p:nvSpPr>
        <p:spPr/>
        <p:txBody>
          <a:bodyPr/>
          <a:lstStyle/>
          <a:p>
            <a:pPr>
              <a:defRPr/>
            </a:pPr>
            <a:r>
              <a:rPr lang="en-US" smtClean="0"/>
              <a:t>January 2014</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26651"/>
            <a:fld id="{590B9721-2144-4F75-A569-09AD27CA8757}" type="slidenum">
              <a:rPr lang="en-US" smtClean="0"/>
              <a:pPr defTabSz="926651"/>
              <a:t>11</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dirty="0" smtClean="0"/>
              <a:t>Jeff Olson, Director of Financial Aid, Bethel University</a:t>
            </a:r>
            <a:endParaRPr lang="en-US" dirty="0"/>
          </a:p>
        </p:txBody>
      </p:sp>
      <p:sp>
        <p:nvSpPr>
          <p:cNvPr id="3" name="Header Placeholder 2"/>
          <p:cNvSpPr>
            <a:spLocks noGrp="1"/>
          </p:cNvSpPr>
          <p:nvPr>
            <p:ph type="hdr" sz="quarter" idx="11"/>
          </p:nvPr>
        </p:nvSpPr>
        <p:spPr/>
        <p:txBody>
          <a:bodyPr/>
          <a:lstStyle/>
          <a:p>
            <a:pPr>
              <a:defRPr/>
            </a:pPr>
            <a:r>
              <a:rPr lang="en-US" smtClean="0"/>
              <a:t>Paying for College 2014-2015</a:t>
            </a:r>
            <a:endParaRPr lang="en-US" dirty="0"/>
          </a:p>
        </p:txBody>
      </p:sp>
      <p:sp>
        <p:nvSpPr>
          <p:cNvPr id="4" name="Date Placeholder 3"/>
          <p:cNvSpPr>
            <a:spLocks noGrp="1"/>
          </p:cNvSpPr>
          <p:nvPr>
            <p:ph type="dt" idx="12"/>
          </p:nvPr>
        </p:nvSpPr>
        <p:spPr/>
        <p:txBody>
          <a:bodyPr/>
          <a:lstStyle/>
          <a:p>
            <a:pPr>
              <a:defRPr/>
            </a:pPr>
            <a:r>
              <a:rPr lang="en-US" smtClean="0"/>
              <a:t>January 2014</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6651"/>
            <a:fld id="{9C0D1843-2A38-455C-86C6-23653C523915}" type="slidenum">
              <a:rPr lang="en-US" smtClean="0"/>
              <a:pPr defTabSz="926651"/>
              <a:t>12</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dirty="0" smtClean="0"/>
              <a:t>Jeff Olson, Director of Financial Aid, Bethel University</a:t>
            </a:r>
            <a:endParaRPr lang="en-US" dirty="0"/>
          </a:p>
        </p:txBody>
      </p:sp>
      <p:sp>
        <p:nvSpPr>
          <p:cNvPr id="3" name="Header Placeholder 2"/>
          <p:cNvSpPr>
            <a:spLocks noGrp="1"/>
          </p:cNvSpPr>
          <p:nvPr>
            <p:ph type="hdr" sz="quarter" idx="11"/>
          </p:nvPr>
        </p:nvSpPr>
        <p:spPr/>
        <p:txBody>
          <a:bodyPr/>
          <a:lstStyle/>
          <a:p>
            <a:pPr>
              <a:defRPr/>
            </a:pPr>
            <a:r>
              <a:rPr lang="en-US" smtClean="0"/>
              <a:t>Paying for College 2014-2015</a:t>
            </a:r>
            <a:endParaRPr lang="en-US" dirty="0"/>
          </a:p>
        </p:txBody>
      </p:sp>
      <p:sp>
        <p:nvSpPr>
          <p:cNvPr id="4" name="Date Placeholder 3"/>
          <p:cNvSpPr>
            <a:spLocks noGrp="1"/>
          </p:cNvSpPr>
          <p:nvPr>
            <p:ph type="dt" idx="12"/>
          </p:nvPr>
        </p:nvSpPr>
        <p:spPr/>
        <p:txBody>
          <a:bodyPr/>
          <a:lstStyle/>
          <a:p>
            <a:pPr>
              <a:defRPr/>
            </a:pPr>
            <a:r>
              <a:rPr lang="en-US" smtClean="0"/>
              <a:t>January 2014</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nvSpPr>
        <p:spPr bwMode="auto">
          <a:xfrm>
            <a:off x="2" y="0"/>
            <a:ext cx="3012327" cy="460542"/>
          </a:xfrm>
          <a:prstGeom prst="rect">
            <a:avLst/>
          </a:prstGeom>
          <a:noFill/>
          <a:ln>
            <a:miter lim="800000"/>
            <a:headEnd/>
            <a:tailEnd/>
          </a:ln>
        </p:spPr>
        <p:txBody>
          <a:bodyPr lIns="93489" tIns="46744" rIns="93489" bIns="46744"/>
          <a:lstStyle/>
          <a:p>
            <a:pPr defTabSz="935304">
              <a:defRPr/>
            </a:pPr>
            <a:endParaRPr lang="en-US" sz="1200" dirty="0">
              <a:effectLst>
                <a:outerShdw blurRad="38100" dist="38100" dir="2700000" algn="tl">
                  <a:srgbClr val="C0C0C0"/>
                </a:outerShdw>
              </a:effectLst>
            </a:endParaRPr>
          </a:p>
        </p:txBody>
      </p:sp>
      <p:sp>
        <p:nvSpPr>
          <p:cNvPr id="5" name="Rectangle 6"/>
          <p:cNvSpPr txBox="1">
            <a:spLocks noGrp="1" noChangeArrowheads="1"/>
          </p:cNvSpPr>
          <p:nvPr/>
        </p:nvSpPr>
        <p:spPr bwMode="auto">
          <a:xfrm>
            <a:off x="2" y="8775533"/>
            <a:ext cx="3012327" cy="460542"/>
          </a:xfrm>
          <a:prstGeom prst="rect">
            <a:avLst/>
          </a:prstGeom>
          <a:noFill/>
          <a:ln>
            <a:miter lim="800000"/>
            <a:headEnd/>
            <a:tailEnd/>
          </a:ln>
        </p:spPr>
        <p:txBody>
          <a:bodyPr lIns="93489" tIns="46744" rIns="93489" bIns="46744" anchor="b"/>
          <a:lstStyle/>
          <a:p>
            <a:pPr defTabSz="935304">
              <a:defRPr/>
            </a:pPr>
            <a:endParaRPr lang="en-US" sz="1200" dirty="0">
              <a:effectLst>
                <a:outerShdw blurRad="38100" dist="38100" dir="2700000" algn="tl">
                  <a:srgbClr val="C0C0C0"/>
                </a:outerShdw>
              </a:effectLst>
            </a:endParaRPr>
          </a:p>
        </p:txBody>
      </p:sp>
      <p:sp>
        <p:nvSpPr>
          <p:cNvPr id="6" name="Rectangle 7"/>
          <p:cNvSpPr txBox="1">
            <a:spLocks noGrp="1" noChangeArrowheads="1"/>
          </p:cNvSpPr>
          <p:nvPr/>
        </p:nvSpPr>
        <p:spPr bwMode="auto">
          <a:xfrm>
            <a:off x="3937750" y="8775533"/>
            <a:ext cx="3012327" cy="460542"/>
          </a:xfrm>
          <a:prstGeom prst="rect">
            <a:avLst/>
          </a:prstGeom>
          <a:noFill/>
          <a:ln>
            <a:miter lim="800000"/>
            <a:headEnd/>
            <a:tailEnd/>
          </a:ln>
        </p:spPr>
        <p:txBody>
          <a:bodyPr lIns="93489" tIns="46744" rIns="93489" bIns="46744" anchor="b"/>
          <a:lstStyle/>
          <a:p>
            <a:pPr algn="r" defTabSz="935304">
              <a:defRPr/>
            </a:pPr>
            <a:fld id="{61CB50F9-1FD8-46C9-96BF-0E8D6029995A}" type="slidenum">
              <a:rPr lang="en-US" sz="1200">
                <a:effectLst>
                  <a:outerShdw blurRad="38100" dist="38100" dir="2700000" algn="tl">
                    <a:srgbClr val="C0C0C0"/>
                  </a:outerShdw>
                </a:effectLst>
              </a:rPr>
              <a:pPr algn="r" defTabSz="935304">
                <a:defRPr/>
              </a:pPr>
              <a:t>13</a:t>
            </a:fld>
            <a:endParaRPr lang="en-US" sz="1200" dirty="0">
              <a:effectLst>
                <a:outerShdw blurRad="38100" dist="38100" dir="2700000" algn="tl">
                  <a:srgbClr val="C0C0C0"/>
                </a:outerShdw>
              </a:effectLst>
            </a:endParaRPr>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dirty="0" smtClean="0"/>
              <a:t>Jeff Olson, Director of Financial Aid, Bethel University</a:t>
            </a:r>
            <a:endParaRPr lang="en-US" dirty="0"/>
          </a:p>
        </p:txBody>
      </p:sp>
      <p:sp>
        <p:nvSpPr>
          <p:cNvPr id="3" name="Header Placeholder 2"/>
          <p:cNvSpPr>
            <a:spLocks noGrp="1"/>
          </p:cNvSpPr>
          <p:nvPr>
            <p:ph type="hdr" sz="quarter" idx="11"/>
          </p:nvPr>
        </p:nvSpPr>
        <p:spPr/>
        <p:txBody>
          <a:bodyPr/>
          <a:lstStyle/>
          <a:p>
            <a:pPr>
              <a:defRPr/>
            </a:pPr>
            <a:r>
              <a:rPr lang="en-US" smtClean="0"/>
              <a:t>Paying for College 2014-2015</a:t>
            </a:r>
            <a:endParaRPr lang="en-US" dirty="0"/>
          </a:p>
        </p:txBody>
      </p:sp>
      <p:sp>
        <p:nvSpPr>
          <p:cNvPr id="7" name="Date Placeholder 6"/>
          <p:cNvSpPr>
            <a:spLocks noGrp="1"/>
          </p:cNvSpPr>
          <p:nvPr>
            <p:ph type="dt" idx="12"/>
          </p:nvPr>
        </p:nvSpPr>
        <p:spPr/>
        <p:txBody>
          <a:bodyPr/>
          <a:lstStyle/>
          <a:p>
            <a:pPr>
              <a:defRPr/>
            </a:pPr>
            <a:r>
              <a:rPr lang="en-US" smtClean="0"/>
              <a:t>January 2014</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C2C8B38-07C3-4725-BCAC-2E9F94E5C441}" type="slidenum">
              <a:rPr lang="en-US" smtClean="0">
                <a:latin typeface="Arial" pitchFamily="34" charset="0"/>
              </a:rPr>
              <a:pPr/>
              <a:t>15</a:t>
            </a:fld>
            <a:endParaRPr lang="en-US" dirty="0"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
        <p:nvSpPr>
          <p:cNvPr id="2" name="Footer Placeholder 1"/>
          <p:cNvSpPr>
            <a:spLocks noGrp="1"/>
          </p:cNvSpPr>
          <p:nvPr>
            <p:ph type="ftr" sz="quarter" idx="10"/>
          </p:nvPr>
        </p:nvSpPr>
        <p:spPr/>
        <p:txBody>
          <a:bodyPr/>
          <a:lstStyle/>
          <a:p>
            <a:pPr>
              <a:defRPr/>
            </a:pPr>
            <a:r>
              <a:rPr lang="en-US" dirty="0" smtClean="0"/>
              <a:t>Jeff Olson, Director of Financial Aid, Bethel University</a:t>
            </a:r>
            <a:endParaRPr lang="en-US" dirty="0"/>
          </a:p>
        </p:txBody>
      </p:sp>
      <p:sp>
        <p:nvSpPr>
          <p:cNvPr id="3" name="Header Placeholder 2"/>
          <p:cNvSpPr>
            <a:spLocks noGrp="1"/>
          </p:cNvSpPr>
          <p:nvPr>
            <p:ph type="hdr" sz="quarter" idx="11"/>
          </p:nvPr>
        </p:nvSpPr>
        <p:spPr/>
        <p:txBody>
          <a:bodyPr/>
          <a:lstStyle/>
          <a:p>
            <a:pPr>
              <a:defRPr/>
            </a:pPr>
            <a:r>
              <a:rPr lang="en-US" smtClean="0"/>
              <a:t>Paying for College 2014-2015</a:t>
            </a:r>
            <a:endParaRPr lang="en-US" dirty="0"/>
          </a:p>
        </p:txBody>
      </p:sp>
      <p:sp>
        <p:nvSpPr>
          <p:cNvPr id="4" name="Date Placeholder 3"/>
          <p:cNvSpPr>
            <a:spLocks noGrp="1"/>
          </p:cNvSpPr>
          <p:nvPr>
            <p:ph type="dt" idx="12"/>
          </p:nvPr>
        </p:nvSpPr>
        <p:spPr/>
        <p:txBody>
          <a:bodyPr/>
          <a:lstStyle/>
          <a:p>
            <a:pPr>
              <a:defRPr/>
            </a:pPr>
            <a:r>
              <a:rPr lang="en-US" smtClean="0"/>
              <a:t>January 2014</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E5AFEA-A295-4911-84E5-5383B36646A7}"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1D26-D2EB-4257-A842-3AA9133BB201}" type="slidenum">
              <a:rPr lang="en-US" smtClean="0"/>
              <a:pPr/>
              <a:t>‹#›</a:t>
            </a:fld>
            <a:endParaRPr lang="en-US"/>
          </a:p>
        </p:txBody>
      </p:sp>
    </p:spTree>
    <p:extLst>
      <p:ext uri="{BB962C8B-B14F-4D97-AF65-F5344CB8AC3E}">
        <p14:creationId xmlns:p14="http://schemas.microsoft.com/office/powerpoint/2010/main" val="34596479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5AFEA-A295-4911-84E5-5383B36646A7}"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1D26-D2EB-4257-A842-3AA9133BB201}" type="slidenum">
              <a:rPr lang="en-US" smtClean="0"/>
              <a:pPr/>
              <a:t>‹#›</a:t>
            </a:fld>
            <a:endParaRPr lang="en-US"/>
          </a:p>
        </p:txBody>
      </p:sp>
    </p:spTree>
    <p:extLst>
      <p:ext uri="{BB962C8B-B14F-4D97-AF65-F5344CB8AC3E}">
        <p14:creationId xmlns:p14="http://schemas.microsoft.com/office/powerpoint/2010/main" val="28750851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5AFEA-A295-4911-84E5-5383B36646A7}"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1D26-D2EB-4257-A842-3AA9133BB201}" type="slidenum">
              <a:rPr lang="en-US" smtClean="0"/>
              <a:pPr/>
              <a:t>‹#›</a:t>
            </a:fld>
            <a:endParaRPr lang="en-US"/>
          </a:p>
        </p:txBody>
      </p:sp>
    </p:spTree>
    <p:extLst>
      <p:ext uri="{BB962C8B-B14F-4D97-AF65-F5344CB8AC3E}">
        <p14:creationId xmlns:p14="http://schemas.microsoft.com/office/powerpoint/2010/main" val="13023361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dark blue ">
    <p:spTree>
      <p:nvGrpSpPr>
        <p:cNvPr id="1" name=""/>
        <p:cNvGrpSpPr/>
        <p:nvPr/>
      </p:nvGrpSpPr>
      <p:grpSpPr>
        <a:xfrm>
          <a:off x="0" y="0"/>
          <a:ext cx="0" cy="0"/>
          <a:chOff x="0" y="0"/>
          <a:chExt cx="0" cy="0"/>
        </a:xfrm>
      </p:grpSpPr>
      <p:pic>
        <p:nvPicPr>
          <p:cNvPr id="8" name="Picture 7" descr="chart1.jpg"/>
          <p:cNvPicPr>
            <a:picLocks noChangeAspect="1"/>
          </p:cNvPicPr>
          <p:nvPr userDrawn="1"/>
        </p:nvPicPr>
        <p:blipFill>
          <a:blip r:embed="rId2"/>
          <a:stretch>
            <a:fillRect/>
          </a:stretch>
        </p:blipFill>
        <p:spPr>
          <a:xfrm>
            <a:off x="0" y="0"/>
            <a:ext cx="9144000" cy="6858000"/>
          </a:xfrm>
          <a:prstGeom prst="rect">
            <a:avLst/>
          </a:prstGeom>
        </p:spPr>
      </p:pic>
      <p:sp>
        <p:nvSpPr>
          <p:cNvPr id="4" name="Title 1"/>
          <p:cNvSpPr>
            <a:spLocks noGrp="1"/>
          </p:cNvSpPr>
          <p:nvPr>
            <p:ph type="ctrTitle"/>
          </p:nvPr>
        </p:nvSpPr>
        <p:spPr>
          <a:xfrm>
            <a:off x="152400" y="152401"/>
            <a:ext cx="5562600" cy="609599"/>
          </a:xfrm>
          <a:prstGeom prst="rect">
            <a:avLst/>
          </a:prstGeom>
        </p:spPr>
        <p:txBody>
          <a:bodyPr/>
          <a:lstStyle>
            <a:lvl1pPr algn="l">
              <a:defRPr sz="2800" b="1" baseline="0">
                <a:solidFill>
                  <a:schemeClr val="bg2"/>
                </a:solidFill>
              </a:defRPr>
            </a:lvl1pPr>
          </a:lstStyle>
          <a:p>
            <a:r>
              <a:rPr lang="en-US" smtClean="0"/>
              <a:t>Click to edit Master title style</a:t>
            </a:r>
            <a:endParaRPr lang="en-US" dirty="0"/>
          </a:p>
        </p:txBody>
      </p:sp>
      <p:sp>
        <p:nvSpPr>
          <p:cNvPr id="6" name="Content Placeholder 2"/>
          <p:cNvSpPr>
            <a:spLocks noGrp="1"/>
          </p:cNvSpPr>
          <p:nvPr>
            <p:ph idx="10"/>
          </p:nvPr>
        </p:nvSpPr>
        <p:spPr>
          <a:xfrm>
            <a:off x="457200" y="1600200"/>
            <a:ext cx="8229600" cy="4525963"/>
          </a:xfrm>
          <a:prstGeom prst="rect">
            <a:avLst/>
          </a:prstGeom>
        </p:spPr>
        <p:txBody>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600" baseline="0"/>
            </a:lvl1pPr>
            <a:lvl2pPr>
              <a:buFont typeface="Arial"/>
              <a:buChar char="•"/>
              <a:defRPr sz="2200" baseline="0"/>
            </a:lvl2pPr>
            <a:lvl3pPr>
              <a:buFont typeface="Arial"/>
              <a:buChar char="•"/>
              <a:defRPr sz="1800" baseline="0"/>
            </a:lvl3pPr>
            <a:lvl4pPr>
              <a:buFont typeface="Arial"/>
              <a:buChar char="•"/>
              <a:defRPr/>
            </a:lvl4pPr>
            <a:lvl5pPr>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5"/>
          <p:cNvSpPr>
            <a:spLocks noGrp="1"/>
          </p:cNvSpPr>
          <p:nvPr>
            <p:ph type="sldNum" sz="quarter" idx="11"/>
          </p:nvPr>
        </p:nvSpPr>
        <p:spPr/>
        <p:txBody>
          <a:bodyPr/>
          <a:lstStyle>
            <a:lvl1pPr algn="r">
              <a:defRPr sz="1200"/>
            </a:lvl1pPr>
          </a:lstStyle>
          <a:p>
            <a:pPr>
              <a:defRPr/>
            </a:pPr>
            <a:fld id="{8480E519-8E2A-F549-A834-5659BC22AC59}" type="slidenum">
              <a:rPr lang="en-US"/>
              <a:pPr>
                <a:defRPr/>
              </a:pPr>
              <a:t>‹#›</a:t>
            </a:fld>
            <a:endParaRPr lang="en-US" dirty="0"/>
          </a:p>
        </p:txBody>
      </p:sp>
    </p:spTree>
    <p:extLst>
      <p:ext uri="{BB962C8B-B14F-4D97-AF65-F5344CB8AC3E}">
        <p14:creationId xmlns:p14="http://schemas.microsoft.com/office/powerpoint/2010/main" val="2777833034"/>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dark blue ">
    <p:spTree>
      <p:nvGrpSpPr>
        <p:cNvPr id="1" name=""/>
        <p:cNvGrpSpPr/>
        <p:nvPr/>
      </p:nvGrpSpPr>
      <p:grpSpPr>
        <a:xfrm>
          <a:off x="0" y="0"/>
          <a:ext cx="0" cy="0"/>
          <a:chOff x="0" y="0"/>
          <a:chExt cx="0" cy="0"/>
        </a:xfrm>
      </p:grpSpPr>
      <p:pic>
        <p:nvPicPr>
          <p:cNvPr id="8" name="Picture 7" descr="chart1.jpg"/>
          <p:cNvPicPr>
            <a:picLocks noChangeAspect="1"/>
          </p:cNvPicPr>
          <p:nvPr userDrawn="1"/>
        </p:nvPicPr>
        <p:blipFill>
          <a:blip r:embed="rId2"/>
          <a:stretch>
            <a:fillRect/>
          </a:stretch>
        </p:blipFill>
        <p:spPr>
          <a:xfrm>
            <a:off x="0" y="0"/>
            <a:ext cx="9144000" cy="6858000"/>
          </a:xfrm>
          <a:prstGeom prst="rect">
            <a:avLst/>
          </a:prstGeom>
        </p:spPr>
      </p:pic>
      <p:sp>
        <p:nvSpPr>
          <p:cNvPr id="7" name="Slide Number Placeholder 5"/>
          <p:cNvSpPr>
            <a:spLocks noGrp="1"/>
          </p:cNvSpPr>
          <p:nvPr>
            <p:ph type="sldNum" sz="quarter" idx="11"/>
          </p:nvPr>
        </p:nvSpPr>
        <p:spPr/>
        <p:txBody>
          <a:bodyPr/>
          <a:lstStyle>
            <a:lvl1pPr algn="r">
              <a:defRPr sz="1200"/>
            </a:lvl1pPr>
          </a:lstStyle>
          <a:p>
            <a:pPr>
              <a:defRPr/>
            </a:pPr>
            <a:fld id="{8480E519-8E2A-F549-A834-5659BC22AC59}" type="slidenum">
              <a:rPr lang="en-US"/>
              <a:pPr>
                <a:defRPr/>
              </a:pPr>
              <a:t>‹#›</a:t>
            </a:fld>
            <a:endParaRPr lang="en-US" dirty="0"/>
          </a:p>
        </p:txBody>
      </p:sp>
      <p:sp>
        <p:nvSpPr>
          <p:cNvPr id="10"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Date Placeholder 3"/>
          <p:cNvSpPr>
            <a:spLocks noGrp="1"/>
          </p:cNvSpPr>
          <p:nvPr>
            <p:ph type="dt" sz="half" idx="10"/>
          </p:nvPr>
        </p:nvSpPr>
        <p:spPr>
          <a:xfrm>
            <a:off x="457200" y="6356350"/>
            <a:ext cx="2133600" cy="365125"/>
          </a:xfrm>
        </p:spPr>
        <p:txBody>
          <a:bodyPr/>
          <a:lstStyle/>
          <a:p>
            <a:fld id="{54E5AFEA-A295-4911-84E5-5383B36646A7}" type="datetimeFigureOut">
              <a:rPr lang="en-US" smtClean="0"/>
              <a:pPr/>
              <a:t>8/28/2014</a:t>
            </a:fld>
            <a:endParaRPr lang="en-US"/>
          </a:p>
        </p:txBody>
      </p:sp>
      <p:sp>
        <p:nvSpPr>
          <p:cNvPr id="12" name="Footer Placeholder 4"/>
          <p:cNvSpPr>
            <a:spLocks noGrp="1"/>
          </p:cNvSpPr>
          <p:nvPr>
            <p:ph type="ftr" sz="quarter" idx="12"/>
          </p:nvPr>
        </p:nvSpPr>
        <p:spPr>
          <a:xfrm>
            <a:off x="3124200" y="6356350"/>
            <a:ext cx="2895600" cy="365125"/>
          </a:xfrm>
        </p:spPr>
        <p:txBody>
          <a:bodyPr/>
          <a:lstStyle/>
          <a:p>
            <a:endParaRPr lang="en-US"/>
          </a:p>
        </p:txBody>
      </p:sp>
      <p:sp>
        <p:nvSpPr>
          <p:cNvPr id="15" name="Subtitle 2"/>
          <p:cNvSpPr txBox="1">
            <a:spLocks/>
          </p:cNvSpPr>
          <p:nvPr userDrawn="1"/>
        </p:nvSpPr>
        <p:spPr>
          <a:xfrm>
            <a:off x="685800" y="1676400"/>
            <a:ext cx="76962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400" dirty="0" smtClean="0"/>
              <a:t>Click to edit Master subtitle style</a:t>
            </a:r>
            <a:endParaRPr lang="en-US" sz="4400" dirty="0"/>
          </a:p>
        </p:txBody>
      </p:sp>
    </p:spTree>
    <p:extLst>
      <p:ext uri="{BB962C8B-B14F-4D97-AF65-F5344CB8AC3E}">
        <p14:creationId xmlns:p14="http://schemas.microsoft.com/office/powerpoint/2010/main" val="262552176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 dark blue ">
    <p:spTree>
      <p:nvGrpSpPr>
        <p:cNvPr id="1" name=""/>
        <p:cNvGrpSpPr/>
        <p:nvPr/>
      </p:nvGrpSpPr>
      <p:grpSpPr>
        <a:xfrm>
          <a:off x="0" y="0"/>
          <a:ext cx="0" cy="0"/>
          <a:chOff x="0" y="0"/>
          <a:chExt cx="0" cy="0"/>
        </a:xfrm>
      </p:grpSpPr>
      <p:pic>
        <p:nvPicPr>
          <p:cNvPr id="8" name="Picture 7" descr="chart1.jpg"/>
          <p:cNvPicPr>
            <a:picLocks noChangeAspect="1"/>
          </p:cNvPicPr>
          <p:nvPr userDrawn="1"/>
        </p:nvPicPr>
        <p:blipFill>
          <a:blip r:embed="rId2"/>
          <a:stretch>
            <a:fillRect/>
          </a:stretch>
        </p:blipFill>
        <p:spPr>
          <a:xfrm>
            <a:off x="0" y="0"/>
            <a:ext cx="9144000" cy="6858000"/>
          </a:xfrm>
          <a:prstGeom prst="rect">
            <a:avLst/>
          </a:prstGeom>
        </p:spPr>
      </p:pic>
      <p:sp>
        <p:nvSpPr>
          <p:cNvPr id="4" name="Title 1"/>
          <p:cNvSpPr>
            <a:spLocks noGrp="1"/>
          </p:cNvSpPr>
          <p:nvPr>
            <p:ph type="ctrTitle"/>
          </p:nvPr>
        </p:nvSpPr>
        <p:spPr>
          <a:xfrm>
            <a:off x="152400" y="152401"/>
            <a:ext cx="5562600" cy="609599"/>
          </a:xfrm>
          <a:prstGeom prst="rect">
            <a:avLst/>
          </a:prstGeom>
        </p:spPr>
        <p:txBody>
          <a:bodyPr/>
          <a:lstStyle>
            <a:lvl1pPr algn="l">
              <a:defRPr sz="2800" b="1" baseline="0">
                <a:solidFill>
                  <a:schemeClr val="bg2"/>
                </a:solidFill>
              </a:defRPr>
            </a:lvl1pPr>
          </a:lstStyle>
          <a:p>
            <a:r>
              <a:rPr lang="en-US" smtClean="0"/>
              <a:t>Click to edit Master title style</a:t>
            </a:r>
            <a:endParaRPr lang="en-US" dirty="0"/>
          </a:p>
        </p:txBody>
      </p:sp>
      <p:sp>
        <p:nvSpPr>
          <p:cNvPr id="6" name="Content Placeholder 2"/>
          <p:cNvSpPr>
            <a:spLocks noGrp="1"/>
          </p:cNvSpPr>
          <p:nvPr>
            <p:ph idx="10"/>
          </p:nvPr>
        </p:nvSpPr>
        <p:spPr>
          <a:xfrm>
            <a:off x="457200" y="1600200"/>
            <a:ext cx="3962400" cy="4525963"/>
          </a:xfrm>
          <a:prstGeom prst="rect">
            <a:avLst/>
          </a:prstGeom>
        </p:spPr>
        <p:txBody>
          <a:bodyPr>
            <a:normAutofit/>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800" baseline="0"/>
            </a:lvl1pPr>
            <a:lvl2pPr>
              <a:buFont typeface="Arial"/>
              <a:buChar char="•"/>
              <a:defRPr sz="2400" baseline="0"/>
            </a:lvl2pPr>
            <a:lvl3pPr>
              <a:buFont typeface="Arial"/>
              <a:buChar char="•"/>
              <a:defRPr sz="2000" baseline="0"/>
            </a:lvl3pPr>
            <a:lvl4pPr>
              <a:buFont typeface="Arial"/>
              <a:buChar char="•"/>
              <a:defRPr sz="2000"/>
            </a:lvl4pPr>
            <a:lvl5pPr>
              <a:buFont typeface="Arial"/>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5"/>
          <p:cNvSpPr>
            <a:spLocks noGrp="1"/>
          </p:cNvSpPr>
          <p:nvPr>
            <p:ph type="sldNum" sz="quarter" idx="11"/>
          </p:nvPr>
        </p:nvSpPr>
        <p:spPr/>
        <p:txBody>
          <a:bodyPr/>
          <a:lstStyle>
            <a:lvl1pPr algn="r">
              <a:defRPr sz="1200"/>
            </a:lvl1pPr>
          </a:lstStyle>
          <a:p>
            <a:pPr>
              <a:defRPr/>
            </a:pPr>
            <a:fld id="{8480E519-8E2A-F549-A834-5659BC22AC59}" type="slidenum">
              <a:rPr lang="en-US"/>
              <a:pPr>
                <a:defRPr/>
              </a:pPr>
              <a:t>‹#›</a:t>
            </a:fld>
            <a:endParaRPr lang="en-US" dirty="0"/>
          </a:p>
        </p:txBody>
      </p:sp>
      <p:sp>
        <p:nvSpPr>
          <p:cNvPr id="9" name="Content Placeholder 8"/>
          <p:cNvSpPr>
            <a:spLocks noGrp="1"/>
          </p:cNvSpPr>
          <p:nvPr>
            <p:ph sz="quarter" idx="12"/>
          </p:nvPr>
        </p:nvSpPr>
        <p:spPr>
          <a:xfrm>
            <a:off x="4572000" y="1600200"/>
            <a:ext cx="4114800" cy="4572000"/>
          </a:xfrm>
        </p:spPr>
        <p:txBody>
          <a:bodyPr>
            <a:normAutofit/>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571668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lank">
    <p:spTree>
      <p:nvGrpSpPr>
        <p:cNvPr id="1" name=""/>
        <p:cNvGrpSpPr/>
        <p:nvPr/>
      </p:nvGrpSpPr>
      <p:grpSpPr>
        <a:xfrm>
          <a:off x="0" y="0"/>
          <a:ext cx="0" cy="0"/>
          <a:chOff x="0" y="0"/>
          <a:chExt cx="0" cy="0"/>
        </a:xfrm>
      </p:grpSpPr>
      <p:sp>
        <p:nvSpPr>
          <p:cNvPr id="3" name="Rectangle 1"/>
          <p:cNvSpPr>
            <a:spLocks/>
          </p:cNvSpPr>
          <p:nvPr userDrawn="1"/>
        </p:nvSpPr>
        <p:spPr bwMode="auto">
          <a:xfrm>
            <a:off x="0" y="6329363"/>
            <a:ext cx="4495800" cy="538162"/>
          </a:xfrm>
          <a:prstGeom prst="rect">
            <a:avLst/>
          </a:prstGeom>
          <a:solidFill>
            <a:srgbClr val="155F8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smtClean="0"/>
          </a:p>
        </p:txBody>
      </p:sp>
      <p:pic>
        <p:nvPicPr>
          <p:cNvPr id="4"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p:cNvSpPr>
          <p:nvPr userDrawn="1"/>
        </p:nvSpPr>
        <p:spPr bwMode="auto">
          <a:xfrm>
            <a:off x="-14288" y="0"/>
            <a:ext cx="9167813" cy="322263"/>
          </a:xfrm>
          <a:prstGeom prst="rect">
            <a:avLst/>
          </a:prstGeom>
          <a:solidFill>
            <a:srgbClr val="155F8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smtClean="0"/>
          </a:p>
        </p:txBody>
      </p:sp>
      <p:cxnSp>
        <p:nvCxnSpPr>
          <p:cNvPr id="6" name="Straight Connector 5"/>
          <p:cNvCxnSpPr/>
          <p:nvPr userDrawn="1"/>
        </p:nvCxnSpPr>
        <p:spPr>
          <a:xfrm>
            <a:off x="241300" y="1062038"/>
            <a:ext cx="86455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smtClean="0"/>
              <a:t>Click to edit Master title style</a:t>
            </a:r>
            <a:endParaRPr lang="en-US"/>
          </a:p>
        </p:txBody>
      </p:sp>
      <p:sp>
        <p:nvSpPr>
          <p:cNvPr id="7"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a:cs typeface="Arial"/>
              </a:defRPr>
            </a:lvl1pPr>
          </a:lstStyle>
          <a:p>
            <a:pPr>
              <a:defRPr/>
            </a:pPr>
            <a:fld id="{7AAA72DD-179B-41C8-B6FF-36E13B5917DF}" type="slidenum">
              <a:rPr lang="en-US"/>
              <a:pPr>
                <a:defRPr/>
              </a:pPr>
              <a:t>‹#›</a:t>
            </a:fld>
            <a:endParaRPr lang="en-US"/>
          </a:p>
        </p:txBody>
      </p:sp>
    </p:spTree>
    <p:extLst>
      <p:ext uri="{BB962C8B-B14F-4D97-AF65-F5344CB8AC3E}">
        <p14:creationId xmlns:p14="http://schemas.microsoft.com/office/powerpoint/2010/main" val="30500133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5" name="Picture 2"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0538" y="5845175"/>
            <a:ext cx="5827712"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p:cNvSpPr>
          <p:nvPr userDrawn="1"/>
        </p:nvSpPr>
        <p:spPr bwMode="auto">
          <a:xfrm>
            <a:off x="-3175" y="0"/>
            <a:ext cx="9147175" cy="5486400"/>
          </a:xfrm>
          <a:prstGeom prst="rect">
            <a:avLst/>
          </a:prstGeom>
          <a:solidFill>
            <a:srgbClr val="155F8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smtClean="0">
              <a:solidFill>
                <a:srgbClr val="000000"/>
              </a:solidFill>
            </a:endParaRPr>
          </a:p>
        </p:txBody>
      </p:sp>
      <p:sp>
        <p:nvSpPr>
          <p:cNvPr id="7" name="Subtitle 2"/>
          <p:cNvSpPr>
            <a:spLocks noGrp="1"/>
          </p:cNvSpPr>
          <p:nvPr>
            <p:ph type="subTitle" idx="1"/>
          </p:nvPr>
        </p:nvSpPr>
        <p:spPr>
          <a:xfrm>
            <a:off x="410190" y="2667000"/>
            <a:ext cx="8425545" cy="704850"/>
          </a:xfrm>
          <a:prstGeom prst="rect">
            <a:avLst/>
          </a:prstGeom>
        </p:spPr>
        <p:txBody>
          <a:bodyPr vert="horz"/>
          <a:lstStyle>
            <a:lvl1pPr marL="0" indent="0" algn="l">
              <a:buNone/>
              <a:defRPr sz="2400" b="0">
                <a:solidFill>
                  <a:schemeClr val="bg1">
                    <a:lumMod val="9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8" name="Content Placeholder 10"/>
          <p:cNvSpPr>
            <a:spLocks noGrp="1"/>
          </p:cNvSpPr>
          <p:nvPr>
            <p:ph sz="quarter" idx="10"/>
          </p:nvPr>
        </p:nvSpPr>
        <p:spPr>
          <a:xfrm>
            <a:off x="1650998" y="4790091"/>
            <a:ext cx="7021286" cy="596677"/>
          </a:xfrm>
          <a:prstGeom prst="rect">
            <a:avLst/>
          </a:prstGeom>
        </p:spPr>
        <p:txBody>
          <a:bodyPr vert="horz"/>
          <a:lstStyle>
            <a:lvl1pPr marL="0" indent="0" algn="r">
              <a:buNone/>
              <a:defRPr sz="2200">
                <a:solidFill>
                  <a:srgbClr val="FFFFFF"/>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smtClean="0"/>
              <a:t>Click to edit Master text styles</a:t>
            </a:r>
          </a:p>
        </p:txBody>
      </p:sp>
      <p:sp>
        <p:nvSpPr>
          <p:cNvPr id="13" name="Title 12"/>
          <p:cNvSpPr>
            <a:spLocks noGrp="1"/>
          </p:cNvSpPr>
          <p:nvPr>
            <p:ph type="title"/>
          </p:nvPr>
        </p:nvSpPr>
        <p:spPr>
          <a:xfrm>
            <a:off x="381000" y="2004605"/>
            <a:ext cx="8229600" cy="738595"/>
          </a:xfrm>
          <a:prstGeom prst="rect">
            <a:avLst/>
          </a:prstGeom>
        </p:spPr>
        <p:txBody>
          <a:bodyPr vert="horz"/>
          <a:lstStyle>
            <a:lvl1pPr algn="l">
              <a:defRPr sz="4800">
                <a:solidFill>
                  <a:schemeClr val="bg1">
                    <a:lumMod val="95000"/>
                  </a:schemeClr>
                </a:solidFill>
                <a:latin typeface="Arial"/>
                <a:cs typeface="Arial"/>
              </a:defRPr>
            </a:lvl1pPr>
          </a:lstStyle>
          <a:p>
            <a:r>
              <a:rPr lang="en-US" smtClean="0"/>
              <a:t>Click to edit Master title style</a:t>
            </a:r>
            <a:endParaRPr lang="en-US"/>
          </a:p>
        </p:txBody>
      </p:sp>
    </p:spTree>
    <p:extLst>
      <p:ext uri="{BB962C8B-B14F-4D97-AF65-F5344CB8AC3E}">
        <p14:creationId xmlns:p14="http://schemas.microsoft.com/office/powerpoint/2010/main" val="10305463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orange">
    <p:spTree>
      <p:nvGrpSpPr>
        <p:cNvPr id="1" name=""/>
        <p:cNvGrpSpPr/>
        <p:nvPr/>
      </p:nvGrpSpPr>
      <p:grpSpPr>
        <a:xfrm>
          <a:off x="0" y="0"/>
          <a:ext cx="0" cy="0"/>
          <a:chOff x="0" y="0"/>
          <a:chExt cx="0" cy="0"/>
        </a:xfrm>
      </p:grpSpPr>
      <p:pic>
        <p:nvPicPr>
          <p:cNvPr id="6" name="Picture 2" descr="chart3.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itle 1"/>
          <p:cNvSpPr>
            <a:spLocks noGrp="1"/>
          </p:cNvSpPr>
          <p:nvPr>
            <p:ph type="ctrTitle"/>
          </p:nvPr>
        </p:nvSpPr>
        <p:spPr>
          <a:xfrm>
            <a:off x="152400" y="152401"/>
            <a:ext cx="5562600" cy="609599"/>
          </a:xfrm>
          <a:prstGeom prst="rect">
            <a:avLst/>
          </a:prstGeom>
        </p:spPr>
        <p:txBody>
          <a:bodyPr/>
          <a:lstStyle>
            <a:lvl1pPr algn="l">
              <a:defRPr sz="2800" b="1" baseline="0">
                <a:solidFill>
                  <a:srgbClr val="246DBC"/>
                </a:solidFill>
              </a:defRPr>
            </a:lvl1pPr>
          </a:lstStyle>
          <a:p>
            <a:r>
              <a:rPr lang="en-US" smtClean="0"/>
              <a:t>Click to edit Master title style</a:t>
            </a:r>
            <a:endParaRPr lang="en-US" dirty="0"/>
          </a:p>
        </p:txBody>
      </p:sp>
      <p:sp>
        <p:nvSpPr>
          <p:cNvPr id="5" name="Content Placeholder 2"/>
          <p:cNvSpPr>
            <a:spLocks noGrp="1"/>
          </p:cNvSpPr>
          <p:nvPr>
            <p:ph idx="10"/>
          </p:nvPr>
        </p:nvSpPr>
        <p:spPr>
          <a:xfrm>
            <a:off x="457200" y="1600200"/>
            <a:ext cx="8229600" cy="4525963"/>
          </a:xfrm>
          <a:prstGeom prst="rect">
            <a:avLst/>
          </a:prstGeom>
        </p:spPr>
        <p:txBody>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600" baseline="0"/>
            </a:lvl1pPr>
            <a:lvl2pPr>
              <a:buFont typeface="Arial"/>
              <a:buChar char="•"/>
              <a:defRPr sz="2200" baseline="0"/>
            </a:lvl2pPr>
            <a:lvl3pPr>
              <a:buFont typeface="Arial"/>
              <a:buChar char="•"/>
              <a:defRPr sz="1800" baseline="0"/>
            </a:lvl3pPr>
            <a:lvl4pPr>
              <a:buFont typeface="Arial"/>
              <a:buChar char="•"/>
              <a:defRPr/>
            </a:lvl4pPr>
            <a:lvl5pPr>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5"/>
          <p:cNvSpPr>
            <a:spLocks noGrp="1"/>
          </p:cNvSpPr>
          <p:nvPr>
            <p:ph type="sldNum" sz="quarter" idx="11"/>
          </p:nvPr>
        </p:nvSpPr>
        <p:spPr/>
        <p:txBody>
          <a:bodyPr/>
          <a:lstStyle>
            <a:lvl1pPr algn="r">
              <a:defRPr sz="1200"/>
            </a:lvl1pPr>
          </a:lstStyle>
          <a:p>
            <a:pPr>
              <a:defRPr/>
            </a:pPr>
            <a:fld id="{0D8CA008-68C2-824A-99CD-D34BBA155795}" type="slidenum">
              <a:rPr lang="en-US"/>
              <a:pPr>
                <a:defRPr/>
              </a:pPr>
              <a:t>‹#›</a:t>
            </a:fld>
            <a:endParaRPr lang="en-US" dirty="0"/>
          </a:p>
        </p:txBody>
      </p:sp>
    </p:spTree>
    <p:extLst>
      <p:ext uri="{BB962C8B-B14F-4D97-AF65-F5344CB8AC3E}">
        <p14:creationId xmlns:p14="http://schemas.microsoft.com/office/powerpoint/2010/main" val="1779615914"/>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2" descr="titl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itle 1"/>
          <p:cNvSpPr>
            <a:spLocks noGrp="1"/>
          </p:cNvSpPr>
          <p:nvPr>
            <p:ph type="ctrTitle"/>
          </p:nvPr>
        </p:nvSpPr>
        <p:spPr>
          <a:xfrm>
            <a:off x="457200" y="2590800"/>
            <a:ext cx="5257800" cy="1470025"/>
          </a:xfrm>
          <a:prstGeom prst="rect">
            <a:avLst/>
          </a:prstGeom>
        </p:spPr>
        <p:txBody>
          <a:bodyPr/>
          <a:lstStyle>
            <a:lvl1pPr algn="l">
              <a:defRPr sz="4800" b="1" baseline="0">
                <a:solidFill>
                  <a:schemeClr val="bg1"/>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457200" y="4191000"/>
            <a:ext cx="5257800" cy="1143000"/>
          </a:xfrm>
          <a:prstGeom prst="rect">
            <a:avLst/>
          </a:prstGeom>
        </p:spPr>
        <p:txBody>
          <a:bodyPr wrap="none" anchor="t"/>
          <a:lstStyle>
            <a:lvl1pPr marL="0" indent="0" algn="l">
              <a:spcAft>
                <a:spcPts val="0"/>
              </a:spcAft>
              <a:buNone/>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2"/>
          <p:cNvSpPr>
            <a:spLocks noGrp="1"/>
          </p:cNvSpPr>
          <p:nvPr>
            <p:ph type="body" idx="10"/>
          </p:nvPr>
        </p:nvSpPr>
        <p:spPr>
          <a:xfrm>
            <a:off x="0" y="6477000"/>
            <a:ext cx="9143999" cy="304800"/>
          </a:xfrm>
          <a:prstGeom prst="rect">
            <a:avLst/>
          </a:prstGeom>
        </p:spPr>
        <p:txBody>
          <a:bodyPr anchor="b"/>
          <a:lstStyle>
            <a:lvl1pPr marL="0" indent="0" algn="ctr">
              <a:buNone/>
              <a:defRPr sz="1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2169750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ransition 1">
    <p:spTree>
      <p:nvGrpSpPr>
        <p:cNvPr id="1" name=""/>
        <p:cNvGrpSpPr/>
        <p:nvPr/>
      </p:nvGrpSpPr>
      <p:grpSpPr>
        <a:xfrm>
          <a:off x="0" y="0"/>
          <a:ext cx="0" cy="0"/>
          <a:chOff x="0" y="0"/>
          <a:chExt cx="0" cy="0"/>
        </a:xfrm>
      </p:grpSpPr>
      <p:pic>
        <p:nvPicPr>
          <p:cNvPr id="6" name="Picture 2" descr="transition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itle 1"/>
          <p:cNvSpPr>
            <a:spLocks noGrp="1"/>
          </p:cNvSpPr>
          <p:nvPr>
            <p:ph type="ctrTitle"/>
          </p:nvPr>
        </p:nvSpPr>
        <p:spPr>
          <a:xfrm>
            <a:off x="685800" y="2971800"/>
            <a:ext cx="7772400" cy="1470025"/>
          </a:xfrm>
          <a:prstGeom prst="rect">
            <a:avLst/>
          </a:prstGeom>
        </p:spPr>
        <p:txBody>
          <a:bodyPr/>
          <a:lstStyle>
            <a:lvl1pPr>
              <a:defRPr sz="4800" b="1" baseline="0"/>
            </a:lvl1pPr>
          </a:lstStyle>
          <a:p>
            <a:r>
              <a:rPr lang="en-US" smtClean="0"/>
              <a:t>Click to edit Master title style</a:t>
            </a:r>
            <a:endParaRPr lang="en-US" dirty="0"/>
          </a:p>
        </p:txBody>
      </p:sp>
      <p:sp>
        <p:nvSpPr>
          <p:cNvPr id="5" name="Subtitle 2"/>
          <p:cNvSpPr>
            <a:spLocks noGrp="1"/>
          </p:cNvSpPr>
          <p:nvPr>
            <p:ph type="subTitle" idx="1"/>
          </p:nvPr>
        </p:nvSpPr>
        <p:spPr>
          <a:xfrm>
            <a:off x="685800" y="4724400"/>
            <a:ext cx="7772400" cy="1143000"/>
          </a:xfrm>
          <a:prstGeom prst="rect">
            <a:avLst/>
          </a:prstGeom>
        </p:spPr>
        <p:txBody>
          <a:bodyPr wrap="none" anchor="t"/>
          <a:lstStyle>
            <a:lvl1pPr marL="0" indent="0" algn="ctr">
              <a:spcAft>
                <a:spcPts val="0"/>
              </a:spcAft>
              <a:buNone/>
              <a:defRPr sz="24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p:txBody>
          <a:bodyPr/>
          <a:lstStyle>
            <a:lvl1pPr algn="r">
              <a:defRPr sz="1200"/>
            </a:lvl1pPr>
          </a:lstStyle>
          <a:p>
            <a:pPr>
              <a:defRPr/>
            </a:pPr>
            <a:fld id="{A57B4A3F-CE2C-B94E-83D6-3EAC8E0C22CC}" type="slidenum">
              <a:rPr lang="en-US"/>
              <a:pPr>
                <a:defRPr/>
              </a:pPr>
              <a:t>‹#›</a:t>
            </a:fld>
            <a:endParaRPr lang="en-US" dirty="0"/>
          </a:p>
        </p:txBody>
      </p:sp>
    </p:spTree>
    <p:extLst>
      <p:ext uri="{BB962C8B-B14F-4D97-AF65-F5344CB8AC3E}">
        <p14:creationId xmlns:p14="http://schemas.microsoft.com/office/powerpoint/2010/main" val="235475929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5AFEA-A295-4911-84E5-5383B36646A7}"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1D26-D2EB-4257-A842-3AA9133BB201}" type="slidenum">
              <a:rPr lang="en-US" smtClean="0"/>
              <a:pPr/>
              <a:t>‹#›</a:t>
            </a:fld>
            <a:endParaRPr lang="en-US"/>
          </a:p>
        </p:txBody>
      </p:sp>
    </p:spTree>
    <p:extLst>
      <p:ext uri="{BB962C8B-B14F-4D97-AF65-F5344CB8AC3E}">
        <p14:creationId xmlns:p14="http://schemas.microsoft.com/office/powerpoint/2010/main" val="2954188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ransition 2">
    <p:spTree>
      <p:nvGrpSpPr>
        <p:cNvPr id="1" name=""/>
        <p:cNvGrpSpPr/>
        <p:nvPr/>
      </p:nvGrpSpPr>
      <p:grpSpPr>
        <a:xfrm>
          <a:off x="0" y="0"/>
          <a:ext cx="0" cy="0"/>
          <a:chOff x="0" y="0"/>
          <a:chExt cx="0" cy="0"/>
        </a:xfrm>
      </p:grpSpPr>
      <p:pic>
        <p:nvPicPr>
          <p:cNvPr id="5" name="Picture 2" descr="transition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itle 1"/>
          <p:cNvSpPr>
            <a:spLocks noGrp="1"/>
          </p:cNvSpPr>
          <p:nvPr>
            <p:ph type="ctrTitle"/>
          </p:nvPr>
        </p:nvSpPr>
        <p:spPr>
          <a:xfrm>
            <a:off x="685800" y="2971800"/>
            <a:ext cx="7772400" cy="1470025"/>
          </a:xfrm>
          <a:prstGeom prst="rect">
            <a:avLst/>
          </a:prstGeom>
        </p:spPr>
        <p:txBody>
          <a:bodyPr/>
          <a:lstStyle>
            <a:lvl1pPr>
              <a:defRPr sz="4800" b="1" baseline="0"/>
            </a:lvl1pPr>
          </a:lstStyle>
          <a:p>
            <a:r>
              <a:rPr lang="en-US" smtClean="0"/>
              <a:t>Click to edit Master title style</a:t>
            </a:r>
            <a:endParaRPr lang="en-US" dirty="0"/>
          </a:p>
        </p:txBody>
      </p:sp>
      <p:sp>
        <p:nvSpPr>
          <p:cNvPr id="4" name="Subtitle 2"/>
          <p:cNvSpPr>
            <a:spLocks noGrp="1"/>
          </p:cNvSpPr>
          <p:nvPr>
            <p:ph type="subTitle" idx="1"/>
          </p:nvPr>
        </p:nvSpPr>
        <p:spPr>
          <a:xfrm>
            <a:off x="685800" y="4724400"/>
            <a:ext cx="7772400" cy="1143000"/>
          </a:xfrm>
          <a:prstGeom prst="rect">
            <a:avLst/>
          </a:prstGeom>
        </p:spPr>
        <p:txBody>
          <a:bodyPr wrap="none" anchor="t"/>
          <a:lstStyle>
            <a:lvl1pPr marL="0" indent="0" algn="ctr">
              <a:spcAft>
                <a:spcPts val="0"/>
              </a:spcAft>
              <a:buNone/>
              <a:defRPr sz="24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0"/>
          </p:nvPr>
        </p:nvSpPr>
        <p:spPr/>
        <p:txBody>
          <a:bodyPr/>
          <a:lstStyle>
            <a:lvl1pPr algn="r">
              <a:defRPr sz="1200"/>
            </a:lvl1pPr>
          </a:lstStyle>
          <a:p>
            <a:pPr>
              <a:defRPr/>
            </a:pPr>
            <a:fld id="{E3E485E0-0F9D-2349-9973-4A46059247BF}" type="slidenum">
              <a:rPr lang="en-US"/>
              <a:pPr>
                <a:defRPr/>
              </a:pPr>
              <a:t>‹#›</a:t>
            </a:fld>
            <a:endParaRPr lang="en-US" dirty="0"/>
          </a:p>
        </p:txBody>
      </p:sp>
    </p:spTree>
    <p:extLst>
      <p:ext uri="{BB962C8B-B14F-4D97-AF65-F5344CB8AC3E}">
        <p14:creationId xmlns:p14="http://schemas.microsoft.com/office/powerpoint/2010/main" val="2395377524"/>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5AFEA-A295-4911-84E5-5383B36646A7}"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1D26-D2EB-4257-A842-3AA9133BB201}" type="slidenum">
              <a:rPr lang="en-US" smtClean="0"/>
              <a:pPr/>
              <a:t>‹#›</a:t>
            </a:fld>
            <a:endParaRPr lang="en-US"/>
          </a:p>
        </p:txBody>
      </p:sp>
    </p:spTree>
    <p:extLst>
      <p:ext uri="{BB962C8B-B14F-4D97-AF65-F5344CB8AC3E}">
        <p14:creationId xmlns:p14="http://schemas.microsoft.com/office/powerpoint/2010/main" val="132820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E5AFEA-A295-4911-84E5-5383B36646A7}"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51D26-D2EB-4257-A842-3AA9133BB201}" type="slidenum">
              <a:rPr lang="en-US" smtClean="0"/>
              <a:pPr/>
              <a:t>‹#›</a:t>
            </a:fld>
            <a:endParaRPr lang="en-US"/>
          </a:p>
        </p:txBody>
      </p:sp>
    </p:spTree>
    <p:extLst>
      <p:ext uri="{BB962C8B-B14F-4D97-AF65-F5344CB8AC3E}">
        <p14:creationId xmlns:p14="http://schemas.microsoft.com/office/powerpoint/2010/main" val="26532172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E5AFEA-A295-4911-84E5-5383B36646A7}" type="datetimeFigureOut">
              <a:rPr lang="en-US" smtClean="0"/>
              <a:pPr/>
              <a:t>8/28/2014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51D26-D2EB-4257-A842-3AA9133BB201}" type="slidenum">
              <a:rPr lang="en-US" smtClean="0"/>
              <a:pPr/>
              <a:t>‹#›</a:t>
            </a:fld>
            <a:endParaRPr lang="en-US"/>
          </a:p>
        </p:txBody>
      </p:sp>
    </p:spTree>
    <p:extLst>
      <p:ext uri="{BB962C8B-B14F-4D97-AF65-F5344CB8AC3E}">
        <p14:creationId xmlns:p14="http://schemas.microsoft.com/office/powerpoint/2010/main" val="242510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E5AFEA-A295-4911-84E5-5383B36646A7}" type="datetimeFigureOut">
              <a:rPr lang="en-US" smtClean="0"/>
              <a:pPr/>
              <a:t>8/28/2014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51D26-D2EB-4257-A842-3AA9133BB201}" type="slidenum">
              <a:rPr lang="en-US" smtClean="0"/>
              <a:pPr/>
              <a:t>‹#›</a:t>
            </a:fld>
            <a:endParaRPr lang="en-US"/>
          </a:p>
        </p:txBody>
      </p:sp>
    </p:spTree>
    <p:extLst>
      <p:ext uri="{BB962C8B-B14F-4D97-AF65-F5344CB8AC3E}">
        <p14:creationId xmlns:p14="http://schemas.microsoft.com/office/powerpoint/2010/main" val="28100361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5AFEA-A295-4911-84E5-5383B36646A7}" type="datetimeFigureOut">
              <a:rPr lang="en-US" smtClean="0"/>
              <a:pPr/>
              <a:t>8/28/2014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51D26-D2EB-4257-A842-3AA9133BB201}" type="slidenum">
              <a:rPr lang="en-US" smtClean="0"/>
              <a:pPr/>
              <a:t>‹#›</a:t>
            </a:fld>
            <a:endParaRPr lang="en-US"/>
          </a:p>
        </p:txBody>
      </p:sp>
    </p:spTree>
    <p:extLst>
      <p:ext uri="{BB962C8B-B14F-4D97-AF65-F5344CB8AC3E}">
        <p14:creationId xmlns:p14="http://schemas.microsoft.com/office/powerpoint/2010/main" val="797280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5AFEA-A295-4911-84E5-5383B36646A7}"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51D26-D2EB-4257-A842-3AA9133BB201}" type="slidenum">
              <a:rPr lang="en-US" smtClean="0"/>
              <a:pPr/>
              <a:t>‹#›</a:t>
            </a:fld>
            <a:endParaRPr lang="en-US"/>
          </a:p>
        </p:txBody>
      </p:sp>
    </p:spTree>
    <p:extLst>
      <p:ext uri="{BB962C8B-B14F-4D97-AF65-F5344CB8AC3E}">
        <p14:creationId xmlns:p14="http://schemas.microsoft.com/office/powerpoint/2010/main" val="1443773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5AFEA-A295-4911-84E5-5383B36646A7}"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51D26-D2EB-4257-A842-3AA9133BB201}" type="slidenum">
              <a:rPr lang="en-US" smtClean="0"/>
              <a:pPr/>
              <a:t>‹#›</a:t>
            </a:fld>
            <a:endParaRPr lang="en-US"/>
          </a:p>
        </p:txBody>
      </p:sp>
    </p:spTree>
    <p:extLst>
      <p:ext uri="{BB962C8B-B14F-4D97-AF65-F5344CB8AC3E}">
        <p14:creationId xmlns:p14="http://schemas.microsoft.com/office/powerpoint/2010/main" val="34203384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5AFEA-A295-4911-84E5-5383B36646A7}" type="datetimeFigureOut">
              <a:rPr lang="en-US" smtClean="0"/>
              <a:pPr/>
              <a:t>8/28/2014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51D26-D2EB-4257-A842-3AA9133BB201}" type="slidenum">
              <a:rPr lang="en-US" smtClean="0"/>
              <a:pPr/>
              <a:t>‹#›</a:t>
            </a:fld>
            <a:endParaRPr lang="en-US"/>
          </a:p>
        </p:txBody>
      </p:sp>
    </p:spTree>
    <p:extLst>
      <p:ext uri="{BB962C8B-B14F-4D97-AF65-F5344CB8AC3E}">
        <p14:creationId xmlns:p14="http://schemas.microsoft.com/office/powerpoint/2010/main" val="1687421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64" r:id="rId14"/>
    <p:sldLayoutId id="2147483661" r:id="rId15"/>
    <p:sldLayoutId id="2147483662" r:id="rId16"/>
    <p:sldLayoutId id="2147483666" r:id="rId17"/>
    <p:sldLayoutId id="2147483667" r:id="rId18"/>
    <p:sldLayoutId id="2147483668" r:id="rId19"/>
    <p:sldLayoutId id="2147483669" r:id="rId2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finaid.org/scholarship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hyperlink" Target="http://www.graphicsfactory.com/cgi-bin/affiliate/clickthru.cgi/freec/" TargetMode="External"/><Relationship Id="rId4" Type="http://schemas.openxmlformats.org/officeDocument/2006/relationships/hyperlink" Target="http://www.fastweb.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s://www.ohe.state.mn.us/ssl/reciprocity/apply1.cfm" TargetMode="External"/><Relationship Id="rId1" Type="http://schemas.openxmlformats.org/officeDocument/2006/relationships/slideLayout" Target="../slideLayouts/slideLayout1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tudentaid.ed.gov/sites/default/files/dependency-status.wmv" TargetMode="External"/><Relationship Id="rId2" Type="http://schemas.openxmlformats.org/officeDocument/2006/relationships/hyperlink" Target="http://studentaid.ed.gov/sites/default/files/fafsa-parent.pdf"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google.com/imgres?imgurl=http://www.ndpta.org/images/j0399329.jpg&amp;imgrefurl=http://www.ndpta.org/ndpta_website_013.htm&amp;usg=__UYlF9ynnCeMeseV96gYrFhBZ5T0=&amp;h=1024&amp;w=683&amp;sz=219&amp;hl=en&amp;start=64&amp;tbnid=HfMTL-YuVM69PM:&amp;tbnh=150&amp;tbnw=100&amp;prev=/images?q=parents&amp;gbv=2&amp;ndsp=21&amp;hl=en&amp;sa=N&amp;start=63"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ideo" Target="https://www.youtube.com/embed/JQxorQ9s_pY?list=PL23B9A23CD8DD82D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mailto:Jessica.larson@state.mn.us" TargetMode="External"/><Relationship Id="rId4" Type="http://schemas.openxmlformats.org/officeDocument/2006/relationships/hyperlink" Target="mailto:jeff-olson@bethel.edu"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7.xml"/><Relationship Id="rId1" Type="http://schemas.openxmlformats.org/officeDocument/2006/relationships/video" Target="https://www.youtube.com/embed/kbJ55UWMEFE?list=PL23B9A23CD8DD82D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ubtitle 2"/>
          <p:cNvSpPr>
            <a:spLocks noGrp="1"/>
          </p:cNvSpPr>
          <p:nvPr>
            <p:ph type="subTitle" idx="1"/>
          </p:nvPr>
        </p:nvSpPr>
        <p:spPr bwMode="auto">
          <a:xfrm>
            <a:off x="381000" y="5715000"/>
            <a:ext cx="5257800" cy="1143000"/>
          </a:xfrm>
          <a:noFill/>
          <a:ln>
            <a:miter lim="800000"/>
            <a:headEnd/>
            <a:tailEnd/>
          </a:ln>
        </p:spPr>
        <p:txBody>
          <a:bodyPr vert="horz" lIns="91440" tIns="45720" rIns="91440" bIns="45720" numCol="1" anchorCtr="0" compatLnSpc="1">
            <a:prstTxWarp prst="textNoShape">
              <a:avLst/>
            </a:prstTxWarp>
            <a:normAutofit fontScale="92500" lnSpcReduction="10000"/>
          </a:bodyPr>
          <a:lstStyle/>
          <a:p>
            <a:pPr>
              <a:spcAft>
                <a:spcPct val="0"/>
              </a:spcAft>
            </a:pPr>
            <a:r>
              <a:rPr lang="en-US" dirty="0" smtClean="0">
                <a:solidFill>
                  <a:schemeClr val="tx1"/>
                </a:solidFill>
              </a:rPr>
              <a:t>Jessica Larson</a:t>
            </a:r>
          </a:p>
          <a:p>
            <a:pPr>
              <a:spcAft>
                <a:spcPct val="0"/>
              </a:spcAft>
            </a:pPr>
            <a:r>
              <a:rPr lang="en-US" dirty="0" smtClean="0">
                <a:solidFill>
                  <a:schemeClr val="tx1"/>
                </a:solidFill>
              </a:rPr>
              <a:t>Outreach Coordinator</a:t>
            </a:r>
          </a:p>
          <a:p>
            <a:pPr>
              <a:spcAft>
                <a:spcPct val="0"/>
              </a:spcAft>
            </a:pPr>
            <a:r>
              <a:rPr lang="en-US" dirty="0" smtClean="0">
                <a:solidFill>
                  <a:schemeClr val="tx1"/>
                </a:solidFill>
              </a:rPr>
              <a:t>Minnesota Office of Higher Ed</a:t>
            </a:r>
          </a:p>
        </p:txBody>
      </p:sp>
      <p:sp>
        <p:nvSpPr>
          <p:cNvPr id="4" name="Text Placeholder 3"/>
          <p:cNvSpPr>
            <a:spLocks noGrp="1"/>
          </p:cNvSpPr>
          <p:nvPr>
            <p:ph type="body" idx="10"/>
          </p:nvPr>
        </p:nvSpPr>
        <p:spPr>
          <a:xfrm>
            <a:off x="6248400" y="6324600"/>
            <a:ext cx="2895600" cy="457200"/>
          </a:xfrm>
        </p:spPr>
        <p:txBody>
          <a:bodyPr/>
          <a:lstStyle/>
          <a:p>
            <a:pPr>
              <a:defRPr/>
            </a:pPr>
            <a:r>
              <a:rPr lang="en-US" dirty="0" smtClean="0"/>
              <a:t>January 2014</a:t>
            </a:r>
          </a:p>
        </p:txBody>
      </p:sp>
      <p:sp>
        <p:nvSpPr>
          <p:cNvPr id="6" name="Title 1"/>
          <p:cNvSpPr>
            <a:spLocks noGrp="1"/>
          </p:cNvSpPr>
          <p:nvPr>
            <p:ph type="ctrTitle"/>
          </p:nvPr>
        </p:nvSpPr>
        <p:spPr bwMode="auto">
          <a:xfrm>
            <a:off x="304800" y="2057400"/>
            <a:ext cx="5257800" cy="2003425"/>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smtClean="0"/>
              <a:t/>
            </a:r>
            <a:br>
              <a:rPr lang="en-US" dirty="0" smtClean="0"/>
            </a:br>
            <a:r>
              <a:rPr lang="en-US" dirty="0" smtClean="0"/>
              <a:t>Paying for College</a:t>
            </a:r>
            <a:br>
              <a:rPr lang="en-US" dirty="0" smtClean="0"/>
            </a:br>
            <a:r>
              <a:rPr lang="en-US" dirty="0" smtClean="0"/>
              <a:t>FAFSA Overview</a:t>
            </a:r>
            <a:br>
              <a:rPr lang="en-US" dirty="0" smtClean="0"/>
            </a:br>
            <a:r>
              <a:rPr lang="en-US" dirty="0" smtClean="0"/>
              <a:t>2014-2015</a:t>
            </a:r>
          </a:p>
        </p:txBody>
      </p:sp>
    </p:spTree>
    <p:extLst>
      <p:ext uri="{BB962C8B-B14F-4D97-AF65-F5344CB8AC3E}">
        <p14:creationId xmlns:p14="http://schemas.microsoft.com/office/powerpoint/2010/main" val="189027206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ctrTitle"/>
          </p:nvPr>
        </p:nvSpPr>
        <p:spPr/>
        <p:txBody>
          <a:bodyPr/>
          <a:lstStyle/>
          <a:p>
            <a:pPr eaLnBrk="1" hangingPunct="1"/>
            <a:r>
              <a:rPr lang="en-US" dirty="0" smtClean="0"/>
              <a:t>What is a Scholarship?</a:t>
            </a:r>
          </a:p>
        </p:txBody>
      </p:sp>
      <p:sp>
        <p:nvSpPr>
          <p:cNvPr id="11267" name="Rectangle 3"/>
          <p:cNvSpPr>
            <a:spLocks noGrp="1" noChangeArrowheads="1"/>
          </p:cNvSpPr>
          <p:nvPr>
            <p:ph idx="10"/>
          </p:nvPr>
        </p:nvSpPr>
        <p:spPr/>
        <p:txBody>
          <a:bodyPr/>
          <a:lstStyle/>
          <a:p>
            <a:pPr eaLnBrk="1" hangingPunct="1"/>
            <a:r>
              <a:rPr lang="en-US" dirty="0" smtClean="0"/>
              <a:t>Gift Aid (free money)</a:t>
            </a:r>
          </a:p>
          <a:p>
            <a:pPr eaLnBrk="1" hangingPunct="1"/>
            <a:r>
              <a:rPr lang="en-US" dirty="0" smtClean="0"/>
              <a:t>Typically based on merit or circumstance</a:t>
            </a:r>
          </a:p>
          <a:p>
            <a:pPr eaLnBrk="1" hangingPunct="1"/>
            <a:r>
              <a:rPr lang="en-US" dirty="0" smtClean="0"/>
              <a:t>Examples</a:t>
            </a:r>
          </a:p>
          <a:p>
            <a:pPr lvl="1" eaLnBrk="1" hangingPunct="1"/>
            <a:r>
              <a:rPr lang="en-US" dirty="0" smtClean="0"/>
              <a:t>Minnesota Indian Scholarship</a:t>
            </a:r>
          </a:p>
          <a:p>
            <a:pPr lvl="1" eaLnBrk="1" hangingPunct="1"/>
            <a:r>
              <a:rPr lang="en-US" dirty="0" smtClean="0"/>
              <a:t>Athletics</a:t>
            </a:r>
          </a:p>
          <a:p>
            <a:pPr lvl="1" eaLnBrk="1" hangingPunct="1"/>
            <a:r>
              <a:rPr lang="en-US" dirty="0" smtClean="0"/>
              <a:t>Academic</a:t>
            </a:r>
          </a:p>
          <a:p>
            <a:pPr lvl="1" eaLnBrk="1" hangingPunct="1"/>
            <a:r>
              <a:rPr lang="en-US" dirty="0" smtClean="0"/>
              <a:t>Leadership</a:t>
            </a:r>
          </a:p>
        </p:txBody>
      </p:sp>
      <p:pic>
        <p:nvPicPr>
          <p:cNvPr id="11268" name="Picture 5" descr="j0407932"/>
          <p:cNvPicPr>
            <a:picLocks noChangeAspect="1" noChangeArrowheads="1"/>
          </p:cNvPicPr>
          <p:nvPr/>
        </p:nvPicPr>
        <p:blipFill>
          <a:blip r:embed="rId3" cstate="print"/>
          <a:srcRect/>
          <a:stretch>
            <a:fillRect/>
          </a:stretch>
        </p:blipFill>
        <p:spPr bwMode="auto">
          <a:xfrm>
            <a:off x="5410200" y="3352800"/>
            <a:ext cx="3505200" cy="2743200"/>
          </a:xfrm>
          <a:prstGeom prst="rect">
            <a:avLst/>
          </a:prstGeom>
          <a:noFill/>
          <a:ln w="9525">
            <a:noFill/>
            <a:miter lim="800000"/>
            <a:headEnd/>
            <a:tailEnd/>
          </a:ln>
        </p:spPr>
      </p:pic>
      <p:sp>
        <p:nvSpPr>
          <p:cNvPr id="5" name="TextBox 4"/>
          <p:cNvSpPr txBox="1"/>
          <p:nvPr/>
        </p:nvSpPr>
        <p:spPr>
          <a:xfrm>
            <a:off x="764628" y="6385035"/>
            <a:ext cx="6938962" cy="369332"/>
          </a:xfrm>
          <a:prstGeom prst="rect">
            <a:avLst/>
          </a:prstGeom>
          <a:noFill/>
        </p:spPr>
        <p:txBody>
          <a:bodyPr wrap="square" rtlCol="0">
            <a:spAutoFit/>
          </a:bodyPr>
          <a:lstStyle/>
          <a:p>
            <a:pPr algn="ctr"/>
            <a:r>
              <a:rPr lang="en-US" dirty="0" smtClean="0"/>
              <a:t>Paying for College, 2013-2014, pages 20-21, 32, 45ff</a:t>
            </a:r>
            <a:endParaRPr lang="en-US" dirty="0"/>
          </a:p>
        </p:txBody>
      </p:sp>
    </p:spTree>
    <p:extLst>
      <p:ext uri="{BB962C8B-B14F-4D97-AF65-F5344CB8AC3E}">
        <p14:creationId xmlns:p14="http://schemas.microsoft.com/office/powerpoint/2010/main" val="250601062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ctrTitle"/>
          </p:nvPr>
        </p:nvSpPr>
        <p:spPr/>
        <p:txBody>
          <a:bodyPr/>
          <a:lstStyle/>
          <a:p>
            <a:pPr eaLnBrk="1" hangingPunct="1"/>
            <a:r>
              <a:rPr lang="en-US" dirty="0" smtClean="0"/>
              <a:t>What is a Loan?</a:t>
            </a:r>
          </a:p>
        </p:txBody>
      </p:sp>
      <p:sp>
        <p:nvSpPr>
          <p:cNvPr id="12291" name="Rectangle 3"/>
          <p:cNvSpPr>
            <a:spLocks noGrp="1" noChangeArrowheads="1"/>
          </p:cNvSpPr>
          <p:nvPr>
            <p:ph idx="10"/>
          </p:nvPr>
        </p:nvSpPr>
        <p:spPr/>
        <p:txBody>
          <a:bodyPr>
            <a:normAutofit/>
          </a:bodyPr>
          <a:lstStyle/>
          <a:p>
            <a:pPr eaLnBrk="1" hangingPunct="1"/>
            <a:r>
              <a:rPr lang="en-US" dirty="0" smtClean="0"/>
              <a:t>Money needs to be repaid – with interest</a:t>
            </a:r>
          </a:p>
          <a:p>
            <a:pPr eaLnBrk="1" hangingPunct="1"/>
            <a:r>
              <a:rPr lang="en-US" dirty="0" smtClean="0"/>
              <a:t>Common types of Educational Loans</a:t>
            </a:r>
          </a:p>
          <a:p>
            <a:pPr lvl="1" eaLnBrk="1" hangingPunct="1"/>
            <a:r>
              <a:rPr lang="en-US" dirty="0" smtClean="0"/>
              <a:t>Federal Perkins</a:t>
            </a:r>
          </a:p>
          <a:p>
            <a:pPr lvl="1" eaLnBrk="1" hangingPunct="1"/>
            <a:r>
              <a:rPr lang="en-US" dirty="0" smtClean="0"/>
              <a:t>Direct Loans</a:t>
            </a:r>
          </a:p>
          <a:p>
            <a:pPr lvl="2" eaLnBrk="1" hangingPunct="1"/>
            <a:r>
              <a:rPr lang="en-US" sz="2200" dirty="0">
                <a:solidFill>
                  <a:schemeClr val="accent3">
                    <a:lumMod val="50000"/>
                  </a:schemeClr>
                </a:solidFill>
              </a:rPr>
              <a:t>Direct Subsidized (formerly Subsidized Stafford)</a:t>
            </a:r>
          </a:p>
          <a:p>
            <a:pPr lvl="2" eaLnBrk="1" hangingPunct="1"/>
            <a:r>
              <a:rPr lang="en-US" sz="2200" dirty="0">
                <a:solidFill>
                  <a:schemeClr val="accent3">
                    <a:lumMod val="50000"/>
                  </a:schemeClr>
                </a:solidFill>
              </a:rPr>
              <a:t>Direct Unsubsidized (formerly Unsubsidized Stafford)</a:t>
            </a:r>
          </a:p>
          <a:p>
            <a:pPr lvl="2"/>
            <a:r>
              <a:rPr lang="en-US" sz="2200" dirty="0">
                <a:solidFill>
                  <a:schemeClr val="accent3">
                    <a:lumMod val="50000"/>
                  </a:schemeClr>
                </a:solidFill>
              </a:rPr>
              <a:t>Direct PLUS (Parent Loan for Undergraduate Students)</a:t>
            </a:r>
          </a:p>
          <a:p>
            <a:pPr lvl="1" eaLnBrk="1" hangingPunct="1"/>
            <a:r>
              <a:rPr lang="en-US" dirty="0" smtClean="0"/>
              <a:t>Minnesota SELF (Student Educational Loan Fund)</a:t>
            </a:r>
          </a:p>
          <a:p>
            <a:pPr lvl="1" eaLnBrk="1" hangingPunct="1"/>
            <a:r>
              <a:rPr lang="en-US" dirty="0" smtClean="0"/>
              <a:t>Private</a:t>
            </a:r>
          </a:p>
        </p:txBody>
      </p:sp>
      <p:pic>
        <p:nvPicPr>
          <p:cNvPr id="12292" name="Picture 4" descr="MCBS01111_0000[1]"/>
          <p:cNvPicPr>
            <a:picLocks noChangeAspect="1" noChangeArrowheads="1"/>
          </p:cNvPicPr>
          <p:nvPr/>
        </p:nvPicPr>
        <p:blipFill>
          <a:blip r:embed="rId3" cstate="print"/>
          <a:srcRect/>
          <a:stretch>
            <a:fillRect/>
          </a:stretch>
        </p:blipFill>
        <p:spPr bwMode="auto">
          <a:xfrm>
            <a:off x="5867400" y="4876800"/>
            <a:ext cx="2286000" cy="1743075"/>
          </a:xfrm>
          <a:prstGeom prst="rect">
            <a:avLst/>
          </a:prstGeom>
          <a:noFill/>
          <a:ln w="9525">
            <a:noFill/>
            <a:miter lim="800000"/>
            <a:headEnd/>
            <a:tailEnd/>
          </a:ln>
        </p:spPr>
      </p:pic>
      <p:sp>
        <p:nvSpPr>
          <p:cNvPr id="5" name="TextBox 4"/>
          <p:cNvSpPr txBox="1"/>
          <p:nvPr/>
        </p:nvSpPr>
        <p:spPr>
          <a:xfrm>
            <a:off x="764628" y="6385035"/>
            <a:ext cx="6938962" cy="369332"/>
          </a:xfrm>
          <a:prstGeom prst="rect">
            <a:avLst/>
          </a:prstGeom>
          <a:noFill/>
        </p:spPr>
        <p:txBody>
          <a:bodyPr wrap="square" rtlCol="0">
            <a:spAutoFit/>
          </a:bodyPr>
          <a:lstStyle/>
          <a:p>
            <a:pPr algn="ctr"/>
            <a:r>
              <a:rPr lang="en-US" dirty="0" smtClean="0"/>
              <a:t>Paying for College, 2013-2014, pages 21-27</a:t>
            </a:r>
            <a:endParaRPr lang="en-US" dirty="0"/>
          </a:p>
        </p:txBody>
      </p:sp>
    </p:spTree>
    <p:extLst>
      <p:ext uri="{BB962C8B-B14F-4D97-AF65-F5344CB8AC3E}">
        <p14:creationId xmlns:p14="http://schemas.microsoft.com/office/powerpoint/2010/main" val="229124760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ctrTitle"/>
          </p:nvPr>
        </p:nvSpPr>
        <p:spPr/>
        <p:txBody>
          <a:bodyPr>
            <a:normAutofit/>
          </a:bodyPr>
          <a:lstStyle/>
          <a:p>
            <a:pPr eaLnBrk="1" hangingPunct="1"/>
            <a:r>
              <a:rPr lang="en-US" dirty="0" smtClean="0"/>
              <a:t>What is Work Study?</a:t>
            </a:r>
          </a:p>
        </p:txBody>
      </p:sp>
      <p:sp>
        <p:nvSpPr>
          <p:cNvPr id="13315" name="Rectangle 3"/>
          <p:cNvSpPr>
            <a:spLocks noGrp="1" noChangeArrowheads="1"/>
          </p:cNvSpPr>
          <p:nvPr>
            <p:ph idx="10"/>
          </p:nvPr>
        </p:nvSpPr>
        <p:spPr/>
        <p:txBody>
          <a:bodyPr/>
          <a:lstStyle/>
          <a:p>
            <a:pPr eaLnBrk="1" hangingPunct="1">
              <a:lnSpc>
                <a:spcPct val="90000"/>
              </a:lnSpc>
            </a:pPr>
            <a:r>
              <a:rPr lang="en-US" sz="2400" dirty="0" smtClean="0"/>
              <a:t>Opportunity to work while going to college</a:t>
            </a:r>
          </a:p>
          <a:p>
            <a:pPr eaLnBrk="1" hangingPunct="1">
              <a:lnSpc>
                <a:spcPct val="90000"/>
              </a:lnSpc>
            </a:pPr>
            <a:r>
              <a:rPr lang="en-US" sz="2400" dirty="0" smtClean="0"/>
              <a:t>Funding sources</a:t>
            </a:r>
          </a:p>
          <a:p>
            <a:pPr lvl="1" eaLnBrk="1" hangingPunct="1">
              <a:lnSpc>
                <a:spcPct val="90000"/>
              </a:lnSpc>
            </a:pPr>
            <a:r>
              <a:rPr lang="en-US" sz="2000" dirty="0" smtClean="0"/>
              <a:t>State</a:t>
            </a:r>
          </a:p>
          <a:p>
            <a:pPr lvl="1" eaLnBrk="1" hangingPunct="1">
              <a:lnSpc>
                <a:spcPct val="90000"/>
              </a:lnSpc>
            </a:pPr>
            <a:r>
              <a:rPr lang="en-US" sz="2000" dirty="0" smtClean="0"/>
              <a:t>Federal</a:t>
            </a:r>
          </a:p>
          <a:p>
            <a:pPr lvl="1" eaLnBrk="1" hangingPunct="1">
              <a:lnSpc>
                <a:spcPct val="90000"/>
              </a:lnSpc>
            </a:pPr>
            <a:r>
              <a:rPr lang="en-US" sz="2000" dirty="0" smtClean="0"/>
              <a:t>College</a:t>
            </a:r>
          </a:p>
          <a:p>
            <a:pPr eaLnBrk="1" hangingPunct="1">
              <a:lnSpc>
                <a:spcPct val="90000"/>
              </a:lnSpc>
            </a:pPr>
            <a:r>
              <a:rPr lang="en-US" sz="2400" dirty="0" smtClean="0"/>
              <a:t>Guaranteed?</a:t>
            </a:r>
          </a:p>
          <a:p>
            <a:pPr eaLnBrk="1" hangingPunct="1">
              <a:lnSpc>
                <a:spcPct val="90000"/>
              </a:lnSpc>
            </a:pPr>
            <a:r>
              <a:rPr lang="en-US" sz="2400" dirty="0" smtClean="0"/>
              <a:t>Types of work</a:t>
            </a:r>
          </a:p>
          <a:p>
            <a:pPr lvl="1" eaLnBrk="1" hangingPunct="1">
              <a:lnSpc>
                <a:spcPct val="90000"/>
              </a:lnSpc>
            </a:pPr>
            <a:r>
              <a:rPr lang="en-US" sz="2000" dirty="0" smtClean="0"/>
              <a:t>On-campus</a:t>
            </a:r>
          </a:p>
          <a:p>
            <a:pPr lvl="1" eaLnBrk="1" hangingPunct="1">
              <a:lnSpc>
                <a:spcPct val="90000"/>
              </a:lnSpc>
            </a:pPr>
            <a:r>
              <a:rPr lang="en-US" sz="2000" dirty="0" smtClean="0"/>
              <a:t>Off-campus</a:t>
            </a:r>
          </a:p>
        </p:txBody>
      </p:sp>
      <p:pic>
        <p:nvPicPr>
          <p:cNvPr id="13316" name="Picture 4" descr="MCBD07171_0000[1]"/>
          <p:cNvPicPr>
            <a:picLocks noChangeAspect="1" noChangeArrowheads="1"/>
          </p:cNvPicPr>
          <p:nvPr/>
        </p:nvPicPr>
        <p:blipFill>
          <a:blip r:embed="rId3" cstate="print"/>
          <a:srcRect/>
          <a:stretch>
            <a:fillRect/>
          </a:stretch>
        </p:blipFill>
        <p:spPr bwMode="auto">
          <a:xfrm>
            <a:off x="5257800" y="3048000"/>
            <a:ext cx="3432175" cy="2649538"/>
          </a:xfrm>
          <a:prstGeom prst="rect">
            <a:avLst/>
          </a:prstGeom>
          <a:noFill/>
          <a:ln w="9525">
            <a:noFill/>
            <a:miter lim="800000"/>
            <a:headEnd/>
            <a:tailEnd/>
          </a:ln>
        </p:spPr>
      </p:pic>
      <p:sp>
        <p:nvSpPr>
          <p:cNvPr id="5" name="TextBox 4"/>
          <p:cNvSpPr txBox="1"/>
          <p:nvPr/>
        </p:nvSpPr>
        <p:spPr>
          <a:xfrm>
            <a:off x="764628" y="6385035"/>
            <a:ext cx="6938962" cy="369332"/>
          </a:xfrm>
          <a:prstGeom prst="rect">
            <a:avLst/>
          </a:prstGeom>
          <a:noFill/>
        </p:spPr>
        <p:txBody>
          <a:bodyPr wrap="square" rtlCol="0">
            <a:spAutoFit/>
          </a:bodyPr>
          <a:lstStyle/>
          <a:p>
            <a:pPr algn="ctr"/>
            <a:r>
              <a:rPr lang="en-US" dirty="0" smtClean="0"/>
              <a:t>Paying for College, 2013-2014, page 28</a:t>
            </a:r>
            <a:endParaRPr lang="en-US" dirty="0"/>
          </a:p>
        </p:txBody>
      </p:sp>
    </p:spTree>
    <p:extLst>
      <p:ext uri="{BB962C8B-B14F-4D97-AF65-F5344CB8AC3E}">
        <p14:creationId xmlns:p14="http://schemas.microsoft.com/office/powerpoint/2010/main" val="26475352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p:txBody>
          <a:bodyPr rtlCol="0">
            <a:normAutofit fontScale="90000"/>
          </a:bodyPr>
          <a:lstStyle/>
          <a:p>
            <a:pPr fontAlgn="auto">
              <a:spcAft>
                <a:spcPts val="0"/>
              </a:spcAft>
              <a:defRPr/>
            </a:pPr>
            <a:r>
              <a:rPr lang="en-US" sz="5400" b="1" dirty="0" smtClean="0">
                <a:effectLst>
                  <a:outerShdw blurRad="38100" dist="38100" dir="2700000" algn="tl">
                    <a:srgbClr val="FFFFFF"/>
                  </a:outerShdw>
                </a:effectLst>
              </a:rPr>
              <a:t>Where does financial aid</a:t>
            </a:r>
            <a:br>
              <a:rPr lang="en-US" sz="5400" b="1" dirty="0" smtClean="0">
                <a:effectLst>
                  <a:outerShdw blurRad="38100" dist="38100" dir="2700000" algn="tl">
                    <a:srgbClr val="FFFFFF"/>
                  </a:outerShdw>
                </a:effectLst>
              </a:rPr>
            </a:br>
            <a:r>
              <a:rPr lang="en-US" sz="5400" b="1" dirty="0" smtClean="0">
                <a:effectLst>
                  <a:outerShdw blurRad="38100" dist="38100" dir="2700000" algn="tl">
                    <a:srgbClr val="FFFFFF"/>
                  </a:outerShdw>
                </a:effectLst>
              </a:rPr>
              <a:t> come from?</a:t>
            </a:r>
          </a:p>
        </p:txBody>
      </p:sp>
      <p:sp>
        <p:nvSpPr>
          <p:cNvPr id="23554" name="Rectangle 5"/>
          <p:cNvSpPr>
            <a:spLocks noGrp="1" noChangeArrowheads="1"/>
          </p:cNvSpPr>
          <p:nvPr>
            <p:ph type="ftr" sz="quarter" idx="4294967295"/>
          </p:nvPr>
        </p:nvSpPr>
        <p:spPr bwMode="auto">
          <a:xfrm>
            <a:off x="7818438" y="612775"/>
            <a:ext cx="1325562" cy="457200"/>
          </a:xfrm>
          <a:ln>
            <a:miter lim="800000"/>
            <a:headEnd/>
            <a:tailEnd/>
          </a:ln>
        </p:spPr>
        <p:txBody>
          <a:bodyPr/>
          <a:lstStyle/>
          <a:p>
            <a:pPr>
              <a:defRPr/>
            </a:pPr>
            <a:r>
              <a:rPr lang="en-US" dirty="0"/>
              <a:t>November 2009</a:t>
            </a:r>
          </a:p>
        </p:txBody>
      </p:sp>
      <p:sp>
        <p:nvSpPr>
          <p:cNvPr id="21510" name="Text Box 6"/>
          <p:cNvSpPr txBox="1">
            <a:spLocks noChangeArrowheads="1"/>
          </p:cNvSpPr>
          <p:nvPr/>
        </p:nvSpPr>
        <p:spPr bwMode="auto">
          <a:xfrm>
            <a:off x="5241925" y="4867275"/>
            <a:ext cx="2987675" cy="519113"/>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C0C0C0"/>
                </a:outerShdw>
              </a:effectLst>
            </a:endParaRPr>
          </a:p>
        </p:txBody>
      </p:sp>
    </p:spTree>
    <p:extLst>
      <p:ext uri="{BB962C8B-B14F-4D97-AF65-F5344CB8AC3E}">
        <p14:creationId xmlns:p14="http://schemas.microsoft.com/office/powerpoint/2010/main" val="329888118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ext uri="{D42A27DB-BD31-4B8C-83A1-F6EECF244321}">
                <p14:modId xmlns:p14="http://schemas.microsoft.com/office/powerpoint/2010/main" val="3667820779"/>
              </p:ext>
            </p:extLst>
          </p:nvPr>
        </p:nvGraphicFramePr>
        <p:xfrm>
          <a:off x="4800600" y="1143000"/>
          <a:ext cx="3886200" cy="4983163"/>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10"/>
          <p:cNvSpPr>
            <a:spLocks noGrp="1"/>
          </p:cNvSpPr>
          <p:nvPr>
            <p:ph idx="4294967295"/>
          </p:nvPr>
        </p:nvSpPr>
        <p:spPr>
          <a:xfrm>
            <a:off x="304800" y="1600200"/>
            <a:ext cx="4572000" cy="4525963"/>
          </a:xfrm>
        </p:spPr>
        <p:txBody>
          <a:bodyPr>
            <a:noAutofit/>
          </a:bodyPr>
          <a:lstStyle/>
          <a:p>
            <a:r>
              <a:rPr lang="en-US" sz="2400" dirty="0" smtClean="0"/>
              <a:t>Private</a:t>
            </a:r>
            <a:endParaRPr lang="en-US" sz="2400" dirty="0"/>
          </a:p>
          <a:p>
            <a:pPr lvl="1"/>
            <a:r>
              <a:rPr lang="en-US" sz="2000" dirty="0" smtClean="0"/>
              <a:t>$66 million</a:t>
            </a:r>
            <a:endParaRPr lang="en-US" sz="2000" dirty="0"/>
          </a:p>
          <a:p>
            <a:endParaRPr lang="en-US" sz="2400" dirty="0" smtClean="0"/>
          </a:p>
          <a:p>
            <a:r>
              <a:rPr lang="en-US" sz="2400" dirty="0" smtClean="0"/>
              <a:t>State</a:t>
            </a:r>
          </a:p>
          <a:p>
            <a:pPr lvl="1"/>
            <a:r>
              <a:rPr lang="en-US" sz="2000" dirty="0" smtClean="0"/>
              <a:t>$207 million</a:t>
            </a:r>
          </a:p>
          <a:p>
            <a:endParaRPr lang="en-US" sz="2400" dirty="0"/>
          </a:p>
          <a:p>
            <a:r>
              <a:rPr lang="en-US" sz="2400" dirty="0" smtClean="0"/>
              <a:t>Federal</a:t>
            </a:r>
          </a:p>
          <a:p>
            <a:pPr lvl="1"/>
            <a:r>
              <a:rPr lang="en-US" sz="2000" dirty="0" smtClean="0"/>
              <a:t>$521 million</a:t>
            </a:r>
          </a:p>
          <a:p>
            <a:endParaRPr lang="en-US" sz="2400" dirty="0"/>
          </a:p>
          <a:p>
            <a:r>
              <a:rPr lang="en-US" sz="2400" dirty="0" smtClean="0"/>
              <a:t>Colleges &amp; Universities</a:t>
            </a:r>
          </a:p>
          <a:p>
            <a:pPr lvl="1"/>
            <a:r>
              <a:rPr lang="en-US" sz="2000" dirty="0" smtClean="0"/>
              <a:t>$795 million</a:t>
            </a:r>
            <a:endParaRPr lang="en-US" sz="2000" dirty="0"/>
          </a:p>
        </p:txBody>
      </p:sp>
      <p:sp>
        <p:nvSpPr>
          <p:cNvPr id="7" name="Title 6"/>
          <p:cNvSpPr>
            <a:spLocks noGrp="1"/>
          </p:cNvSpPr>
          <p:nvPr>
            <p:ph type="ctrTitle" idx="4294967295"/>
          </p:nvPr>
        </p:nvSpPr>
        <p:spPr>
          <a:xfrm>
            <a:off x="152400" y="457200"/>
            <a:ext cx="8736724" cy="609600"/>
          </a:xfrm>
        </p:spPr>
        <p:txBody>
          <a:bodyPr>
            <a:noAutofit/>
          </a:bodyPr>
          <a:lstStyle/>
          <a:p>
            <a:r>
              <a:rPr lang="en-US" sz="3200" dirty="0" smtClean="0"/>
              <a:t>2012-2013 Minnesota Undergraduate Grants &amp; Scholarships </a:t>
            </a:r>
            <a:r>
              <a:rPr lang="en-US" sz="2400" dirty="0" smtClean="0"/>
              <a:t>($1.5 billion)</a:t>
            </a:r>
            <a:endParaRPr lang="en-US" sz="3200" dirty="0"/>
          </a:p>
        </p:txBody>
      </p:sp>
      <p:sp>
        <p:nvSpPr>
          <p:cNvPr id="10" name="TextBox 9"/>
          <p:cNvSpPr txBox="1"/>
          <p:nvPr/>
        </p:nvSpPr>
        <p:spPr>
          <a:xfrm>
            <a:off x="609600" y="6248400"/>
            <a:ext cx="7467600" cy="523220"/>
          </a:xfrm>
          <a:prstGeom prst="rect">
            <a:avLst/>
          </a:prstGeom>
          <a:noFill/>
        </p:spPr>
        <p:txBody>
          <a:bodyPr wrap="square" rtlCol="0">
            <a:spAutoFit/>
          </a:bodyPr>
          <a:lstStyle/>
          <a:p>
            <a:r>
              <a:rPr lang="en-US" sz="1400" dirty="0" smtClean="0"/>
              <a:t>Source:  MN Office of Higher Education, </a:t>
            </a:r>
            <a:r>
              <a:rPr lang="en-US" sz="1400" i="1" dirty="0" smtClean="0"/>
              <a:t>Financial Aid Awarded, Fiscal Year 2013, Grants, Loans and Earnings from Work-Study</a:t>
            </a:r>
            <a:r>
              <a:rPr lang="en-US" sz="1400" dirty="0"/>
              <a:t>, August, </a:t>
            </a:r>
            <a:r>
              <a:rPr lang="en-US" sz="1400" dirty="0" smtClean="0"/>
              <a:t>2013, </a:t>
            </a:r>
            <a:r>
              <a:rPr lang="en-US" sz="1400" dirty="0"/>
              <a:t>http://www.ohe.state.mn.us/pdf/highlights2013.pdf</a:t>
            </a:r>
          </a:p>
        </p:txBody>
      </p:sp>
    </p:spTree>
    <p:extLst>
      <p:ext uri="{BB962C8B-B14F-4D97-AF65-F5344CB8AC3E}">
        <p14:creationId xmlns:p14="http://schemas.microsoft.com/office/powerpoint/2010/main" val="1862137150"/>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normAutofit fontScale="90000"/>
          </a:bodyPr>
          <a:lstStyle/>
          <a:p>
            <a:pPr eaLnBrk="1" hangingPunct="1"/>
            <a:r>
              <a:rPr lang="en-US" dirty="0" smtClean="0"/>
              <a:t>Where to find private </a:t>
            </a:r>
            <a:br>
              <a:rPr lang="en-US" dirty="0" smtClean="0"/>
            </a:br>
            <a:r>
              <a:rPr lang="en-US" dirty="0" smtClean="0"/>
              <a:t>scholarships</a:t>
            </a:r>
          </a:p>
        </p:txBody>
      </p:sp>
      <p:sp>
        <p:nvSpPr>
          <p:cNvPr id="20483" name="Rectangle 3"/>
          <p:cNvSpPr>
            <a:spLocks noGrp="1" noChangeArrowheads="1"/>
          </p:cNvSpPr>
          <p:nvPr>
            <p:ph idx="10"/>
          </p:nvPr>
        </p:nvSpPr>
        <p:spPr/>
        <p:txBody>
          <a:bodyPr/>
          <a:lstStyle/>
          <a:p>
            <a:pPr eaLnBrk="1" hangingPunct="1">
              <a:spcBef>
                <a:spcPct val="70000"/>
              </a:spcBef>
            </a:pPr>
            <a:r>
              <a:rPr lang="en-US" dirty="0" smtClean="0"/>
              <a:t>Research what is available in school, community and parents’ employers</a:t>
            </a:r>
          </a:p>
          <a:p>
            <a:pPr eaLnBrk="1" hangingPunct="1">
              <a:spcBef>
                <a:spcPct val="70000"/>
              </a:spcBef>
            </a:pPr>
            <a:r>
              <a:rPr lang="en-US" dirty="0" smtClean="0"/>
              <a:t>To what organizations and churches does student and family belong?</a:t>
            </a:r>
          </a:p>
          <a:p>
            <a:pPr eaLnBrk="1" hangingPunct="1">
              <a:spcBef>
                <a:spcPct val="70000"/>
              </a:spcBef>
            </a:pPr>
            <a:r>
              <a:rPr lang="en-US" dirty="0" smtClean="0"/>
              <a:t>Application process usually spring of senior year</a:t>
            </a:r>
          </a:p>
          <a:p>
            <a:pPr eaLnBrk="1" hangingPunct="1">
              <a:spcBef>
                <a:spcPct val="70000"/>
              </a:spcBef>
            </a:pPr>
            <a:r>
              <a:rPr lang="en-US" dirty="0" smtClean="0"/>
              <a:t>Small scholarships add up!</a:t>
            </a:r>
          </a:p>
          <a:p>
            <a:pPr lvl="1">
              <a:spcBef>
                <a:spcPct val="70000"/>
              </a:spcBef>
            </a:pPr>
            <a:r>
              <a:rPr lang="en-US" dirty="0" smtClean="0">
                <a:hlinkClick r:id="rId3"/>
              </a:rPr>
              <a:t>www.finaid.org/scholarships</a:t>
            </a:r>
            <a:endParaRPr lang="en-US" dirty="0" smtClean="0"/>
          </a:p>
          <a:p>
            <a:pPr lvl="1">
              <a:spcBef>
                <a:spcPct val="70000"/>
              </a:spcBef>
            </a:pPr>
            <a:r>
              <a:rPr lang="en-US" dirty="0" smtClean="0">
                <a:hlinkClick r:id="rId4"/>
              </a:rPr>
              <a:t>www.fastweb.com</a:t>
            </a:r>
            <a:endParaRPr lang="en-US" dirty="0" smtClean="0"/>
          </a:p>
          <a:p>
            <a:pPr marL="457200" lvl="1" indent="0">
              <a:spcBef>
                <a:spcPct val="70000"/>
              </a:spcBef>
              <a:buNone/>
            </a:pPr>
            <a:endParaRPr lang="en-US" dirty="0" smtClean="0"/>
          </a:p>
        </p:txBody>
      </p:sp>
      <p:pic>
        <p:nvPicPr>
          <p:cNvPr id="5" name="Picture 4" descr="tn_detective802">
            <a:hlinkClick r:id="rId5"/>
          </p:cNvPr>
          <p:cNvPicPr>
            <a:picLocks noChangeAspect="1" noChangeArrowheads="1"/>
          </p:cNvPicPr>
          <p:nvPr/>
        </p:nvPicPr>
        <p:blipFill>
          <a:blip r:embed="rId6" cstate="print"/>
          <a:srcRect/>
          <a:stretch>
            <a:fillRect/>
          </a:stretch>
        </p:blipFill>
        <p:spPr bwMode="auto">
          <a:xfrm>
            <a:off x="6629400" y="4648200"/>
            <a:ext cx="1666875" cy="1600200"/>
          </a:xfrm>
          <a:prstGeom prst="rect">
            <a:avLst/>
          </a:prstGeom>
          <a:noFill/>
          <a:ln w="9525">
            <a:noFill/>
            <a:miter lim="800000"/>
            <a:headEnd/>
            <a:tailEnd/>
          </a:ln>
        </p:spPr>
      </p:pic>
    </p:spTree>
    <p:extLst>
      <p:ext uri="{BB962C8B-B14F-4D97-AF65-F5344CB8AC3E}">
        <p14:creationId xmlns:p14="http://schemas.microsoft.com/office/powerpoint/2010/main" val="54199259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p:txBody>
          <a:bodyPr>
            <a:noAutofit/>
          </a:bodyPr>
          <a:lstStyle/>
          <a:p>
            <a:pPr eaLnBrk="1" hangingPunct="1"/>
            <a:r>
              <a:rPr lang="en-US" b="1" dirty="0" smtClean="0"/>
              <a:t>Other ways to reduce net price</a:t>
            </a:r>
            <a:br>
              <a:rPr lang="en-US" b="1" dirty="0" smtClean="0"/>
            </a:br>
            <a:r>
              <a:rPr lang="en-US" b="1" dirty="0" smtClean="0"/>
              <a:t>- Tuition Reciprocity</a:t>
            </a:r>
          </a:p>
        </p:txBody>
      </p:sp>
      <p:sp>
        <p:nvSpPr>
          <p:cNvPr id="112643" name="Rectangle 3"/>
          <p:cNvSpPr>
            <a:spLocks noGrp="1" noChangeArrowheads="1"/>
          </p:cNvSpPr>
          <p:nvPr>
            <p:ph idx="10"/>
          </p:nvPr>
        </p:nvSpPr>
        <p:spPr>
          <a:xfrm>
            <a:off x="457200" y="1600200"/>
            <a:ext cx="6553200" cy="4784835"/>
          </a:xfrm>
        </p:spPr>
        <p:txBody>
          <a:bodyPr>
            <a:normAutofit fontScale="85000" lnSpcReduction="10000"/>
          </a:bodyPr>
          <a:lstStyle/>
          <a:p>
            <a:pPr marL="0" eaLnBrk="1" hangingPunct="1">
              <a:lnSpc>
                <a:spcPct val="120000"/>
              </a:lnSpc>
            </a:pPr>
            <a:r>
              <a:rPr lang="en-US" sz="3100" dirty="0" smtClean="0"/>
              <a:t>Allows MN residents to attend in neighboring states at rate similar to what they would have paid in MN (and vice versa)</a:t>
            </a:r>
          </a:p>
          <a:p>
            <a:pPr marL="0" eaLnBrk="1" hangingPunct="1">
              <a:lnSpc>
                <a:spcPct val="120000"/>
              </a:lnSpc>
            </a:pPr>
            <a:r>
              <a:rPr lang="en-US" sz="3100" dirty="0" smtClean="0"/>
              <a:t>Apply directly to ND or SD college if recent MN high school graduate</a:t>
            </a:r>
          </a:p>
          <a:p>
            <a:pPr marL="0" eaLnBrk="1" hangingPunct="1">
              <a:lnSpc>
                <a:spcPct val="120000"/>
              </a:lnSpc>
            </a:pPr>
            <a:r>
              <a:rPr lang="en-US" sz="3100" dirty="0" smtClean="0"/>
              <a:t>Apply directly to colleges in Manitoba</a:t>
            </a:r>
          </a:p>
          <a:p>
            <a:pPr marL="0" eaLnBrk="1" hangingPunct="1">
              <a:lnSpc>
                <a:spcPct val="120000"/>
              </a:lnSpc>
            </a:pPr>
            <a:r>
              <a:rPr lang="en-US" sz="3100" dirty="0" smtClean="0"/>
              <a:t>All other students must submit application to Office of Higher Education in MN around March 1 for following fall </a:t>
            </a:r>
            <a:r>
              <a:rPr lang="en-US" dirty="0" smtClean="0">
                <a:hlinkClick r:id="rId2"/>
              </a:rPr>
              <a:t>www.ohe.state.mn.us/ssl/reciprocity </a:t>
            </a:r>
            <a:endParaRPr lang="en-US" dirty="0" smtClean="0"/>
          </a:p>
        </p:txBody>
      </p:sp>
      <p:sp>
        <p:nvSpPr>
          <p:cNvPr id="112648" name="Slide Number Placeholder 9"/>
          <p:cNvSpPr>
            <a:spLocks noGrp="1"/>
          </p:cNvSpPr>
          <p:nvPr>
            <p:ph type="sldNum" sz="quarter" idx="11"/>
          </p:nvPr>
        </p:nvSpPr>
        <p:spPr>
          <a:noFill/>
        </p:spPr>
        <p:txBody>
          <a:bodyPr/>
          <a:lstStyle/>
          <a:p>
            <a:fld id="{3EE4CECC-0E48-42FD-8F9D-D80B8F156637}" type="slidenum">
              <a:rPr lang="en-US" smtClean="0"/>
              <a:pPr/>
              <a:t>16</a:t>
            </a:fld>
            <a:endParaRPr lang="en-US" dirty="0" smtClean="0"/>
          </a:p>
        </p:txBody>
      </p:sp>
      <p:pic>
        <p:nvPicPr>
          <p:cNvPr id="112644" name="Picture 5"/>
          <p:cNvPicPr>
            <a:picLocks noChangeAspect="1" noChangeArrowheads="1"/>
          </p:cNvPicPr>
          <p:nvPr/>
        </p:nvPicPr>
        <p:blipFill>
          <a:blip r:embed="rId3" cstate="print"/>
          <a:srcRect/>
          <a:stretch>
            <a:fillRect/>
          </a:stretch>
        </p:blipFill>
        <p:spPr bwMode="auto">
          <a:xfrm>
            <a:off x="7239000" y="3276600"/>
            <a:ext cx="1381125" cy="1752600"/>
          </a:xfrm>
          <a:prstGeom prst="rect">
            <a:avLst/>
          </a:prstGeom>
          <a:noFill/>
          <a:ln w="9525" algn="ctr">
            <a:noFill/>
            <a:miter lim="800000"/>
            <a:headEnd/>
            <a:tailEnd/>
          </a:ln>
        </p:spPr>
      </p:pic>
      <p:pic>
        <p:nvPicPr>
          <p:cNvPr id="112645" name="Picture 7" descr="C:\Documents and Settings\DODDS\Local Settings\Temporary Internet Files\Content.IE5\3BNQVNVZ\MCMP00606_0000[1].wmf"/>
          <p:cNvPicPr>
            <a:picLocks noChangeAspect="1" noChangeArrowheads="1"/>
          </p:cNvPicPr>
          <p:nvPr/>
        </p:nvPicPr>
        <p:blipFill>
          <a:blip r:embed="rId4" cstate="print"/>
          <a:srcRect/>
          <a:stretch>
            <a:fillRect/>
          </a:stretch>
        </p:blipFill>
        <p:spPr bwMode="auto">
          <a:xfrm>
            <a:off x="7315200" y="685800"/>
            <a:ext cx="990600" cy="914567"/>
          </a:xfrm>
          <a:prstGeom prst="rect">
            <a:avLst/>
          </a:prstGeom>
          <a:noFill/>
          <a:ln w="9525">
            <a:noFill/>
            <a:miter lim="800000"/>
            <a:headEnd/>
            <a:tailEnd/>
          </a:ln>
        </p:spPr>
      </p:pic>
      <p:pic>
        <p:nvPicPr>
          <p:cNvPr id="112646" name="Picture 8" descr="C:\Documents and Settings\DODDS\Local Settings\Temporary Internet Files\Content.IE5\2VLHEZGI\MCMP00613_0000[1].wmf"/>
          <p:cNvPicPr>
            <a:picLocks noChangeAspect="1" noChangeArrowheads="1"/>
          </p:cNvPicPr>
          <p:nvPr/>
        </p:nvPicPr>
        <p:blipFill>
          <a:blip r:embed="rId5" cstate="print"/>
          <a:srcRect/>
          <a:stretch>
            <a:fillRect/>
          </a:stretch>
        </p:blipFill>
        <p:spPr bwMode="auto">
          <a:xfrm>
            <a:off x="7239000" y="1981200"/>
            <a:ext cx="1222870" cy="968375"/>
          </a:xfrm>
          <a:prstGeom prst="rect">
            <a:avLst/>
          </a:prstGeom>
          <a:noFill/>
          <a:ln w="9525">
            <a:noFill/>
            <a:miter lim="800000"/>
            <a:headEnd/>
            <a:tailEnd/>
          </a:ln>
        </p:spPr>
      </p:pic>
      <p:pic>
        <p:nvPicPr>
          <p:cNvPr id="112647" name="Picture 10" descr="C:\Documents and Settings\DODDS\Local Settings\Temporary Internet Files\Content.IE5\LWHE3Z8Y\MCj04367920000[1].wmf"/>
          <p:cNvPicPr>
            <a:picLocks noChangeAspect="1" noChangeArrowheads="1"/>
          </p:cNvPicPr>
          <p:nvPr/>
        </p:nvPicPr>
        <p:blipFill>
          <a:blip r:embed="rId6" cstate="print"/>
          <a:srcRect/>
          <a:stretch>
            <a:fillRect/>
          </a:stretch>
        </p:blipFill>
        <p:spPr bwMode="auto">
          <a:xfrm>
            <a:off x="7162800" y="5257800"/>
            <a:ext cx="1752600" cy="1489075"/>
          </a:xfrm>
          <a:prstGeom prst="rect">
            <a:avLst/>
          </a:prstGeom>
          <a:noFill/>
          <a:ln w="9525">
            <a:noFill/>
            <a:miter lim="800000"/>
            <a:headEnd/>
            <a:tailEnd/>
          </a:ln>
        </p:spPr>
      </p:pic>
    </p:spTree>
    <p:extLst>
      <p:ext uri="{BB962C8B-B14F-4D97-AF65-F5344CB8AC3E}">
        <p14:creationId xmlns:p14="http://schemas.microsoft.com/office/powerpoint/2010/main" val="177159022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j0395692"/>
          <p:cNvPicPr>
            <a:picLocks noChangeAspect="1" noChangeArrowheads="1" noCrop="1"/>
          </p:cNvPicPr>
          <p:nvPr/>
        </p:nvPicPr>
        <p:blipFill>
          <a:blip r:embed="rId3" cstate="print"/>
          <a:srcRect/>
          <a:stretch>
            <a:fillRect/>
          </a:stretch>
        </p:blipFill>
        <p:spPr bwMode="auto">
          <a:xfrm>
            <a:off x="5867400" y="3581400"/>
            <a:ext cx="3276600" cy="2457450"/>
          </a:xfrm>
          <a:prstGeom prst="rect">
            <a:avLst/>
          </a:prstGeom>
          <a:noFill/>
          <a:ln w="9525">
            <a:noFill/>
            <a:miter lim="800000"/>
            <a:headEnd/>
            <a:tailEnd/>
          </a:ln>
        </p:spPr>
      </p:pic>
      <p:sp>
        <p:nvSpPr>
          <p:cNvPr id="28674" name="AutoShape 2"/>
          <p:cNvSpPr>
            <a:spLocks noGrp="1" noChangeArrowheads="1"/>
          </p:cNvSpPr>
          <p:nvPr>
            <p:ph type="ctrTitle"/>
          </p:nvPr>
        </p:nvSpPr>
        <p:spPr/>
        <p:txBody>
          <a:bodyPr>
            <a:noAutofit/>
          </a:bodyPr>
          <a:lstStyle/>
          <a:p>
            <a:r>
              <a:rPr lang="en-US" dirty="0"/>
              <a:t>Other ways to reduce net price </a:t>
            </a:r>
            <a:r>
              <a:rPr lang="en-US" dirty="0" smtClean="0"/>
              <a:t/>
            </a:r>
            <a:br>
              <a:rPr lang="en-US" dirty="0" smtClean="0"/>
            </a:br>
            <a:r>
              <a:rPr lang="en-US" dirty="0" smtClean="0"/>
              <a:t>- Income Tax Options</a:t>
            </a:r>
          </a:p>
        </p:txBody>
      </p:sp>
      <p:sp>
        <p:nvSpPr>
          <p:cNvPr id="28675" name="Rectangle 3"/>
          <p:cNvSpPr>
            <a:spLocks noGrp="1" noChangeArrowheads="1"/>
          </p:cNvSpPr>
          <p:nvPr>
            <p:ph idx="10"/>
          </p:nvPr>
        </p:nvSpPr>
        <p:spPr/>
        <p:txBody>
          <a:bodyPr>
            <a:normAutofit/>
          </a:bodyPr>
          <a:lstStyle/>
          <a:p>
            <a:pPr>
              <a:lnSpc>
                <a:spcPct val="90000"/>
              </a:lnSpc>
            </a:pPr>
            <a:r>
              <a:rPr lang="en-US" dirty="0" smtClean="0">
                <a:solidFill>
                  <a:srgbClr val="FF0000"/>
                </a:solidFill>
              </a:rPr>
              <a:t>American Opportunity Tax Credit </a:t>
            </a:r>
          </a:p>
          <a:p>
            <a:pPr lvl="1">
              <a:lnSpc>
                <a:spcPct val="90000"/>
              </a:lnSpc>
            </a:pPr>
            <a:r>
              <a:rPr lang="en-US" dirty="0" smtClean="0">
                <a:solidFill>
                  <a:schemeClr val="tx1"/>
                </a:solidFill>
              </a:rPr>
              <a:t>Formerly Hope Tax Credit</a:t>
            </a:r>
          </a:p>
          <a:p>
            <a:pPr lvl="1">
              <a:lnSpc>
                <a:spcPct val="90000"/>
              </a:lnSpc>
            </a:pPr>
            <a:r>
              <a:rPr lang="en-US" dirty="0" smtClean="0">
                <a:solidFill>
                  <a:schemeClr val="tx1"/>
                </a:solidFill>
              </a:rPr>
              <a:t>Credit of up to $2,500 per eligible student</a:t>
            </a:r>
          </a:p>
          <a:p>
            <a:pPr>
              <a:lnSpc>
                <a:spcPct val="90000"/>
              </a:lnSpc>
            </a:pPr>
            <a:endParaRPr lang="en-US" dirty="0" smtClean="0"/>
          </a:p>
          <a:p>
            <a:pPr>
              <a:lnSpc>
                <a:spcPct val="90000"/>
              </a:lnSpc>
            </a:pPr>
            <a:r>
              <a:rPr lang="en-US" dirty="0" smtClean="0"/>
              <a:t>Lifetime Learning Tax Credit</a:t>
            </a:r>
          </a:p>
          <a:p>
            <a:pPr>
              <a:lnSpc>
                <a:spcPct val="90000"/>
              </a:lnSpc>
            </a:pPr>
            <a:r>
              <a:rPr lang="en-US" dirty="0" smtClean="0"/>
              <a:t>Tuition and Fees Deduction</a:t>
            </a:r>
          </a:p>
          <a:p>
            <a:pPr>
              <a:lnSpc>
                <a:spcPct val="90000"/>
              </a:lnSpc>
            </a:pPr>
            <a:r>
              <a:rPr lang="en-US" dirty="0" smtClean="0"/>
              <a:t>Student Loan Interest Deduction</a:t>
            </a:r>
          </a:p>
          <a:p>
            <a:pPr eaLnBrk="1" hangingPunct="1"/>
            <a:endParaRPr lang="en-US" dirty="0" smtClean="0"/>
          </a:p>
          <a:p>
            <a:pPr eaLnBrk="1" hangingPunct="1"/>
            <a:r>
              <a:rPr lang="en-US" dirty="0" smtClean="0"/>
              <a:t>Check with your tax preparer</a:t>
            </a:r>
          </a:p>
        </p:txBody>
      </p:sp>
    </p:spTree>
    <p:extLst>
      <p:ext uri="{BB962C8B-B14F-4D97-AF65-F5344CB8AC3E}">
        <p14:creationId xmlns:p14="http://schemas.microsoft.com/office/powerpoint/2010/main" val="135517760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3581400" y="3999755"/>
            <a:ext cx="5257800" cy="1470025"/>
          </a:xfrm>
        </p:spPr>
        <p:txBody>
          <a:bodyPr rtlCol="0">
            <a:noAutofit/>
          </a:bodyPr>
          <a:lstStyle/>
          <a:p>
            <a:pPr algn="ctr" fontAlgn="auto">
              <a:spcAft>
                <a:spcPts val="0"/>
              </a:spcAft>
              <a:defRPr/>
            </a:pPr>
            <a:r>
              <a:rPr lang="en-US" sz="3200" b="1" dirty="0" smtClean="0">
                <a:effectLst>
                  <a:outerShdw blurRad="38100" dist="38100" dir="2700000" algn="tl">
                    <a:srgbClr val="FFFFFF"/>
                  </a:outerShdw>
                </a:effectLst>
              </a:rPr>
              <a:t>Need-Based </a:t>
            </a:r>
            <a:br>
              <a:rPr lang="en-US" sz="3200" b="1" dirty="0" smtClean="0">
                <a:effectLst>
                  <a:outerShdw blurRad="38100" dist="38100" dir="2700000" algn="tl">
                    <a:srgbClr val="FFFFFF"/>
                  </a:outerShdw>
                </a:effectLst>
              </a:rPr>
            </a:br>
            <a:r>
              <a:rPr lang="en-US" sz="3200" b="1" dirty="0" smtClean="0">
                <a:effectLst>
                  <a:outerShdw blurRad="38100" dist="38100" dir="2700000" algn="tl">
                    <a:srgbClr val="FFFFFF"/>
                  </a:outerShdw>
                </a:effectLst>
              </a:rPr>
              <a:t>Financial Aid</a:t>
            </a:r>
          </a:p>
        </p:txBody>
      </p:sp>
      <p:sp>
        <p:nvSpPr>
          <p:cNvPr id="23554" name="Rectangle 5"/>
          <p:cNvSpPr>
            <a:spLocks noGrp="1" noChangeArrowheads="1"/>
          </p:cNvSpPr>
          <p:nvPr>
            <p:ph type="ftr" sz="quarter" idx="4294967295"/>
          </p:nvPr>
        </p:nvSpPr>
        <p:spPr bwMode="auto">
          <a:xfrm>
            <a:off x="7818438" y="612775"/>
            <a:ext cx="1325562" cy="457200"/>
          </a:xfrm>
          <a:ln>
            <a:miter lim="800000"/>
            <a:headEnd/>
            <a:tailEnd/>
          </a:ln>
        </p:spPr>
        <p:txBody>
          <a:bodyPr/>
          <a:lstStyle/>
          <a:p>
            <a:pPr>
              <a:defRPr/>
            </a:pPr>
            <a:r>
              <a:rPr lang="en-US" dirty="0"/>
              <a:t>November 2009</a:t>
            </a:r>
          </a:p>
        </p:txBody>
      </p:sp>
      <p:sp>
        <p:nvSpPr>
          <p:cNvPr id="21510" name="Text Box 6"/>
          <p:cNvSpPr txBox="1">
            <a:spLocks noChangeArrowheads="1"/>
          </p:cNvSpPr>
          <p:nvPr/>
        </p:nvSpPr>
        <p:spPr bwMode="auto">
          <a:xfrm>
            <a:off x="5241925" y="4867275"/>
            <a:ext cx="2987675" cy="519113"/>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C0C0C0"/>
                </a:outerShdw>
              </a:effectLst>
            </a:endParaRPr>
          </a:p>
        </p:txBody>
      </p:sp>
      <p:pic>
        <p:nvPicPr>
          <p:cNvPr id="56322" name="Picture 2"/>
          <p:cNvPicPr>
            <a:picLocks noChangeAspect="1" noChangeArrowheads="1"/>
          </p:cNvPicPr>
          <p:nvPr/>
        </p:nvPicPr>
        <p:blipFill>
          <a:blip r:embed="rId3" cstate="print"/>
          <a:srcRect/>
          <a:stretch>
            <a:fillRect/>
          </a:stretch>
        </p:blipFill>
        <p:spPr bwMode="auto">
          <a:xfrm>
            <a:off x="304799" y="3144936"/>
            <a:ext cx="2895601" cy="3179664"/>
          </a:xfrm>
          <a:prstGeom prst="rect">
            <a:avLst/>
          </a:prstGeom>
          <a:noFill/>
          <a:ln w="9525">
            <a:noFill/>
            <a:miter lim="800000"/>
            <a:headEnd/>
            <a:tailEnd/>
          </a:ln>
        </p:spPr>
      </p:pic>
    </p:spTree>
    <p:extLst>
      <p:ext uri="{BB962C8B-B14F-4D97-AF65-F5344CB8AC3E}">
        <p14:creationId xmlns:p14="http://schemas.microsoft.com/office/powerpoint/2010/main" val="157306940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3 Applications for Need-Based Aid</a:t>
            </a:r>
            <a:endParaRPr lang="en-US" dirty="0"/>
          </a:p>
        </p:txBody>
      </p:sp>
      <p:sp>
        <p:nvSpPr>
          <p:cNvPr id="15" name="Content Placeholder 14"/>
          <p:cNvSpPr>
            <a:spLocks noGrp="1"/>
          </p:cNvSpPr>
          <p:nvPr>
            <p:ph idx="10"/>
          </p:nvPr>
        </p:nvSpPr>
        <p:spPr/>
        <p:txBody>
          <a:bodyPr>
            <a:normAutofit/>
          </a:bodyPr>
          <a:lstStyle/>
          <a:p>
            <a:r>
              <a:rPr lang="en-US" dirty="0" smtClean="0"/>
              <a:t>CSS Profile (College Board)</a:t>
            </a:r>
          </a:p>
          <a:p>
            <a:pPr lvl="1"/>
            <a:r>
              <a:rPr lang="en-US" dirty="0" smtClean="0"/>
              <a:t>Used by select schools to award their gift aid.</a:t>
            </a:r>
          </a:p>
          <a:p>
            <a:r>
              <a:rPr lang="en-US" dirty="0" smtClean="0"/>
              <a:t>MN Dream Act</a:t>
            </a:r>
          </a:p>
          <a:p>
            <a:pPr lvl="1"/>
            <a:r>
              <a:rPr lang="en-US" dirty="0" smtClean="0"/>
              <a:t>Used by some students (not U.S. citizens and not eligible non-citizens) to determine eligibility for in-state tuition and Minnesota’s financial aid programs.  </a:t>
            </a:r>
          </a:p>
          <a:p>
            <a:r>
              <a:rPr lang="en-US" b="1" dirty="0" smtClean="0"/>
              <a:t>Free </a:t>
            </a:r>
            <a:r>
              <a:rPr lang="en-US" b="1" dirty="0"/>
              <a:t>Application for Federal Student Aid (FAFSA</a:t>
            </a:r>
            <a:r>
              <a:rPr lang="en-US" b="1" dirty="0" smtClean="0"/>
              <a:t>)</a:t>
            </a:r>
          </a:p>
          <a:p>
            <a:pPr lvl="1"/>
            <a:r>
              <a:rPr lang="en-US" dirty="0" smtClean="0"/>
              <a:t>Used by all colleges to award Federal financial aid.</a:t>
            </a:r>
            <a:endParaRPr lang="en-US" dirty="0"/>
          </a:p>
          <a:p>
            <a:endParaRPr lang="en-US" dirty="0"/>
          </a:p>
        </p:txBody>
      </p:sp>
    </p:spTree>
    <p:extLst>
      <p:ext uri="{BB962C8B-B14F-4D97-AF65-F5344CB8AC3E}">
        <p14:creationId xmlns:p14="http://schemas.microsoft.com/office/powerpoint/2010/main" val="117591418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Getting to College</a:t>
            </a:r>
            <a:endParaRPr lang="en-US" dirty="0"/>
          </a:p>
        </p:txBody>
      </p:sp>
      <p:sp>
        <p:nvSpPr>
          <p:cNvPr id="3" name="Content Placeholder 2"/>
          <p:cNvSpPr>
            <a:spLocks noGrp="1"/>
          </p:cNvSpPr>
          <p:nvPr>
            <p:ph idx="10"/>
          </p:nvPr>
        </p:nvSpPr>
        <p:spPr>
          <a:xfrm>
            <a:off x="457200" y="1600200"/>
            <a:ext cx="4114800" cy="4525963"/>
          </a:xfrm>
        </p:spPr>
        <p:txBody>
          <a:bodyPr>
            <a:normAutofit/>
          </a:bodyPr>
          <a:lstStyle/>
          <a:p>
            <a:r>
              <a:rPr lang="en-US" dirty="0" smtClean="0"/>
              <a:t>How parents</a:t>
            </a:r>
            <a:r>
              <a:rPr lang="en-US" baseline="0" dirty="0" smtClean="0"/>
              <a:t> help their students get ready for college</a:t>
            </a:r>
          </a:p>
          <a:p>
            <a:pPr lvl="1"/>
            <a:r>
              <a:rPr lang="en-US" dirty="0" smtClean="0"/>
              <a:t>College </a:t>
            </a:r>
            <a:r>
              <a:rPr lang="en-US" dirty="0"/>
              <a:t>Costs</a:t>
            </a:r>
          </a:p>
          <a:p>
            <a:pPr lvl="1"/>
            <a:r>
              <a:rPr lang="en-US" dirty="0" smtClean="0"/>
              <a:t>Types of aid</a:t>
            </a:r>
            <a:endParaRPr lang="en-US" sz="2000" dirty="0" smtClean="0">
              <a:solidFill>
                <a:schemeClr val="tx1"/>
              </a:solidFill>
            </a:endParaRPr>
          </a:p>
          <a:p>
            <a:pPr lvl="1"/>
            <a:r>
              <a:rPr lang="en-US" dirty="0" smtClean="0"/>
              <a:t>Where to look for Financial Aid</a:t>
            </a:r>
          </a:p>
          <a:p>
            <a:pPr lvl="1"/>
            <a:r>
              <a:rPr lang="en-US" smtClean="0"/>
              <a:t>FAFSA Tips</a:t>
            </a:r>
          </a:p>
          <a:p>
            <a:pPr lvl="1"/>
            <a:r>
              <a:rPr lang="en-US" dirty="0" smtClean="0"/>
              <a:t>Questions</a:t>
            </a:r>
            <a:endParaRPr lang="en-US" dirty="0"/>
          </a:p>
          <a:p>
            <a:endParaRPr lang="en-US" dirty="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1360" y="1219199"/>
            <a:ext cx="4300837" cy="5544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84490"/>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normAutofit fontScale="90000"/>
          </a:bodyPr>
          <a:lstStyle/>
          <a:p>
            <a:pPr eaLnBrk="1" hangingPunct="1">
              <a:lnSpc>
                <a:spcPct val="90000"/>
              </a:lnSpc>
            </a:pPr>
            <a:r>
              <a:rPr lang="en-US" altLang="en-US" sz="3600" b="1" dirty="0" smtClean="0"/>
              <a:t>FAFSA on the Web (FOTW)</a:t>
            </a:r>
            <a:br>
              <a:rPr lang="en-US" altLang="en-US" sz="3600" b="1" dirty="0" smtClean="0"/>
            </a:br>
            <a:r>
              <a:rPr lang="en-US" altLang="en-US" sz="3600" b="1" dirty="0" smtClean="0"/>
              <a:t> www.fafsa.gov</a:t>
            </a:r>
          </a:p>
        </p:txBody>
      </p:sp>
      <p:sp>
        <p:nvSpPr>
          <p:cNvPr id="64515" name="Rectangle 3"/>
          <p:cNvSpPr>
            <a:spLocks noGrp="1" noChangeArrowheads="1"/>
          </p:cNvSpPr>
          <p:nvPr>
            <p:ph idx="10"/>
          </p:nvPr>
        </p:nvSpPr>
        <p:spPr>
          <a:xfrm>
            <a:off x="5867400" y="1447800"/>
            <a:ext cx="3276600" cy="4525963"/>
          </a:xfrm>
        </p:spPr>
        <p:txBody>
          <a:bodyPr>
            <a:normAutofit/>
          </a:bodyPr>
          <a:lstStyle/>
          <a:p>
            <a:pPr eaLnBrk="1" hangingPunct="1">
              <a:lnSpc>
                <a:spcPct val="90000"/>
              </a:lnSpc>
            </a:pPr>
            <a:r>
              <a:rPr lang="en-US" altLang="en-US" sz="2400" dirty="0" smtClean="0"/>
              <a:t>Available January 1</a:t>
            </a:r>
            <a:r>
              <a:rPr lang="en-US" altLang="en-US" sz="2400" baseline="30000" dirty="0" smtClean="0"/>
              <a:t>st</a:t>
            </a:r>
            <a:endParaRPr lang="en-US" altLang="en-US" sz="2400" dirty="0" smtClean="0"/>
          </a:p>
          <a:p>
            <a:pPr marL="365760" lvl="1" indent="-256032">
              <a:lnSpc>
                <a:spcPct val="90000"/>
              </a:lnSpc>
              <a:buClr>
                <a:schemeClr val="accent3"/>
              </a:buClr>
              <a:buFont typeface="Georgia"/>
              <a:buChar char="•"/>
            </a:pPr>
            <a:endParaRPr lang="en-US" sz="2200" dirty="0" smtClean="0">
              <a:solidFill>
                <a:schemeClr val="tx1"/>
              </a:solidFill>
            </a:endParaRPr>
          </a:p>
          <a:p>
            <a:pPr marL="365760" lvl="1" indent="-256032">
              <a:lnSpc>
                <a:spcPct val="90000"/>
              </a:lnSpc>
              <a:buClr>
                <a:schemeClr val="accent3"/>
              </a:buClr>
              <a:buFont typeface="Georgia"/>
              <a:buChar char="•"/>
            </a:pPr>
            <a:r>
              <a:rPr lang="en-US" sz="2200" dirty="0" smtClean="0">
                <a:solidFill>
                  <a:schemeClr val="tx1"/>
                </a:solidFill>
              </a:rPr>
              <a:t>Can </a:t>
            </a:r>
            <a:r>
              <a:rPr lang="en-US" sz="2200" dirty="0">
                <a:solidFill>
                  <a:schemeClr val="tx1"/>
                </a:solidFill>
              </a:rPr>
              <a:t>complete with estimated tax figures and make corrections later</a:t>
            </a:r>
          </a:p>
          <a:p>
            <a:pPr eaLnBrk="1" hangingPunct="1">
              <a:lnSpc>
                <a:spcPct val="90000"/>
              </a:lnSpc>
            </a:pPr>
            <a:endParaRPr lang="en-US" altLang="en-US" sz="2400" dirty="0" smtClean="0"/>
          </a:p>
          <a:p>
            <a:pPr eaLnBrk="1" hangingPunct="1">
              <a:lnSpc>
                <a:spcPct val="90000"/>
              </a:lnSpc>
            </a:pPr>
            <a:r>
              <a:rPr lang="en-US" altLang="en-US" sz="2400" dirty="0" smtClean="0"/>
              <a:t>Add additional colleges</a:t>
            </a:r>
          </a:p>
          <a:p>
            <a:pPr eaLnBrk="1" hangingPunct="1">
              <a:lnSpc>
                <a:spcPct val="90000"/>
              </a:lnSpc>
            </a:pPr>
            <a:endParaRPr lang="en-US" altLang="en-US" sz="2400" dirty="0" smtClean="0"/>
          </a:p>
          <a:p>
            <a:pPr eaLnBrk="1" hangingPunct="1">
              <a:lnSpc>
                <a:spcPct val="90000"/>
              </a:lnSpc>
            </a:pPr>
            <a:r>
              <a:rPr lang="en-US" altLang="en-US" sz="2400" dirty="0" smtClean="0"/>
              <a:t>Use PIN to sign electronically</a:t>
            </a:r>
          </a:p>
        </p:txBody>
      </p:sp>
      <p:pic>
        <p:nvPicPr>
          <p:cNvPr id="64516" name="Picture 5"/>
          <p:cNvPicPr>
            <a:picLocks noChangeAspect="1" noChangeArrowheads="1"/>
          </p:cNvPicPr>
          <p:nvPr/>
        </p:nvPicPr>
        <p:blipFill>
          <a:blip r:embed="rId3">
            <a:extLst>
              <a:ext uri="{28A0092B-C50C-407E-A947-70E740481C1C}">
                <a14:useLocalDpi xmlns:a14="http://schemas.microsoft.com/office/drawing/2010/main" val="0"/>
              </a:ext>
            </a:extLst>
          </a:blip>
          <a:srcRect l="11539" t="24290" r="13765" b="7895"/>
          <a:stretch>
            <a:fillRect/>
          </a:stretch>
        </p:blipFill>
        <p:spPr bwMode="auto">
          <a:xfrm>
            <a:off x="152400" y="1355501"/>
            <a:ext cx="5715000" cy="458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16708"/>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Login</a:t>
            </a:r>
            <a:endParaRPr lang="en-US" dirty="0"/>
          </a:p>
        </p:txBody>
      </p:sp>
      <p:sp>
        <p:nvSpPr>
          <p:cNvPr id="3" name="Content Placeholder 2"/>
          <p:cNvSpPr>
            <a:spLocks noGrp="1"/>
          </p:cNvSpPr>
          <p:nvPr>
            <p:ph idx="10"/>
          </p:nvPr>
        </p:nvSpPr>
        <p:spPr/>
        <p:txBody>
          <a:bodyPr>
            <a:normAutofit/>
          </a:bodyPr>
          <a:lstStyle/>
          <a:p>
            <a:r>
              <a:rPr lang="en-US" sz="2800" dirty="0" smtClean="0"/>
              <a:t>Create Password</a:t>
            </a:r>
          </a:p>
          <a:p>
            <a:pPr lvl="1"/>
            <a:r>
              <a:rPr lang="en-US" sz="2400" dirty="0" smtClean="0"/>
              <a:t>Used to access saved,</a:t>
            </a:r>
            <a:r>
              <a:rPr lang="en-US" sz="2400" baseline="0" dirty="0" smtClean="0"/>
              <a:t> </a:t>
            </a:r>
            <a:r>
              <a:rPr lang="en-US" sz="2400" dirty="0" smtClean="0"/>
              <a:t>un</a:t>
            </a:r>
            <a:r>
              <a:rPr lang="en-US" sz="2400" baseline="0" dirty="0" smtClean="0"/>
              <a:t>submitted, FAFSA application</a:t>
            </a:r>
            <a:endParaRPr lang="en-US" sz="2400" dirty="0" smtClean="0"/>
          </a:p>
          <a:p>
            <a:pPr lvl="1"/>
            <a:r>
              <a:rPr lang="en-US" sz="2400" dirty="0"/>
              <a:t>Can save FAFSA application (unsubmitted) for 45 days</a:t>
            </a:r>
          </a:p>
          <a:p>
            <a:r>
              <a:rPr lang="en-US" sz="2800" dirty="0" smtClean="0"/>
              <a:t>PIN</a:t>
            </a:r>
          </a:p>
          <a:p>
            <a:pPr lvl="1">
              <a:lnSpc>
                <a:spcPct val="90000"/>
              </a:lnSpc>
            </a:pPr>
            <a:r>
              <a:rPr lang="en-US" sz="2400" dirty="0"/>
              <a:t>Sign FAFSA</a:t>
            </a:r>
          </a:p>
          <a:p>
            <a:pPr lvl="1">
              <a:lnSpc>
                <a:spcPct val="90000"/>
              </a:lnSpc>
            </a:pPr>
            <a:r>
              <a:rPr lang="en-US" sz="2400" dirty="0"/>
              <a:t>Make FAFSA corrections</a:t>
            </a:r>
          </a:p>
          <a:p>
            <a:pPr lvl="1">
              <a:lnSpc>
                <a:spcPct val="90000"/>
              </a:lnSpc>
            </a:pPr>
            <a:r>
              <a:rPr lang="en-US" sz="2400" dirty="0"/>
              <a:t>Sign federal loan promissory notes</a:t>
            </a:r>
          </a:p>
          <a:p>
            <a:pPr lvl="1">
              <a:lnSpc>
                <a:spcPct val="90000"/>
              </a:lnSpc>
            </a:pPr>
            <a:r>
              <a:rPr lang="en-US" sz="2400" dirty="0"/>
              <a:t>Look up student’s student loan history</a:t>
            </a:r>
          </a:p>
          <a:p>
            <a:r>
              <a:rPr lang="en-US" sz="2800" dirty="0" smtClean="0"/>
              <a:t>FAFSA takes less than an hour to fully complete </a:t>
            </a:r>
          </a:p>
        </p:txBody>
      </p:sp>
    </p:spTree>
    <p:extLst>
      <p:ext uri="{BB962C8B-B14F-4D97-AF65-F5344CB8AC3E}">
        <p14:creationId xmlns:p14="http://schemas.microsoft.com/office/powerpoint/2010/main" val="4166825384"/>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needed to complete FAFSA</a:t>
            </a:r>
            <a:endParaRPr lang="en-US" dirty="0"/>
          </a:p>
        </p:txBody>
      </p:sp>
      <p:sp>
        <p:nvSpPr>
          <p:cNvPr id="3" name="Content Placeholder 2"/>
          <p:cNvSpPr>
            <a:spLocks noGrp="1"/>
          </p:cNvSpPr>
          <p:nvPr>
            <p:ph idx="10"/>
          </p:nvPr>
        </p:nvSpPr>
        <p:spPr/>
        <p:txBody>
          <a:bodyPr>
            <a:normAutofit fontScale="55000" lnSpcReduction="20000"/>
          </a:bodyPr>
          <a:lstStyle/>
          <a:p>
            <a:pPr lvl="0"/>
            <a:r>
              <a:rPr lang="en-US" sz="4400" b="0" i="0" kern="1200" dirty="0" smtClean="0">
                <a:solidFill>
                  <a:schemeClr val="tx1"/>
                </a:solidFill>
                <a:effectLst/>
                <a:latin typeface="+mj-lt"/>
                <a:ea typeface="+mj-ea"/>
                <a:cs typeface="+mj-cs"/>
              </a:rPr>
              <a:t>To complete the Free Application for Federal Student Aid (FAFSA), you will need:</a:t>
            </a:r>
          </a:p>
          <a:p>
            <a:pPr lvl="1"/>
            <a:r>
              <a:rPr lang="en-US" sz="4000" b="0" i="0" kern="1200" dirty="0" smtClean="0">
                <a:solidFill>
                  <a:schemeClr val="tx1"/>
                </a:solidFill>
                <a:effectLst/>
                <a:latin typeface="+mj-lt"/>
                <a:ea typeface="+mj-ea"/>
                <a:cs typeface="+mj-cs"/>
              </a:rPr>
              <a:t>Your Social Security Number, or Alien Registration Number </a:t>
            </a:r>
          </a:p>
          <a:p>
            <a:pPr lvl="1"/>
            <a:r>
              <a:rPr lang="en-US" sz="4000" b="0" i="0" kern="1200" dirty="0" smtClean="0">
                <a:solidFill>
                  <a:schemeClr val="tx1"/>
                </a:solidFill>
                <a:effectLst/>
                <a:latin typeface="+mj-lt"/>
                <a:ea typeface="+mj-ea"/>
                <a:cs typeface="+mj-cs"/>
              </a:rPr>
              <a:t>Your most recent federal income tax returns, W-2s, and other records of money earned. </a:t>
            </a:r>
          </a:p>
          <a:p>
            <a:pPr lvl="1"/>
            <a:r>
              <a:rPr lang="en-US" sz="4000" b="0" i="0" kern="1200" dirty="0" smtClean="0">
                <a:solidFill>
                  <a:schemeClr val="tx1"/>
                </a:solidFill>
                <a:effectLst/>
                <a:latin typeface="+mj-lt"/>
                <a:ea typeface="+mj-ea"/>
                <a:cs typeface="+mj-cs"/>
              </a:rPr>
              <a:t>Bank statements and records of investments (if applicable).</a:t>
            </a:r>
          </a:p>
          <a:p>
            <a:pPr lvl="1"/>
            <a:r>
              <a:rPr lang="en-US" sz="4000" b="0" i="0" kern="1200" dirty="0" smtClean="0">
                <a:solidFill>
                  <a:schemeClr val="tx1"/>
                </a:solidFill>
                <a:effectLst/>
                <a:latin typeface="+mj-lt"/>
                <a:ea typeface="+mj-ea"/>
                <a:cs typeface="+mj-cs"/>
              </a:rPr>
              <a:t>Records of untaxed income from prior year (if applicable)</a:t>
            </a:r>
          </a:p>
          <a:p>
            <a:endParaRPr lang="en-US" sz="4400" b="0" i="0" kern="1200" dirty="0" smtClean="0">
              <a:solidFill>
                <a:schemeClr val="tx1"/>
              </a:solidFill>
              <a:effectLst/>
              <a:latin typeface="+mj-lt"/>
              <a:ea typeface="+mj-ea"/>
              <a:cs typeface="+mj-cs"/>
            </a:endParaRPr>
          </a:p>
          <a:p>
            <a:r>
              <a:rPr lang="en-US" sz="4400" b="0" i="0" kern="1200" dirty="0" smtClean="0">
                <a:solidFill>
                  <a:schemeClr val="tx1"/>
                </a:solidFill>
                <a:effectLst/>
                <a:latin typeface="+mj-lt"/>
                <a:ea typeface="+mj-ea"/>
                <a:cs typeface="+mj-cs"/>
              </a:rPr>
              <a:t>If you are a dependent student, then you will also need most of the above information for your parent(s).</a:t>
            </a:r>
          </a:p>
        </p:txBody>
      </p:sp>
    </p:spTree>
    <p:extLst>
      <p:ext uri="{BB962C8B-B14F-4D97-AF65-F5344CB8AC3E}">
        <p14:creationId xmlns:p14="http://schemas.microsoft.com/office/powerpoint/2010/main" val="58918734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Minnesota’s state student aid application</a:t>
            </a:r>
            <a:endParaRPr lang="en-US" dirty="0"/>
          </a:p>
        </p:txBody>
      </p:sp>
      <p:sp>
        <p:nvSpPr>
          <p:cNvPr id="3" name="Content Placeholder 2"/>
          <p:cNvSpPr>
            <a:spLocks noGrp="1"/>
          </p:cNvSpPr>
          <p:nvPr>
            <p:ph idx="10"/>
          </p:nvPr>
        </p:nvSpPr>
        <p:spPr/>
        <p:txBody>
          <a:bodyPr/>
          <a:lstStyle/>
          <a:p>
            <a:r>
              <a:rPr lang="en-US" dirty="0" smtClean="0"/>
              <a:t>After completing data on first page of FAFSA, MN residents will be reminded they can transfer FAFSA data into Minnesota’s state student aid application via the “Start your State Application link on the FAFSA confirmation page.</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48" t="28632" r="38931" b="48775"/>
          <a:stretch/>
        </p:blipFill>
        <p:spPr bwMode="auto">
          <a:xfrm>
            <a:off x="1295400" y="3962400"/>
            <a:ext cx="768861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20982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Help Text for Active Field</a:t>
            </a:r>
            <a:endParaRPr lang="en-US" dirty="0"/>
          </a:p>
        </p:txBody>
      </p:sp>
      <p:sp>
        <p:nvSpPr>
          <p:cNvPr id="10" name="Content Placeholder 9"/>
          <p:cNvSpPr>
            <a:spLocks noGrp="1"/>
          </p:cNvSpPr>
          <p:nvPr>
            <p:ph idx="10"/>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55" t="22805" r="26138" b="19999"/>
          <a:stretch/>
        </p:blipFill>
        <p:spPr bwMode="auto">
          <a:xfrm>
            <a:off x="152400" y="1036008"/>
            <a:ext cx="8763000" cy="584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858000" y="2209800"/>
            <a:ext cx="1752600" cy="7620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 name="Straight Arrow Connector 7"/>
          <p:cNvCxnSpPr/>
          <p:nvPr/>
        </p:nvCxnSpPr>
        <p:spPr>
          <a:xfrm flipH="1">
            <a:off x="4114800" y="2590800"/>
            <a:ext cx="2743200" cy="106680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1415907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FAFSA automatically saved periodically</a:t>
            </a:r>
            <a:endParaRPr lang="en-US" dirty="0"/>
          </a:p>
        </p:txBody>
      </p:sp>
      <p:sp>
        <p:nvSpPr>
          <p:cNvPr id="3" name="Content Placeholder 2"/>
          <p:cNvSpPr>
            <a:spLocks noGrp="1"/>
          </p:cNvSpPr>
          <p:nvPr>
            <p:ph idx="10"/>
          </p:nvPr>
        </p:nvSpPr>
        <p:spPr/>
        <p:txBody>
          <a:bodyPr/>
          <a:lstStyle/>
          <a:p>
            <a:r>
              <a:rPr lang="en-US" dirty="0" smtClean="0"/>
              <a:t>After completing School Section, FAFSA saved</a:t>
            </a:r>
            <a:endParaRPr 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621" t="25264" r="28036" b="54506"/>
          <a:stretch/>
        </p:blipFill>
        <p:spPr bwMode="auto">
          <a:xfrm>
            <a:off x="228600" y="3022358"/>
            <a:ext cx="8763000" cy="2984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62917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ctrTitle"/>
          </p:nvPr>
        </p:nvSpPr>
        <p:spPr/>
        <p:txBody>
          <a:bodyPr>
            <a:normAutofit fontScale="90000"/>
          </a:bodyPr>
          <a:lstStyle/>
          <a:p>
            <a:pPr eaLnBrk="1" hangingPunct="1"/>
            <a:r>
              <a:rPr lang="en-US" sz="3600" b="1" dirty="0" smtClean="0"/>
              <a:t>Definitions: </a:t>
            </a:r>
            <a:br>
              <a:rPr lang="en-US" sz="3600" b="1" dirty="0" smtClean="0"/>
            </a:br>
            <a:r>
              <a:rPr lang="en-US" sz="3600" b="1" dirty="0" smtClean="0"/>
              <a:t>Independent Student</a:t>
            </a:r>
          </a:p>
        </p:txBody>
      </p:sp>
      <p:sp>
        <p:nvSpPr>
          <p:cNvPr id="48131" name="Rectangle 3"/>
          <p:cNvSpPr>
            <a:spLocks noGrp="1" noChangeArrowheads="1"/>
          </p:cNvSpPr>
          <p:nvPr>
            <p:ph idx="10"/>
          </p:nvPr>
        </p:nvSpPr>
        <p:spPr/>
        <p:txBody>
          <a:bodyPr>
            <a:noAutofit/>
          </a:bodyPr>
          <a:lstStyle/>
          <a:p>
            <a:pPr marL="452628" indent="-342900" eaLnBrk="1" hangingPunct="1">
              <a:buFont typeface="+mj-lt"/>
              <a:buAutoNum type="arabicPeriod"/>
            </a:pPr>
            <a:r>
              <a:rPr lang="en-US" sz="2000" dirty="0" smtClean="0"/>
              <a:t>Born before January 1, 1991? </a:t>
            </a:r>
          </a:p>
          <a:p>
            <a:pPr marL="452628" indent="-342900" eaLnBrk="1" hangingPunct="1">
              <a:buFont typeface="+mj-lt"/>
              <a:buAutoNum type="arabicPeriod"/>
            </a:pPr>
            <a:r>
              <a:rPr lang="en-US" sz="2000" dirty="0" smtClean="0"/>
              <a:t>As of today, is student separated or married? </a:t>
            </a:r>
          </a:p>
          <a:p>
            <a:pPr marL="452628" indent="-342900" eaLnBrk="1" hangingPunct="1">
              <a:buFont typeface="+mj-lt"/>
              <a:buAutoNum type="arabicPeriod"/>
            </a:pPr>
            <a:r>
              <a:rPr lang="en-US" sz="2000" dirty="0" smtClean="0"/>
              <a:t>Enrolled in graduate program (e.g. MBA)?</a:t>
            </a:r>
          </a:p>
          <a:p>
            <a:pPr marL="452628" indent="-342900" eaLnBrk="1" hangingPunct="1">
              <a:buFont typeface="+mj-lt"/>
              <a:buAutoNum type="arabicPeriod"/>
            </a:pPr>
            <a:r>
              <a:rPr lang="en-US" sz="2000" dirty="0" smtClean="0"/>
              <a:t>Active Duty or veteran of U.S. military?</a:t>
            </a:r>
          </a:p>
          <a:p>
            <a:pPr marL="452628" indent="-342900" eaLnBrk="1" hangingPunct="1">
              <a:buFont typeface="+mj-lt"/>
              <a:buAutoNum type="arabicPeriod"/>
            </a:pPr>
            <a:r>
              <a:rPr lang="en-US" sz="2000" dirty="0" smtClean="0"/>
              <a:t>Have children or others that receive more than 50% of their support from you?</a:t>
            </a:r>
            <a:r>
              <a:rPr lang="en-US" sz="2000" dirty="0"/>
              <a:t> </a:t>
            </a:r>
            <a:endParaRPr lang="en-US" sz="2000" dirty="0" smtClean="0"/>
          </a:p>
          <a:p>
            <a:pPr marL="452628" indent="-342900" eaLnBrk="1" hangingPunct="1">
              <a:buFont typeface="+mj-lt"/>
              <a:buAutoNum type="arabicPeriod"/>
            </a:pPr>
            <a:r>
              <a:rPr lang="en-US" sz="2000" dirty="0" smtClean="0"/>
              <a:t>At </a:t>
            </a:r>
            <a:r>
              <a:rPr lang="en-US" sz="2000" dirty="0"/>
              <a:t>any time since you turned age 13, were both your parents deceased, were you in foster care or were you a dependent or ward of the court? </a:t>
            </a:r>
            <a:endParaRPr lang="en-US" sz="2000" dirty="0" smtClean="0"/>
          </a:p>
          <a:p>
            <a:pPr marL="452628" indent="-342900" eaLnBrk="1" hangingPunct="1">
              <a:buFont typeface="+mj-lt"/>
              <a:buAutoNum type="arabicPeriod"/>
            </a:pPr>
            <a:r>
              <a:rPr lang="en-US" sz="2000" dirty="0" smtClean="0"/>
              <a:t>Are or </a:t>
            </a:r>
            <a:r>
              <a:rPr lang="en-US" sz="2000" dirty="0"/>
              <a:t>were you an emancipated minor as determined by a court in your state of legal residence</a:t>
            </a:r>
            <a:r>
              <a:rPr lang="en-US" sz="2000" dirty="0" smtClean="0"/>
              <a:t>?</a:t>
            </a:r>
            <a:endParaRPr lang="en-US" sz="2000" dirty="0"/>
          </a:p>
          <a:p>
            <a:pPr marL="452628" indent="-342900">
              <a:buFont typeface="+mj-lt"/>
              <a:buAutoNum type="arabicPeriod" startAt="8"/>
            </a:pPr>
            <a:r>
              <a:rPr lang="en-US" sz="2000" dirty="0"/>
              <a:t>Are you or were you in legal guardianship as determined by a court in your state of legal residence</a:t>
            </a:r>
            <a:r>
              <a:rPr lang="en-US" sz="2000" dirty="0" smtClean="0"/>
              <a:t>?</a:t>
            </a:r>
          </a:p>
          <a:p>
            <a:pPr marL="452628" indent="-342900">
              <a:buFont typeface="+mj-lt"/>
              <a:buAutoNum type="arabicPeriod" startAt="8"/>
            </a:pPr>
            <a:r>
              <a:rPr lang="en-US" sz="2000" dirty="0" smtClean="0"/>
              <a:t>Homeless?</a:t>
            </a:r>
            <a:endParaRPr lang="en-US" sz="2000" dirty="0"/>
          </a:p>
          <a:p>
            <a:pPr marL="452628" indent="-342900" eaLnBrk="1" hangingPunct="1">
              <a:buFont typeface="+mj-lt"/>
              <a:buAutoNum type="arabicPeriod"/>
            </a:pPr>
            <a:endParaRPr lang="en-US" sz="2400" dirty="0" smtClean="0"/>
          </a:p>
          <a:p>
            <a:pPr marL="452628" indent="-342900" eaLnBrk="1" hangingPunct="1">
              <a:buFont typeface="+mj-lt"/>
              <a:buAutoNum type="arabicPeriod"/>
            </a:pPr>
            <a:endParaRPr lang="en-US" sz="2400" dirty="0" smtClean="0"/>
          </a:p>
        </p:txBody>
      </p:sp>
      <p:pic>
        <p:nvPicPr>
          <p:cNvPr id="48132" name="Picture 4" descr="MCj04344270000[1]"/>
          <p:cNvPicPr>
            <a:picLocks noChangeAspect="1" noChangeArrowheads="1"/>
          </p:cNvPicPr>
          <p:nvPr/>
        </p:nvPicPr>
        <p:blipFill>
          <a:blip r:embed="rId3" cstate="print"/>
          <a:srcRect/>
          <a:stretch>
            <a:fillRect/>
          </a:stretch>
        </p:blipFill>
        <p:spPr bwMode="auto">
          <a:xfrm>
            <a:off x="6705600" y="1066800"/>
            <a:ext cx="1362075" cy="1939925"/>
          </a:xfrm>
          <a:prstGeom prst="rect">
            <a:avLst/>
          </a:prstGeom>
          <a:noFill/>
          <a:ln w="9525">
            <a:noFill/>
            <a:miter lim="800000"/>
            <a:headEnd/>
            <a:tailEnd/>
          </a:ln>
        </p:spPr>
      </p:pic>
    </p:spTree>
    <p:extLst>
      <p:ext uri="{BB962C8B-B14F-4D97-AF65-F5344CB8AC3E}">
        <p14:creationId xmlns:p14="http://schemas.microsoft.com/office/powerpoint/2010/main" val="388758582"/>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FAFSA Parent</a:t>
            </a:r>
            <a:r>
              <a:rPr lang="en-US" baseline="0" dirty="0" smtClean="0"/>
              <a:t> of Record</a:t>
            </a:r>
            <a:endParaRPr lang="en-US" dirty="0"/>
          </a:p>
        </p:txBody>
      </p:sp>
      <p:sp>
        <p:nvSpPr>
          <p:cNvPr id="3" name="Content Placeholder 2"/>
          <p:cNvSpPr>
            <a:spLocks noGrp="1"/>
          </p:cNvSpPr>
          <p:nvPr>
            <p:ph idx="10"/>
          </p:nvPr>
        </p:nvSpPr>
        <p:spPr/>
        <p:txBody>
          <a:bodyPr>
            <a:normAutofit/>
          </a:bodyPr>
          <a:lstStyle/>
          <a:p>
            <a:r>
              <a:rPr lang="en-US" dirty="0"/>
              <a:t>Beginning with the 2014–15 FAFSA, dependent students will be required to include on the FAFSA income and other information from the dependent student's legal parents (biological or adoptive) regardless of the parents' marital status or gender, if those parents live together</a:t>
            </a:r>
            <a:r>
              <a:rPr lang="en-US" dirty="0" smtClean="0"/>
              <a:t>.</a:t>
            </a:r>
          </a:p>
          <a:p>
            <a:r>
              <a:rPr lang="en-US" dirty="0" smtClean="0">
                <a:hlinkClick r:id="rId2"/>
              </a:rPr>
              <a:t>http://studentaid.ed.gov/sites/default/files/fafsa-parent.pdf</a:t>
            </a:r>
            <a:r>
              <a:rPr lang="en-US" dirty="0" smtClean="0"/>
              <a:t> </a:t>
            </a:r>
          </a:p>
          <a:p>
            <a:r>
              <a:rPr lang="en-US" dirty="0" smtClean="0">
                <a:hlinkClick r:id="rId3"/>
              </a:rPr>
              <a:t>http://studentaid.ed.gov/sites/default/files/dependency-status.wmv</a:t>
            </a:r>
            <a:r>
              <a:rPr lang="en-US" dirty="0" smtClean="0"/>
              <a:t> </a:t>
            </a:r>
            <a:endParaRPr lang="en-US" dirty="0"/>
          </a:p>
        </p:txBody>
      </p:sp>
    </p:spTree>
    <p:extLst>
      <p:ext uri="{BB962C8B-B14F-4D97-AF65-F5344CB8AC3E}">
        <p14:creationId xmlns:p14="http://schemas.microsoft.com/office/powerpoint/2010/main" val="84087811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normAutofit fontScale="90000"/>
          </a:bodyPr>
          <a:lstStyle/>
          <a:p>
            <a:pPr eaLnBrk="1" hangingPunct="1"/>
            <a:r>
              <a:rPr lang="en-US" sz="3600" b="1" dirty="0" smtClean="0"/>
              <a:t>Providing Parents’ Information on FAFSA</a:t>
            </a:r>
          </a:p>
        </p:txBody>
      </p:sp>
      <p:sp>
        <p:nvSpPr>
          <p:cNvPr id="79875" name="Rectangle 3"/>
          <p:cNvSpPr>
            <a:spLocks noGrp="1" noChangeArrowheads="1"/>
          </p:cNvSpPr>
          <p:nvPr>
            <p:ph idx="10"/>
          </p:nvPr>
        </p:nvSpPr>
        <p:spPr/>
        <p:txBody>
          <a:bodyPr>
            <a:normAutofit/>
          </a:bodyPr>
          <a:lstStyle/>
          <a:p>
            <a:pPr eaLnBrk="1" hangingPunct="1"/>
            <a:r>
              <a:rPr lang="en-US" sz="2800" dirty="0" smtClean="0"/>
              <a:t>Others filling role of parents</a:t>
            </a:r>
          </a:p>
          <a:p>
            <a:pPr lvl="1" eaLnBrk="1" hangingPunct="1"/>
            <a:r>
              <a:rPr lang="en-US" sz="2400" dirty="0" smtClean="0"/>
              <a:t>Grandparents, foster parents, other relatives and legal guardians are </a:t>
            </a:r>
            <a:r>
              <a:rPr lang="en-US" sz="2400" dirty="0" smtClean="0">
                <a:solidFill>
                  <a:srgbClr val="FF0000"/>
                </a:solidFill>
              </a:rPr>
              <a:t>NOT</a:t>
            </a:r>
            <a:r>
              <a:rPr lang="en-US" sz="2400" dirty="0" smtClean="0"/>
              <a:t> considered parents on the FAFSA unless they legally adopted student</a:t>
            </a:r>
          </a:p>
          <a:p>
            <a:pPr lvl="2" eaLnBrk="1" hangingPunct="1"/>
            <a:endParaRPr lang="en-US" sz="2000" dirty="0" smtClean="0"/>
          </a:p>
          <a:p>
            <a:pPr lvl="2" eaLnBrk="1" hangingPunct="1"/>
            <a:r>
              <a:rPr lang="en-US" sz="2000" dirty="0" smtClean="0">
                <a:solidFill>
                  <a:schemeClr val="tx1"/>
                </a:solidFill>
              </a:rPr>
              <a:t>Do NOT substitute information about above parties in parent section on FAFSA</a:t>
            </a:r>
          </a:p>
        </p:txBody>
      </p:sp>
      <p:pic>
        <p:nvPicPr>
          <p:cNvPr id="79876" name="Picture 7" descr="http://t1.gstatic.com/images?q=tbn:ANd9GcRXyn10rdtdAmAw2koPUtoFDOkK968JUTey6wRx1Bh5j2XMugPp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45720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900016"/>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normAutofit fontScale="90000"/>
          </a:bodyPr>
          <a:lstStyle/>
          <a:p>
            <a:pPr eaLnBrk="1" hangingPunct="1"/>
            <a:r>
              <a:rPr lang="en-US" sz="3600" b="1" dirty="0" smtClean="0"/>
              <a:t>Providing Parents’ Information on FAFSA</a:t>
            </a:r>
          </a:p>
        </p:txBody>
      </p:sp>
      <p:sp>
        <p:nvSpPr>
          <p:cNvPr id="81923" name="Rectangle 3"/>
          <p:cNvSpPr>
            <a:spLocks noGrp="1" noChangeArrowheads="1"/>
          </p:cNvSpPr>
          <p:nvPr>
            <p:ph idx="10"/>
          </p:nvPr>
        </p:nvSpPr>
        <p:spPr/>
        <p:txBody>
          <a:bodyPr>
            <a:normAutofit/>
          </a:bodyPr>
          <a:lstStyle/>
          <a:p>
            <a:pPr eaLnBrk="1" hangingPunct="1"/>
            <a:endParaRPr lang="en-US" sz="2400" dirty="0" smtClean="0"/>
          </a:p>
          <a:p>
            <a:pPr eaLnBrk="1" hangingPunct="1"/>
            <a:r>
              <a:rPr lang="en-US" sz="2400" b="1" u="sng" dirty="0" smtClean="0"/>
              <a:t>Single or Widowed</a:t>
            </a:r>
            <a:r>
              <a:rPr lang="en-US" sz="2400" dirty="0" smtClean="0"/>
              <a:t>.  If biological/adoptive parent is widowed, provide information about surviving parent</a:t>
            </a:r>
          </a:p>
          <a:p>
            <a:pPr lvl="2" eaLnBrk="1" hangingPunct="1"/>
            <a:r>
              <a:rPr lang="en-US" sz="2000" dirty="0" smtClean="0">
                <a:solidFill>
                  <a:schemeClr val="tx1"/>
                </a:solidFill>
              </a:rPr>
              <a:t>If surviving parent remarried, include stepparent’s information, even if stepparent did not adopt student</a:t>
            </a:r>
          </a:p>
          <a:p>
            <a:pPr lvl="2" eaLnBrk="1" hangingPunct="1"/>
            <a:endParaRPr lang="en-US" sz="2000" b="1" dirty="0" smtClean="0"/>
          </a:p>
          <a:p>
            <a:pPr eaLnBrk="1" hangingPunct="1"/>
            <a:endParaRPr lang="en-US" sz="2400" b="1" dirty="0" smtClean="0"/>
          </a:p>
        </p:txBody>
      </p:sp>
      <p:pic>
        <p:nvPicPr>
          <p:cNvPr id="81924" name="Picture 6" descr="http://t3.gstatic.com/images?q=tbn:HfMTL-YuVM69PM:http://www.ndpta.org/images/j039932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65154"/>
            <a:ext cx="19431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46262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extra costs will I pay for college?</a:t>
            </a:r>
          </a:p>
        </p:txBody>
      </p:sp>
      <p:graphicFrame>
        <p:nvGraphicFramePr>
          <p:cNvPr id="10" name="Content Placeholder 9"/>
          <p:cNvGraphicFramePr>
            <a:graphicFrameLocks noGrp="1"/>
          </p:cNvGraphicFramePr>
          <p:nvPr>
            <p:ph idx="10"/>
            <p:extLst>
              <p:ext uri="{D42A27DB-BD31-4B8C-83A1-F6EECF244321}">
                <p14:modId xmlns:p14="http://schemas.microsoft.com/office/powerpoint/2010/main" val="2399222299"/>
              </p:ext>
            </p:extLst>
          </p:nvPr>
        </p:nvGraphicFramePr>
        <p:xfrm>
          <a:off x="457200" y="1219200"/>
          <a:ext cx="2438400" cy="4886437"/>
        </p:xfrm>
        <a:graphic>
          <a:graphicData uri="http://schemas.openxmlformats.org/drawingml/2006/table">
            <a:tbl>
              <a:tblPr firstRow="1" bandRow="1">
                <a:tableStyleId>{C083E6E3-FA7D-4D7B-A595-EF9225AFEA82}</a:tableStyleId>
              </a:tblPr>
              <a:tblGrid>
                <a:gridCol w="2438400"/>
              </a:tblGrid>
              <a:tr h="1103587">
                <a:tc>
                  <a:txBody>
                    <a:bodyPr/>
                    <a:lstStyle/>
                    <a:p>
                      <a:r>
                        <a:rPr lang="en-US" sz="2000" dirty="0" smtClean="0"/>
                        <a:t>Cost of Attendance</a:t>
                      </a:r>
                      <a:endParaRPr lang="en-US" sz="2000" dirty="0"/>
                    </a:p>
                  </a:txBody>
                  <a:tcPr/>
                </a:tc>
              </a:tr>
              <a:tr h="447566">
                <a:tc>
                  <a:txBody>
                    <a:bodyPr/>
                    <a:lstStyle/>
                    <a:p>
                      <a:r>
                        <a:rPr lang="en-US" sz="2000" dirty="0" smtClean="0"/>
                        <a:t>Tuition</a:t>
                      </a:r>
                      <a:endParaRPr lang="en-US" sz="2000" dirty="0"/>
                    </a:p>
                  </a:txBody>
                  <a:tcPr/>
                </a:tc>
              </a:tr>
              <a:tr h="447566">
                <a:tc>
                  <a:txBody>
                    <a:bodyPr/>
                    <a:lstStyle/>
                    <a:p>
                      <a:r>
                        <a:rPr lang="en-US" sz="2000" dirty="0" smtClean="0"/>
                        <a:t>Fees</a:t>
                      </a:r>
                      <a:endParaRPr lang="en-US" sz="2000" dirty="0"/>
                    </a:p>
                  </a:txBody>
                  <a:tcPr/>
                </a:tc>
              </a:tr>
              <a:tr h="772510">
                <a:tc>
                  <a:txBody>
                    <a:bodyPr/>
                    <a:lstStyle/>
                    <a:p>
                      <a:r>
                        <a:rPr lang="en-US" sz="2000" dirty="0" smtClean="0"/>
                        <a:t>Room</a:t>
                      </a:r>
                      <a:endParaRPr lang="en-US" sz="2000" dirty="0"/>
                    </a:p>
                  </a:txBody>
                  <a:tcPr/>
                </a:tc>
              </a:tr>
              <a:tr h="447566">
                <a:tc>
                  <a:txBody>
                    <a:bodyPr/>
                    <a:lstStyle/>
                    <a:p>
                      <a:r>
                        <a:rPr lang="en-US" sz="2000" dirty="0" smtClean="0"/>
                        <a:t>Board/Meal Plan</a:t>
                      </a:r>
                      <a:endParaRPr lang="en-US" sz="2000" dirty="0"/>
                    </a:p>
                  </a:txBody>
                  <a:tcPr/>
                </a:tc>
              </a:tr>
              <a:tr h="772510">
                <a:tc>
                  <a:txBody>
                    <a:bodyPr/>
                    <a:lstStyle/>
                    <a:p>
                      <a:r>
                        <a:rPr lang="en-US" sz="2000" dirty="0" smtClean="0"/>
                        <a:t>Books &amp; Supplies</a:t>
                      </a:r>
                      <a:endParaRPr lang="en-US" sz="2000" dirty="0"/>
                    </a:p>
                  </a:txBody>
                  <a:tcPr/>
                </a:tc>
              </a:tr>
              <a:tr h="447566">
                <a:tc>
                  <a:txBody>
                    <a:bodyPr/>
                    <a:lstStyle/>
                    <a:p>
                      <a:r>
                        <a:rPr lang="en-US" sz="2000" dirty="0" smtClean="0"/>
                        <a:t>Transportation</a:t>
                      </a:r>
                      <a:endParaRPr lang="en-US" sz="2000" dirty="0"/>
                    </a:p>
                  </a:txBody>
                  <a:tcPr/>
                </a:tc>
              </a:tr>
              <a:tr h="447566">
                <a:tc>
                  <a:txBody>
                    <a:bodyPr/>
                    <a:lstStyle/>
                    <a:p>
                      <a:r>
                        <a:rPr lang="en-US" sz="2000" dirty="0" smtClean="0"/>
                        <a:t>Personal Supplies</a:t>
                      </a:r>
                      <a:endParaRPr lang="en-US" sz="2000" dirty="0"/>
                    </a:p>
                  </a:txBody>
                  <a:tcPr/>
                </a:tc>
              </a:tr>
            </a:tbl>
          </a:graphicData>
        </a:graphic>
      </p:graphicFrame>
      <p:graphicFrame>
        <p:nvGraphicFramePr>
          <p:cNvPr id="4" name="Content Placeholder 9"/>
          <p:cNvGraphicFramePr>
            <a:graphicFrameLocks/>
          </p:cNvGraphicFramePr>
          <p:nvPr>
            <p:extLst>
              <p:ext uri="{D42A27DB-BD31-4B8C-83A1-F6EECF244321}">
                <p14:modId xmlns:p14="http://schemas.microsoft.com/office/powerpoint/2010/main" val="2649383284"/>
              </p:ext>
            </p:extLst>
          </p:nvPr>
        </p:nvGraphicFramePr>
        <p:xfrm>
          <a:off x="2895600" y="1219200"/>
          <a:ext cx="2895600" cy="4886437"/>
        </p:xfrm>
        <a:graphic>
          <a:graphicData uri="http://schemas.openxmlformats.org/drawingml/2006/table">
            <a:tbl>
              <a:tblPr firstRow="1" bandRow="1">
                <a:tableStyleId>{C083E6E3-FA7D-4D7B-A595-EF9225AFEA82}</a:tableStyleId>
              </a:tblPr>
              <a:tblGrid>
                <a:gridCol w="2895600"/>
              </a:tblGrid>
              <a:tr h="1103587">
                <a:tc>
                  <a:txBody>
                    <a:bodyPr/>
                    <a:lstStyle/>
                    <a:p>
                      <a:r>
                        <a:rPr lang="en-US" sz="2000" dirty="0" smtClean="0"/>
                        <a:t>Is this an</a:t>
                      </a:r>
                      <a:r>
                        <a:rPr lang="en-US" sz="2000" baseline="0" dirty="0" smtClean="0"/>
                        <a:t> extra expense due to college enrollment?</a:t>
                      </a:r>
                      <a:endParaRPr lang="en-US" sz="2000" dirty="0"/>
                    </a:p>
                  </a:txBody>
                  <a:tcPr/>
                </a:tc>
              </a:tr>
              <a:tr h="447566">
                <a:tc>
                  <a:txBody>
                    <a:bodyPr/>
                    <a:lstStyle/>
                    <a:p>
                      <a:r>
                        <a:rPr lang="en-US" sz="2000" b="1" dirty="0" smtClean="0">
                          <a:solidFill>
                            <a:srgbClr val="FF0000"/>
                          </a:solidFill>
                        </a:rPr>
                        <a:t>Yes</a:t>
                      </a:r>
                      <a:endParaRPr lang="en-US" sz="2000" b="1" dirty="0">
                        <a:solidFill>
                          <a:srgbClr val="FF0000"/>
                        </a:solidFill>
                      </a:endParaRPr>
                    </a:p>
                  </a:txBody>
                  <a:tcPr/>
                </a:tc>
              </a:tr>
              <a:tr h="447566">
                <a:tc>
                  <a:txBody>
                    <a:bodyPr/>
                    <a:lstStyle/>
                    <a:p>
                      <a:r>
                        <a:rPr lang="en-US" sz="2000" b="1" dirty="0" smtClean="0">
                          <a:solidFill>
                            <a:srgbClr val="FF0000"/>
                          </a:solidFill>
                        </a:rPr>
                        <a:t>Yes</a:t>
                      </a:r>
                      <a:endParaRPr lang="en-US" sz="2000" b="1" dirty="0">
                        <a:solidFill>
                          <a:srgbClr val="FF0000"/>
                        </a:solidFill>
                      </a:endParaRPr>
                    </a:p>
                  </a:txBody>
                  <a:tcPr/>
                </a:tc>
              </a:tr>
              <a:tr h="772510">
                <a:tc>
                  <a:txBody>
                    <a:bodyPr/>
                    <a:lstStyle/>
                    <a:p>
                      <a:r>
                        <a:rPr lang="en-US" sz="2000" dirty="0" smtClean="0"/>
                        <a:t>Maybe</a:t>
                      </a:r>
                      <a:endParaRPr lang="en-US" sz="2000" dirty="0"/>
                    </a:p>
                  </a:txBody>
                  <a:tcPr/>
                </a:tc>
              </a:tr>
              <a:tr h="447566">
                <a:tc>
                  <a:txBody>
                    <a:bodyPr/>
                    <a:lstStyle/>
                    <a:p>
                      <a:r>
                        <a:rPr lang="en-US" sz="2000" dirty="0" smtClean="0"/>
                        <a:t>Maybe</a:t>
                      </a:r>
                      <a:endParaRPr lang="en-US" sz="2000" dirty="0"/>
                    </a:p>
                  </a:txBody>
                  <a:tcPr/>
                </a:tc>
              </a:tr>
              <a:tr h="772510">
                <a:tc>
                  <a:txBody>
                    <a:bodyPr/>
                    <a:lstStyle/>
                    <a:p>
                      <a:r>
                        <a:rPr lang="en-US" sz="2000" b="1" dirty="0" smtClean="0">
                          <a:solidFill>
                            <a:srgbClr val="FF0000"/>
                          </a:solidFill>
                        </a:rPr>
                        <a:t>Yes</a:t>
                      </a:r>
                      <a:endParaRPr lang="en-US" sz="2000" b="1" dirty="0">
                        <a:solidFill>
                          <a:srgbClr val="FF0000"/>
                        </a:solidFill>
                      </a:endParaRPr>
                    </a:p>
                  </a:txBody>
                  <a:tcPr/>
                </a:tc>
              </a:tr>
              <a:tr h="447566">
                <a:tc>
                  <a:txBody>
                    <a:bodyPr/>
                    <a:lstStyle/>
                    <a:p>
                      <a:r>
                        <a:rPr lang="en-US" sz="2000" dirty="0" smtClean="0"/>
                        <a:t>No</a:t>
                      </a:r>
                      <a:endParaRPr lang="en-US" sz="2000" dirty="0"/>
                    </a:p>
                  </a:txBody>
                  <a:tcPr/>
                </a:tc>
              </a:tr>
              <a:tr h="447566">
                <a:tc>
                  <a:txBody>
                    <a:bodyPr/>
                    <a:lstStyle/>
                    <a:p>
                      <a:r>
                        <a:rPr lang="en-US" sz="2000" dirty="0" smtClean="0"/>
                        <a:t>No</a:t>
                      </a:r>
                      <a:endParaRPr lang="en-US" sz="2000" dirty="0"/>
                    </a:p>
                  </a:txBody>
                  <a:tcPr/>
                </a:tc>
              </a:tr>
            </a:tbl>
          </a:graphicData>
        </a:graphic>
      </p:graphicFrame>
      <p:graphicFrame>
        <p:nvGraphicFramePr>
          <p:cNvPr id="5" name="Content Placeholder 9"/>
          <p:cNvGraphicFramePr>
            <a:graphicFrameLocks/>
          </p:cNvGraphicFramePr>
          <p:nvPr>
            <p:extLst>
              <p:ext uri="{D42A27DB-BD31-4B8C-83A1-F6EECF244321}">
                <p14:modId xmlns:p14="http://schemas.microsoft.com/office/powerpoint/2010/main" val="2372416676"/>
              </p:ext>
            </p:extLst>
          </p:nvPr>
        </p:nvGraphicFramePr>
        <p:xfrm>
          <a:off x="5791200" y="1219200"/>
          <a:ext cx="3124200" cy="4886437"/>
        </p:xfrm>
        <a:graphic>
          <a:graphicData uri="http://schemas.openxmlformats.org/drawingml/2006/table">
            <a:tbl>
              <a:tblPr firstRow="1" bandRow="1">
                <a:tableStyleId>{C083E6E3-FA7D-4D7B-A595-EF9225AFEA82}</a:tableStyleId>
              </a:tblPr>
              <a:tblGrid>
                <a:gridCol w="3124200"/>
              </a:tblGrid>
              <a:tr h="1103587">
                <a:tc>
                  <a:txBody>
                    <a:bodyPr/>
                    <a:lstStyle/>
                    <a:p>
                      <a:r>
                        <a:rPr lang="en-US" sz="2000" dirty="0" smtClean="0"/>
                        <a:t>Is</a:t>
                      </a:r>
                      <a:r>
                        <a:rPr lang="en-US" sz="2000" baseline="0" dirty="0" smtClean="0"/>
                        <a:t> cost included in school bill?</a:t>
                      </a:r>
                      <a:endParaRPr lang="en-US" sz="2000" dirty="0"/>
                    </a:p>
                  </a:txBody>
                  <a:tcPr/>
                </a:tc>
              </a:tr>
              <a:tr h="447566">
                <a:tc>
                  <a:txBody>
                    <a:bodyPr/>
                    <a:lstStyle/>
                    <a:p>
                      <a:r>
                        <a:rPr lang="en-US" sz="2000" dirty="0" smtClean="0"/>
                        <a:t>Yes</a:t>
                      </a:r>
                      <a:endParaRPr lang="en-US" sz="2000" dirty="0"/>
                    </a:p>
                  </a:txBody>
                  <a:tcPr/>
                </a:tc>
              </a:tr>
              <a:tr h="447566">
                <a:tc>
                  <a:txBody>
                    <a:bodyPr/>
                    <a:lstStyle/>
                    <a:p>
                      <a:r>
                        <a:rPr lang="en-US" sz="2000" dirty="0" smtClean="0"/>
                        <a:t>Yes</a:t>
                      </a:r>
                      <a:endParaRPr lang="en-US" sz="2000" dirty="0"/>
                    </a:p>
                  </a:txBody>
                  <a:tcPr/>
                </a:tc>
              </a:tr>
              <a:tr h="772510">
                <a:tc>
                  <a:txBody>
                    <a:bodyPr/>
                    <a:lstStyle/>
                    <a:p>
                      <a:r>
                        <a:rPr lang="en-US" sz="2000" dirty="0" smtClean="0"/>
                        <a:t>If living in campus housing, yes</a:t>
                      </a:r>
                      <a:endParaRPr lang="en-US" sz="2000" dirty="0"/>
                    </a:p>
                  </a:txBody>
                  <a:tcPr/>
                </a:tc>
              </a:tr>
              <a:tr h="447566">
                <a:tc>
                  <a:txBody>
                    <a:bodyPr/>
                    <a:lstStyle/>
                    <a:p>
                      <a:r>
                        <a:rPr lang="en-US" sz="2000" dirty="0" smtClean="0"/>
                        <a:t>If sign</a:t>
                      </a:r>
                      <a:r>
                        <a:rPr lang="en-US" sz="2000" baseline="0" dirty="0" smtClean="0"/>
                        <a:t> up for meal plan, yes</a:t>
                      </a:r>
                      <a:endParaRPr lang="en-US" sz="2000" dirty="0"/>
                    </a:p>
                  </a:txBody>
                  <a:tcPr/>
                </a:tc>
              </a:tr>
              <a:tr h="772510">
                <a:tc>
                  <a:txBody>
                    <a:bodyPr/>
                    <a:lstStyle/>
                    <a:p>
                      <a:r>
                        <a:rPr lang="en-US" sz="2000" b="1" dirty="0" smtClean="0"/>
                        <a:t>No</a:t>
                      </a:r>
                      <a:r>
                        <a:rPr lang="en-US" sz="2000" dirty="0" smtClean="0"/>
                        <a:t> (may purchase on-</a:t>
                      </a:r>
                      <a:r>
                        <a:rPr lang="en-US" sz="2000" baseline="0" dirty="0" smtClean="0"/>
                        <a:t> or off-campus)</a:t>
                      </a:r>
                      <a:endParaRPr lang="en-US" sz="2000" dirty="0"/>
                    </a:p>
                  </a:txBody>
                  <a:tcPr/>
                </a:tc>
              </a:tr>
              <a:tr h="447566">
                <a:tc>
                  <a:txBody>
                    <a:bodyPr/>
                    <a:lstStyle/>
                    <a:p>
                      <a:r>
                        <a:rPr lang="en-US" sz="2000" b="1" dirty="0" smtClean="0"/>
                        <a:t>No</a:t>
                      </a:r>
                      <a:endParaRPr lang="en-US" sz="2000" b="1" dirty="0"/>
                    </a:p>
                  </a:txBody>
                  <a:tcPr/>
                </a:tc>
              </a:tr>
              <a:tr h="447566">
                <a:tc>
                  <a:txBody>
                    <a:bodyPr/>
                    <a:lstStyle/>
                    <a:p>
                      <a:r>
                        <a:rPr lang="en-US" sz="2000" b="1" dirty="0" smtClean="0"/>
                        <a:t>No</a:t>
                      </a:r>
                      <a:endParaRPr lang="en-US" sz="2000" b="1" dirty="0"/>
                    </a:p>
                  </a:txBody>
                  <a:tcPr/>
                </a:tc>
              </a:tr>
            </a:tbl>
          </a:graphicData>
        </a:graphic>
      </p:graphicFrame>
      <p:sp>
        <p:nvSpPr>
          <p:cNvPr id="6" name="Rectangle 5"/>
          <p:cNvSpPr/>
          <p:nvPr/>
        </p:nvSpPr>
        <p:spPr>
          <a:xfrm>
            <a:off x="381000" y="3276600"/>
            <a:ext cx="2286000" cy="31242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5080271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sz="3600" b="1" dirty="0" smtClean="0"/>
              <a:t>Providing Parents’ Information on FAFSA</a:t>
            </a:r>
          </a:p>
        </p:txBody>
      </p:sp>
      <p:sp>
        <p:nvSpPr>
          <p:cNvPr id="80899" name="Rectangle 3"/>
          <p:cNvSpPr>
            <a:spLocks noGrp="1" noChangeArrowheads="1"/>
          </p:cNvSpPr>
          <p:nvPr>
            <p:ph idx="10"/>
          </p:nvPr>
        </p:nvSpPr>
        <p:spPr>
          <a:xfrm>
            <a:off x="854074" y="1600200"/>
            <a:ext cx="7832725" cy="4525963"/>
          </a:xfrm>
        </p:spPr>
        <p:txBody>
          <a:bodyPr>
            <a:normAutofit lnSpcReduction="10000"/>
          </a:bodyPr>
          <a:lstStyle/>
          <a:p>
            <a:pPr eaLnBrk="1" hangingPunct="1"/>
            <a:r>
              <a:rPr lang="en-US" sz="2400" b="1" u="sng" dirty="0" smtClean="0"/>
              <a:t>Married</a:t>
            </a:r>
            <a:r>
              <a:rPr lang="en-US" sz="2400" dirty="0" smtClean="0"/>
              <a:t>.  If biological/adoptive parents married, report information for both parents</a:t>
            </a:r>
          </a:p>
          <a:p>
            <a:pPr eaLnBrk="1" hangingPunct="1"/>
            <a:r>
              <a:rPr lang="en-US" sz="2400" b="1" u="sng" dirty="0" smtClean="0"/>
              <a:t>Divorced or Separated</a:t>
            </a:r>
            <a:r>
              <a:rPr lang="en-US" sz="2400" dirty="0" smtClean="0"/>
              <a:t>.  If biological/ adoptive parents are divorced or separated, provide information for parent:</a:t>
            </a:r>
          </a:p>
          <a:p>
            <a:pPr lvl="1" eaLnBrk="1" hangingPunct="1"/>
            <a:r>
              <a:rPr lang="en-US" sz="2000" dirty="0" smtClean="0"/>
              <a:t>Student lived with the most in last year</a:t>
            </a:r>
          </a:p>
          <a:p>
            <a:pPr lvl="1" eaLnBrk="1" hangingPunct="1"/>
            <a:r>
              <a:rPr lang="en-US" sz="2000" dirty="0" smtClean="0"/>
              <a:t>Or, if lived equal periods with each parent, parent who provided the most financial support in last year or most recent year support provided</a:t>
            </a:r>
          </a:p>
          <a:p>
            <a:pPr lvl="2" eaLnBrk="1" hangingPunct="1"/>
            <a:r>
              <a:rPr lang="en-US" sz="1900" dirty="0" smtClean="0">
                <a:solidFill>
                  <a:schemeClr val="tx1"/>
                </a:solidFill>
              </a:rPr>
              <a:t>If that parent remarried, include stepparent’s information, even if stepparent did not adopt student</a:t>
            </a:r>
          </a:p>
          <a:p>
            <a:pPr lvl="1" eaLnBrk="1" hangingPunct="1"/>
            <a:endParaRPr lang="en-US" sz="2000" dirty="0" smtClean="0">
              <a:solidFill>
                <a:srgbClr val="0000FF"/>
              </a:solidFill>
            </a:endParaRPr>
          </a:p>
          <a:p>
            <a:pPr lvl="1" eaLnBrk="1" hangingPunct="1"/>
            <a:r>
              <a:rPr lang="en-US" sz="2000" dirty="0" smtClean="0">
                <a:solidFill>
                  <a:srgbClr val="0000FF"/>
                </a:solidFill>
              </a:rPr>
              <a:t>Note: Unlike FAFSA, CSS Profile form will require information for non-custodial parent</a:t>
            </a:r>
          </a:p>
          <a:p>
            <a:pPr lvl="2" eaLnBrk="1" hangingPunct="1"/>
            <a:endParaRPr lang="en-US" sz="2000" b="1" dirty="0" smtClean="0">
              <a:solidFill>
                <a:srgbClr val="0000FF"/>
              </a:solidFill>
            </a:endParaRPr>
          </a:p>
        </p:txBody>
      </p:sp>
      <p:sp>
        <p:nvSpPr>
          <p:cNvPr id="80900" name="AutoShape 6" descr="data:image/jpg;base64,/9j/4AAQSkZJRgABAQAAAQABAAD/2wCEAAkGBhQSERQUEBQWFRQVGBcYFRgYGRoUGRcXIRQVIBwZGB0XGyYgGBonGhYYIC8hIycpLSwuGCAxNTAqNSYrLCkBCQoKBQUFDQUFDSkYEhgpKSkpKSkpKSkpKSkpKSkpKSkpKSkpKSkpKSkpKSkpKSkpKSkpKSkpKSkpKSkpKSkpKf/AABEIAKwAyAMBIgACEQEDEQH/xAAcAAEAAwEBAQEBAAAAAAAAAAAABgcIBQMBBAL/xABCEAABAwIDBAgCBwUHBQAAAAABAAIDBBEFEiEGBzFRCBMiQWFxgZEyoRQjQlKSscEVYoKisiRDU3LC4fAzNHOz0f/EABQBAQAAAAAAAAAAAAAAAAAAAAD/xAAUEQEAAAAAAAAAAAAAAAAAAAAA/9oADAMBAAIRAxEAPwC8EREBV/vJ3txYYepZGZahzcwFwGMBNgXnj42A15hWAskbz8QM2LVjj3Slg8m9kfkglr+kTXHhFADyyut/Vdd3ZnpFB0gbXwBjSQOsiJOXxc13EeXsVRiINuU1S2RjXxuDmuALSNQQeBC9FGd22EGmwymjMhk7Admtawd2so14C9h5KTICIiAiIgIiICIiAiIgIiICIopt1vGp8LYDLd8rvhiaQHEczfgEErRVFhXSMpnvDZ6eSFpPxBwkA17wGgq2opQ5oc0gtIuCNQRzCD+0REBERAWVt8mCGnxac5bMmIlYe4ggZv5rrVKo/f8A7U0xLKQRMlnYCTJcgw34NGXiTxIOnDRBR69aaAve1jRdziGgcyTYBeSm266CjFZDPV1TYepeH5HsNnkXy2fwGtibhBqLDqURRRxtFgxjWgcrNAX6FyaTayjlkEcVTC97uDWyNcT5WOq6yAiIgIiICIiAiIgIiICIvCuro4Y3STPDGNF3OcbABB5Yxi0dLBJPM7LHG0ucf0HiToPNZB2r2gfW1c1RISc73FoOuVlzlb6NsFYW+PeqytaKWjN4AQ6R9iM7hezR+6OPmqnQFp/cbizp8JYHm5ie6MH90WI+Rt6LMC0b0d5L4bIOU7v6WoLTREQERfhx3ExTU007uEUb3+dmkgepsPVBSm2+/uobUSw4eIhEwlolc0ve4jQlt3ZQ2/DQqnqysfLI6SVxe95LnOOpJPeV5F19SviAiIg9IJ3McHscWuaQWuBsQRwII4FaP3Rb1P2g36NVWFUxtwRwlaBq7weO/nxWbF+nDcSkp5WywPMcjDdrm6EH/ncg2uihe63b4YnSAvsKiKzZmjQE9zwOR+RupogIiICIiAiIgIiICqDpB7SQimbR3cZnObJZps0NBPx879w9Vb6yHvHxf6TidVKCS0yFrb/daA0fkgjaIiArh6OtZU/SZo2602XNJfg1/wBkt8TrdU8ulgGPz0kzZKaR0bwRqNQfAg6OHgUGzkQFfEH1V7v0xfqcJe0GxneyIeWrnfJpVhKjuklif/aQA/4khHs0f6vZBSCIiAiIgIi9zQSdUJcjurLizPbs5gAct+digkW7Tao0GIQy3tG45Jh3FjtLnyNj6LWzHggEG4OoPMLEC1Xudxk1OEwF7i58eaJxPHsnTz7JagmqIiAiIgIiICIiDlbV4j1FFUyg2McT3A+IabLG0khcSTqSbk+K0zv3xcw4W5jTYzPbGfFupI+SzIgIiIC+tNl/UcRdfKCbC5trYcz4L+EG3YH3a0jvAPyXxc7ZSq6yipn3vmhjP8oRB1Vlzfdi/X4vMAbthDYh5gXd/M4rUZWKsWrzPPLK7jI9zz6uJ/VB+RF+zBqDr6iGG9utkjjvyzPa2/zUp3wYbHT4o+KFuVjI4WgAAcIm66IIUiIgKxdmHsl2exOIgZ4pIpgb62JaPlZ34lXS6uFY4YYKqIC4qY2MPhlla6/sCPVByloHo4YgXUlTCfsSh4/iYAR7t+az8rr6NrXdZWaHLki17r5n8OeiC9UREBF8a8G9jw4r6gIvOpnDGOceDQSo5g28OlqKg02bq5xq1j9M4/cPeeOnFBJ0REGf+kZjOapp6cXtEwvdyJcRb1AHzVPqX72q/rcXqze4a/IPANaBb3BUQQEREFpbh9nWVU1WJWhzDAYzcX+M/wC3yVaVlE6KV8UgyuY4tcORBsV29l9uaigiqGUxDXThoL+9ls2reRObj4BcvCqfrqhjXk9t2p4nzN0Gsd31/wBnUwcQSGAXGoIHD5IuvhdIIomMaAAALACw9l8QcPeXjH0bC6qQGzurLG93ad2Rb3WRlevSOx+zKekadXEzPF+4Xa2/qXeyopBZu4TZo1GIGdzbx0zc1zw6x1wweejj6Lj75Jc2M1XHQsGv/jb8tVfm6rZn6FhsLHC0kg62XnmdrY+TbD0Wdt582bFq0n/FcPYAfogi6IiAiIgLR+4/b1lVTijkGWenYLcpIgQA7/MLgEeR524e4LDoJ6eeOppmPfHIHsdJGD2XNt2S4dxZ8wuTvr2bdh9bDXUf1TZfudnJM3XgO5zdbeBQaDVTb1t4FdRtlh+i9XFJ2Yqpjy7s3GbS3YfbQXPuuxsLvgpKyGNtRKyGpPZexxyhzgPiaTpY8u7gpHtZAKqgqooTG9z4XtbqCMxabet+CDg7nq98lDaRxdYjKXXJsQdCSNeCniqvcQ8timic1zXNEZcHBw7XbBtmFu7uVqIOVtRUOZSyuY1riGk2cbC3ff0WStoK57ql0nwG925SezyseIWod4+LsgoZusaX52FoAGlzz5Kjt0m7x1bViSphd9FYC4l1wHO+y0Hv5oL72CxKSow6llm+N8TS7x8fUC/qvybyNsW4dRPlv9Y+7IW95eRx8hxUojjDQGtAAAAAGgA5BUPv923D5PoEbWkR2dI/RxDiAQ1p+zYWugpyaYvcXOJLnEkk8STxK/hSjGdnI4MMo6gZjLUukJvwDGmwDfXXVRdAREQf1HGXENaCSTYAaknkFoXdVudFLlqa4B0/2I+LY/E83fkqh3cYJPPX07oYnPayVjnOAOVoBFyTwWt0BERBm3frs1LDWGpmnjkFQbRsGj2MaNAR90DS/eVDtlNmZKqrpourdllkaMxacuW93G9rEWBXQ2wjqK7FaqzXvkBkOU8WsjaSR4BoadPBaK3XRFuEUQde/VA6ixsSSPSx9kEpWbdvd1eIOqqyqELepL5priRvwC7ibXvwB0WklztoqUy0lRG3i+GVo8zG4D5lBjBERAX1jrEHkviINp4JIHU0LhwMcZ08WArk7wdnI62gmjlY55a10kYb8Qkax2XL43NreK/vd9U9ZhlG7nCz5C36KQIMT1lBJEcs0b43cntLT8wvJkzhwJHkSFsjaPZinroTFVRh7e4/aabfE08QVmbeVu5fhUzBnEkMuYxO4O7OW4cO4jMNe9Bau4THXywSRPsQwMIN7uNy74vCwVsqk+j1XMyyRtBMhsXeDRe1j5ngrsQVXv1zup8oeGMDC53cXHN8I5qitntq6milbLTSuaRxFyWuHJw4EK2+kPjOkMAce8ke6o1BsHYfa1mI0cdQwBpNw9l7lrgbEeXePBZ227wT6TjdTFQ/W9ZJmGXtDMWgv15ZrqL4Vj89Nn+jyvj6xpa/KbXB5q5+jtsxlZNWvHx/VxHwBOc+9h6FBD96OHPpqLCaeVuWSOB5eL3s5z729LquFbnSOafptObadTofHrHX/RVGgIi+sYSQBqToPNBqjc1hHUYTBdtnS3ld45jofwhqm65+z1F1NJTxH+7hiZ+GNo/RdBAREQVJtvsfVU+Kw4jQwmZjiROxgu6zhldpxILSfVWxDEGtDWgBrQAAOAAFgB6L+0QF8c24tzX1EGM9qMLNNWVEJFurle0X5ZtOHgQuWrO3+7OmDEROB2Klua/77bBw9i0+qrFB6yUr2ta8tIa++V1tHWNjbyK8lMRQiXATL301WW/wyRt/UBQ5Bp/cVV58HiF7lj5Gnw7ZI+RVgqmejbWEwVcdtGvjcD4ua4Efyj3VzICrrfhsg6toQ+FjnzU7szWt1JY6weAO/QA/wqxV/MkgaCToACT5BBnbcQ8isLQ4sP2mkgZuOlj3jktFrOmwmKS1uMzSwtYx0kma2gDYwT8I+9a1ytEOdZpJ5FBnPf8ATXr2gEECMAi3A5nLy3X7rv2jT1TpmujBDRTykaZ7kkjmOAPmuVvhnc7EpA5+ctAHeLanTVWvuD2r+kUTqZ5GemIDRbjEQLHxObMPZBAKfo/17gCXRt7bmuBNiGh9s4txBHaCv/ZzAo6Omip4h2Y228z3uPiTcrpIgojpIVsZkpYh/wBVrXuceTSQAD6i6pZTzffVZ8YnH3GxtH4Af1UDQFKd2OBmqxOmjtdofnfpcBrdTf2t6qLK7ujjgJvUVbhoLRMPM8Xe3Z90F5IiICIiAiIgIiIKz3+4CZ8NEzeNM8POtuw6zXeZvlWa1rveVSGTCq1rePUvd+EZj8mrIiCw9iZ74JjMZ1s2B4/Ha/8AKq8Uh2dxxsNJiELjY1EUbWeJbM029rqPIL+6N0JFNVu7jKwDzEev9QVxKD7msDdTYTCHizpbzEeDvhv/AA291OEBcXbSr6rD6t40LYJSPPIbfNdpcDb7DJajDqmGnbmlkjytFwLkkd7tBpdBnDdZXmGtbICNLXzHKLE2OvcfzWnq2tywOeBfvaBrfgQsx4NsrUUddCyvhMQkJAzi7XWI4W46ke4Wh8VY80RDQC820bfQ5fs6eyDNG8GtEtdK8d/Hz713txeLGHFo2X7MzXRu8dLj5tUa22w+SGtmZKDcO0JGXMOev/NFK9zOxtTLWwVbI/7PFIczyQ2/ZOjb/FqRwQaYREQZe35UJjxeVxGkjWPB59kD82qAK5ekjREVFLL3GNzPG4df8iqaQfqwvC5KmVkMDS+R5s1o0ufM6AeJWtdgdmRQUENPazw0Ok7/AKxwu7UcRfT0VU9HvY9xkfXyDstBji8XH4neg09Sr3QEREBERAREQEREHM2noDPR1ETTZ0kT2g+bTyWMlt8hYy2kwk0tXPA7jFI5vLS+h9rIOautspgbqysgp2/3jwD4N4uPo0FclT7cbK0YzDn72Shv+bqzb5XQafhhDGta3QNAA8gLBf2iICIiCtd9mFudFSVDSAIJsryTazJMovqLfE1vupdgc4LYGhwf9WXZgb3sGi/jxX4d59KZMMqABmLcjgOFyJGH0X6tjqQinjc5tnBgHpx9+CClOkYy2JQnnTN/9sqsfcNMXYQy/wBmSRo8rg/qoJ0kYP7VSP5xOb7SE/6lYu5WiMeD09/t53jwBcf/AIgnSIiCi+klWAupI/tASOPkbAfkqUa2+gU+34YyZ8WlZ9mANjb+EF3zKhGHNJmjAFyXssOZzBBrfd/gxpcNpYXWzNjBdb7ziXH81IV5wNs1o5AfkvRAREQEREBERAREQFTG+3dkHibEonhrmMaZYy0nPYhuYEHQ2IuCO5XOvOpp2yMcx4DmuBa4HUEEagoMTdQ617G3PuU93P7E1FXWRzxkRxU72Pe88SbmzWgEEk2OvAfJXU3dhRF7bscWhxOS4ynXgeze3qpLg2BQ0rSynYGNJ4DgPJB0UREBERBFttcY7BpY4zI+VvaOYNbG2/xOJBvqOAHdxCkNA0iJgNr5Re3kktBG52ZzGl2guRfQcPzXuAgpHpFU8kj6UMiJaxrznAJ1c4DLoP3QfVT3dJUSOwuBs0ZjdFeOx7wOB4cj8lMHsB4gHz1X0BB9XhXVPVxvf9xrnewJ/Re6+ObcWPAoMU4hWumlfK/V0ji4+ZKuPYTcQ/NT1VVM0AZJeqa0l3MAuJsO7uKkNHuToBWl/wBcQ12cRlzerve9rBl8vhdWmAgIiICIiAiIg//Z"/>
          <p:cNvSpPr>
            <a:spLocks noChangeAspect="1" noChangeArrowheads="1"/>
          </p:cNvSpPr>
          <p:nvPr/>
        </p:nvSpPr>
        <p:spPr bwMode="auto">
          <a:xfrm>
            <a:off x="168275" y="-784225"/>
            <a:ext cx="1905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0901" name="AutoShape 8" descr="data:image/jpg;base64,/9j/4AAQSkZJRgABAQAAAQABAAD/2wCEAAkGBhQSERQUEBQWFRQVGBcYFRgYGRoUGRcXIRQVIBwZGB0XGyYgGBonGhYYIC8hIycpLSwuGCAxNTAqNSYrLCkBCQoKBQUFDQUFDSkYEhgpKSkpKSkpKSkpKSkpKSkpKSkpKSkpKSkpKSkpKSkpKSkpKSkpKSkpKSkpKSkpKSkpKf/AABEIAKwAyAMBIgACEQEDEQH/xAAcAAEAAwEBAQEBAAAAAAAAAAAABgcIBQMBBAL/xABCEAABAwIDBAgCBwUHBQAAAAABAAIDBBEFEiEGBzFRCBMiQWFxgZEyoRQjQlKSscEVYoKisiRDU3LC4fAzNHOz0f/EABQBAQAAAAAAAAAAAAAAAAAAAAD/xAAUEQEAAAAAAAAAAAAAAAAAAAAA/9oADAMBAAIRAxEAPwC8EREBV/vJ3txYYepZGZahzcwFwGMBNgXnj42A15hWAskbz8QM2LVjj3Slg8m9kfkglr+kTXHhFADyyut/Vdd3ZnpFB0gbXwBjSQOsiJOXxc13EeXsVRiINuU1S2RjXxuDmuALSNQQeBC9FGd22EGmwymjMhk7Admtawd2so14C9h5KTICIiAiIgIiICIiAiIgIiICIopt1vGp8LYDLd8rvhiaQHEczfgEErRVFhXSMpnvDZ6eSFpPxBwkA17wGgq2opQ5oc0gtIuCNQRzCD+0REBERAWVt8mCGnxac5bMmIlYe4ggZv5rrVKo/f8A7U0xLKQRMlnYCTJcgw34NGXiTxIOnDRBR69aaAve1jRdziGgcyTYBeSm266CjFZDPV1TYepeH5HsNnkXy2fwGtibhBqLDqURRRxtFgxjWgcrNAX6FyaTayjlkEcVTC97uDWyNcT5WOq6yAiIgIiICIiAiIgIiICIvCuro4Y3STPDGNF3OcbABB5Yxi0dLBJPM7LHG0ucf0HiToPNZB2r2gfW1c1RISc73FoOuVlzlb6NsFYW+PeqytaKWjN4AQ6R9iM7hezR+6OPmqnQFp/cbizp8JYHm5ie6MH90WI+Rt6LMC0b0d5L4bIOU7v6WoLTREQERfhx3ExTU007uEUb3+dmkgepsPVBSm2+/uobUSw4eIhEwlolc0ve4jQlt3ZQ2/DQqnqysfLI6SVxe95LnOOpJPeV5F19SviAiIg9IJ3McHscWuaQWuBsQRwII4FaP3Rb1P2g36NVWFUxtwRwlaBq7weO/nxWbF+nDcSkp5WywPMcjDdrm6EH/ncg2uihe63b4YnSAvsKiKzZmjQE9zwOR+RupogIiICIiAiIgIiICqDpB7SQimbR3cZnObJZps0NBPx879w9Vb6yHvHxf6TidVKCS0yFrb/daA0fkgjaIiArh6OtZU/SZo2602XNJfg1/wBkt8TrdU8ulgGPz0kzZKaR0bwRqNQfAg6OHgUGzkQFfEH1V7v0xfqcJe0GxneyIeWrnfJpVhKjuklif/aQA/4khHs0f6vZBSCIiAiIgIi9zQSdUJcjurLizPbs5gAct+digkW7Tao0GIQy3tG45Jh3FjtLnyNj6LWzHggEG4OoPMLEC1Xudxk1OEwF7i58eaJxPHsnTz7JagmqIiAiIgIiICIiDlbV4j1FFUyg2McT3A+IabLG0khcSTqSbk+K0zv3xcw4W5jTYzPbGfFupI+SzIgIiIC+tNl/UcRdfKCbC5trYcz4L+EG3YH3a0jvAPyXxc7ZSq6yipn3vmhjP8oRB1Vlzfdi/X4vMAbthDYh5gXd/M4rUZWKsWrzPPLK7jI9zz6uJ/VB+RF+zBqDr6iGG9utkjjvyzPa2/zUp3wYbHT4o+KFuVjI4WgAAcIm66IIUiIgKxdmHsl2exOIgZ4pIpgb62JaPlZ34lXS6uFY4YYKqIC4qY2MPhlla6/sCPVByloHo4YgXUlTCfsSh4/iYAR7t+az8rr6NrXdZWaHLki17r5n8OeiC9UREBF8a8G9jw4r6gIvOpnDGOceDQSo5g28OlqKg02bq5xq1j9M4/cPeeOnFBJ0REGf+kZjOapp6cXtEwvdyJcRb1AHzVPqX72q/rcXqze4a/IPANaBb3BUQQEREFpbh9nWVU1WJWhzDAYzcX+M/wC3yVaVlE6KV8UgyuY4tcORBsV29l9uaigiqGUxDXThoL+9ls2reRObj4BcvCqfrqhjXk9t2p4nzN0Gsd31/wBnUwcQSGAXGoIHD5IuvhdIIomMaAAALACw9l8QcPeXjH0bC6qQGzurLG93ad2Rb3WRlevSOx+zKekadXEzPF+4Xa2/qXeyopBZu4TZo1GIGdzbx0zc1zw6x1wweejj6Lj75Jc2M1XHQsGv/jb8tVfm6rZn6FhsLHC0kg62XnmdrY+TbD0Wdt582bFq0n/FcPYAfogi6IiAiIgLR+4/b1lVTijkGWenYLcpIgQA7/MLgEeR524e4LDoJ6eeOppmPfHIHsdJGD2XNt2S4dxZ8wuTvr2bdh9bDXUf1TZfudnJM3XgO5zdbeBQaDVTb1t4FdRtlh+i9XFJ2Yqpjy7s3GbS3YfbQXPuuxsLvgpKyGNtRKyGpPZexxyhzgPiaTpY8u7gpHtZAKqgqooTG9z4XtbqCMxabet+CDg7nq98lDaRxdYjKXXJsQdCSNeCniqvcQ8timic1zXNEZcHBw7XbBtmFu7uVqIOVtRUOZSyuY1riGk2cbC3ff0WStoK57ql0nwG925SezyseIWod4+LsgoZusaX52FoAGlzz5Kjt0m7x1bViSphd9FYC4l1wHO+y0Hv5oL72CxKSow6llm+N8TS7x8fUC/qvybyNsW4dRPlv9Y+7IW95eRx8hxUojjDQGtAAAAAGgA5BUPv923D5PoEbWkR2dI/RxDiAQ1p+zYWugpyaYvcXOJLnEkk8STxK/hSjGdnI4MMo6gZjLUukJvwDGmwDfXXVRdAREQf1HGXENaCSTYAaknkFoXdVudFLlqa4B0/2I+LY/E83fkqh3cYJPPX07oYnPayVjnOAOVoBFyTwWt0BERBm3frs1LDWGpmnjkFQbRsGj2MaNAR90DS/eVDtlNmZKqrpourdllkaMxacuW93G9rEWBXQ2wjqK7FaqzXvkBkOU8WsjaSR4BoadPBaK3XRFuEUQde/VA6ixsSSPSx9kEpWbdvd1eIOqqyqELepL5priRvwC7ibXvwB0WklztoqUy0lRG3i+GVo8zG4D5lBjBERAX1jrEHkviINp4JIHU0LhwMcZ08WArk7wdnI62gmjlY55a10kYb8Qkax2XL43NreK/vd9U9ZhlG7nCz5C36KQIMT1lBJEcs0b43cntLT8wvJkzhwJHkSFsjaPZinroTFVRh7e4/aabfE08QVmbeVu5fhUzBnEkMuYxO4O7OW4cO4jMNe9Bau4THXywSRPsQwMIN7uNy74vCwVsqk+j1XMyyRtBMhsXeDRe1j5ngrsQVXv1zup8oeGMDC53cXHN8I5qitntq6milbLTSuaRxFyWuHJw4EK2+kPjOkMAce8ke6o1BsHYfa1mI0cdQwBpNw9l7lrgbEeXePBZ227wT6TjdTFQ/W9ZJmGXtDMWgv15ZrqL4Vj89Nn+jyvj6xpa/KbXB5q5+jtsxlZNWvHx/VxHwBOc+9h6FBD96OHPpqLCaeVuWSOB5eL3s5z729LquFbnSOafptObadTofHrHX/RVGgIi+sYSQBqToPNBqjc1hHUYTBdtnS3ld45jofwhqm65+z1F1NJTxH+7hiZ+GNo/RdBAREQVJtvsfVU+Kw4jQwmZjiROxgu6zhldpxILSfVWxDEGtDWgBrQAAOAAFgB6L+0QF8c24tzX1EGM9qMLNNWVEJFurle0X5ZtOHgQuWrO3+7OmDEROB2Klua/77bBw9i0+qrFB6yUr2ta8tIa++V1tHWNjbyK8lMRQiXATL301WW/wyRt/UBQ5Bp/cVV58HiF7lj5Gnw7ZI+RVgqmejbWEwVcdtGvjcD4ua4Efyj3VzICrrfhsg6toQ+FjnzU7szWt1JY6weAO/QA/wqxV/MkgaCToACT5BBnbcQ8isLQ4sP2mkgZuOlj3jktFrOmwmKS1uMzSwtYx0kma2gDYwT8I+9a1ytEOdZpJ5FBnPf8ATXr2gEECMAi3A5nLy3X7rv2jT1TpmujBDRTykaZ7kkjmOAPmuVvhnc7EpA5+ctAHeLanTVWvuD2r+kUTqZ5GemIDRbjEQLHxObMPZBAKfo/17gCXRt7bmuBNiGh9s4txBHaCv/ZzAo6Omip4h2Y228z3uPiTcrpIgojpIVsZkpYh/wBVrXuceTSQAD6i6pZTzffVZ8YnH3GxtH4Af1UDQFKd2OBmqxOmjtdofnfpcBrdTf2t6qLK7ujjgJvUVbhoLRMPM8Xe3Z90F5IiICIiAiIgIiIKz3+4CZ8NEzeNM8POtuw6zXeZvlWa1rveVSGTCq1rePUvd+EZj8mrIiCw9iZ74JjMZ1s2B4/Ha/8AKq8Uh2dxxsNJiELjY1EUbWeJbM029rqPIL+6N0JFNVu7jKwDzEev9QVxKD7msDdTYTCHizpbzEeDvhv/AA291OEBcXbSr6rD6t40LYJSPPIbfNdpcDb7DJajDqmGnbmlkjytFwLkkd7tBpdBnDdZXmGtbICNLXzHKLE2OvcfzWnq2tywOeBfvaBrfgQsx4NsrUUddCyvhMQkJAzi7XWI4W46ke4Wh8VY80RDQC820bfQ5fs6eyDNG8GtEtdK8d/Hz713txeLGHFo2X7MzXRu8dLj5tUa22w+SGtmZKDcO0JGXMOev/NFK9zOxtTLWwVbI/7PFIczyQ2/ZOjb/FqRwQaYREQZe35UJjxeVxGkjWPB59kD82qAK5ekjREVFLL3GNzPG4df8iqaQfqwvC5KmVkMDS+R5s1o0ufM6AeJWtdgdmRQUENPazw0Ok7/AKxwu7UcRfT0VU9HvY9xkfXyDstBji8XH4neg09Sr3QEREBERAREQEREHM2noDPR1ETTZ0kT2g+bTyWMlt8hYy2kwk0tXPA7jFI5vLS+h9rIOautspgbqysgp2/3jwD4N4uPo0FclT7cbK0YzDn72Shv+bqzb5XQafhhDGta3QNAA8gLBf2iICIiCtd9mFudFSVDSAIJsryTazJMovqLfE1vupdgc4LYGhwf9WXZgb3sGi/jxX4d59KZMMqABmLcjgOFyJGH0X6tjqQinjc5tnBgHpx9+CClOkYy2JQnnTN/9sqsfcNMXYQy/wBmSRo8rg/qoJ0kYP7VSP5xOb7SE/6lYu5WiMeD09/t53jwBcf/AIgnSIiCi+klWAupI/tASOPkbAfkqUa2+gU+34YyZ8WlZ9mANjb+EF3zKhGHNJmjAFyXssOZzBBrfd/gxpcNpYXWzNjBdb7ziXH81IV5wNs1o5AfkvRAREQEREBERAREQFTG+3dkHibEonhrmMaZYy0nPYhuYEHQ2IuCO5XOvOpp2yMcx4DmuBa4HUEEagoMTdQ617G3PuU93P7E1FXWRzxkRxU72Pe88SbmzWgEEk2OvAfJXU3dhRF7bscWhxOS4ynXgeze3qpLg2BQ0rSynYGNJ4DgPJB0UREBERBFttcY7BpY4zI+VvaOYNbG2/xOJBvqOAHdxCkNA0iJgNr5Re3kktBG52ZzGl2guRfQcPzXuAgpHpFU8kj6UMiJaxrznAJ1c4DLoP3QfVT3dJUSOwuBs0ZjdFeOx7wOB4cj8lMHsB4gHz1X0BB9XhXVPVxvf9xrnewJ/Re6+ObcWPAoMU4hWumlfK/V0ji4+ZKuPYTcQ/NT1VVM0AZJeqa0l3MAuJsO7uKkNHuToBWl/wBcQ12cRlzerve9rBl8vhdWmAgIiICIiAiIg//Z"/>
          <p:cNvSpPr>
            <a:spLocks noChangeAspect="1" noChangeArrowheads="1"/>
          </p:cNvSpPr>
          <p:nvPr/>
        </p:nvSpPr>
        <p:spPr bwMode="auto">
          <a:xfrm>
            <a:off x="320675" y="-631825"/>
            <a:ext cx="1905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0902" name="AutoShape 10" descr="data:image/jpg;base64,/9j/4AAQSkZJRgABAQAAAQABAAD/2wCEAAkGBhQSERQUEBQWFRQVGBcYFRgYGRoUGRcXIRQVIBwZGB0XGyYgGBonGhYYIC8hIycpLSwuGCAxNTAqNSYrLCkBCQoKBQUFDQUFDSkYEhgpKSkpKSkpKSkpKSkpKSkpKSkpKSkpKSkpKSkpKSkpKSkpKSkpKSkpKSkpKSkpKSkpKf/AABEIAKwAyAMBIgACEQEDEQH/xAAcAAEAAwEBAQEBAAAAAAAAAAAABgcIBQMBBAL/xABCEAABAwIDBAgCBwUHBQAAAAABAAIDBBEFEiEGBzFRCBMiQWFxgZEyoRQjQlKSscEVYoKisiRDU3LC4fAzNHOz0f/EABQBAQAAAAAAAAAAAAAAAAAAAAD/xAAUEQEAAAAAAAAAAAAAAAAAAAAA/9oADAMBAAIRAxEAPwC8EREBV/vJ3txYYepZGZahzcwFwGMBNgXnj42A15hWAskbz8QM2LVjj3Slg8m9kfkglr+kTXHhFADyyut/Vdd3ZnpFB0gbXwBjSQOsiJOXxc13EeXsVRiINuU1S2RjXxuDmuALSNQQeBC9FGd22EGmwymjMhk7Admtawd2so14C9h5KTICIiAiIgIiICIiAiIgIiICIopt1vGp8LYDLd8rvhiaQHEczfgEErRVFhXSMpnvDZ6eSFpPxBwkA17wGgq2opQ5oc0gtIuCNQRzCD+0REBERAWVt8mCGnxac5bMmIlYe4ggZv5rrVKo/f8A7U0xLKQRMlnYCTJcgw34NGXiTxIOnDRBR69aaAve1jRdziGgcyTYBeSm266CjFZDPV1TYepeH5HsNnkXy2fwGtibhBqLDqURRRxtFgxjWgcrNAX6FyaTayjlkEcVTC97uDWyNcT5WOq6yAiIgIiICIiAiIgIiICIvCuro4Y3STPDGNF3OcbABB5Yxi0dLBJPM7LHG0ucf0HiToPNZB2r2gfW1c1RISc73FoOuVlzlb6NsFYW+PeqytaKWjN4AQ6R9iM7hezR+6OPmqnQFp/cbizp8JYHm5ie6MH90WI+Rt6LMC0b0d5L4bIOU7v6WoLTREQERfhx3ExTU007uEUb3+dmkgepsPVBSm2+/uobUSw4eIhEwlolc0ve4jQlt3ZQ2/DQqnqysfLI6SVxe95LnOOpJPeV5F19SviAiIg9IJ3McHscWuaQWuBsQRwII4FaP3Rb1P2g36NVWFUxtwRwlaBq7weO/nxWbF+nDcSkp5WywPMcjDdrm6EH/ncg2uihe63b4YnSAvsKiKzZmjQE9zwOR+RupogIiICIiAiIgIiICqDpB7SQimbR3cZnObJZps0NBPx879w9Vb6yHvHxf6TidVKCS0yFrb/daA0fkgjaIiArh6OtZU/SZo2602XNJfg1/wBkt8TrdU8ulgGPz0kzZKaR0bwRqNQfAg6OHgUGzkQFfEH1V7v0xfqcJe0GxneyIeWrnfJpVhKjuklif/aQA/4khHs0f6vZBSCIiAiIgIi9zQSdUJcjurLizPbs5gAct+digkW7Tao0GIQy3tG45Jh3FjtLnyNj6LWzHggEG4OoPMLEC1Xudxk1OEwF7i58eaJxPHsnTz7JagmqIiAiIgIiICIiDlbV4j1FFUyg2McT3A+IabLG0khcSTqSbk+K0zv3xcw4W5jTYzPbGfFupI+SzIgIiIC+tNl/UcRdfKCbC5trYcz4L+EG3YH3a0jvAPyXxc7ZSq6yipn3vmhjP8oRB1Vlzfdi/X4vMAbthDYh5gXd/M4rUZWKsWrzPPLK7jI9zz6uJ/VB+RF+zBqDr6iGG9utkjjvyzPa2/zUp3wYbHT4o+KFuVjI4WgAAcIm66IIUiIgKxdmHsl2exOIgZ4pIpgb62JaPlZ34lXS6uFY4YYKqIC4qY2MPhlla6/sCPVByloHo4YgXUlTCfsSh4/iYAR7t+az8rr6NrXdZWaHLki17r5n8OeiC9UREBF8a8G9jw4r6gIvOpnDGOceDQSo5g28OlqKg02bq5xq1j9M4/cPeeOnFBJ0REGf+kZjOapp6cXtEwvdyJcRb1AHzVPqX72q/rcXqze4a/IPANaBb3BUQQEREFpbh9nWVU1WJWhzDAYzcX+M/wC3yVaVlE6KV8UgyuY4tcORBsV29l9uaigiqGUxDXThoL+9ls2reRObj4BcvCqfrqhjXk9t2p4nzN0Gsd31/wBnUwcQSGAXGoIHD5IuvhdIIomMaAAALACw9l8QcPeXjH0bC6qQGzurLG93ad2Rb3WRlevSOx+zKekadXEzPF+4Xa2/qXeyopBZu4TZo1GIGdzbx0zc1zw6x1wweejj6Lj75Jc2M1XHQsGv/jb8tVfm6rZn6FhsLHC0kg62XnmdrY+TbD0Wdt582bFq0n/FcPYAfogi6IiAiIgLR+4/b1lVTijkGWenYLcpIgQA7/MLgEeR524e4LDoJ6eeOppmPfHIHsdJGD2XNt2S4dxZ8wuTvr2bdh9bDXUf1TZfudnJM3XgO5zdbeBQaDVTb1t4FdRtlh+i9XFJ2Yqpjy7s3GbS3YfbQXPuuxsLvgpKyGNtRKyGpPZexxyhzgPiaTpY8u7gpHtZAKqgqooTG9z4XtbqCMxabet+CDg7nq98lDaRxdYjKXXJsQdCSNeCniqvcQ8timic1zXNEZcHBw7XbBtmFu7uVqIOVtRUOZSyuY1riGk2cbC3ff0WStoK57ql0nwG925SezyseIWod4+LsgoZusaX52FoAGlzz5Kjt0m7x1bViSphd9FYC4l1wHO+y0Hv5oL72CxKSow6llm+N8TS7x8fUC/qvybyNsW4dRPlv9Y+7IW95eRx8hxUojjDQGtAAAAAGgA5BUPv923D5PoEbWkR2dI/RxDiAQ1p+zYWugpyaYvcXOJLnEkk8STxK/hSjGdnI4MMo6gZjLUukJvwDGmwDfXXVRdAREQf1HGXENaCSTYAaknkFoXdVudFLlqa4B0/2I+LY/E83fkqh3cYJPPX07oYnPayVjnOAOVoBFyTwWt0BERBm3frs1LDWGpmnjkFQbRsGj2MaNAR90DS/eVDtlNmZKqrpourdllkaMxacuW93G9rEWBXQ2wjqK7FaqzXvkBkOU8WsjaSR4BoadPBaK3XRFuEUQde/VA6ixsSSPSx9kEpWbdvd1eIOqqyqELepL5priRvwC7ibXvwB0WklztoqUy0lRG3i+GVo8zG4D5lBjBERAX1jrEHkviINp4JIHU0LhwMcZ08WArk7wdnI62gmjlY55a10kYb8Qkax2XL43NreK/vd9U9ZhlG7nCz5C36KQIMT1lBJEcs0b43cntLT8wvJkzhwJHkSFsjaPZinroTFVRh7e4/aabfE08QVmbeVu5fhUzBnEkMuYxO4O7OW4cO4jMNe9Bau4THXywSRPsQwMIN7uNy74vCwVsqk+j1XMyyRtBMhsXeDRe1j5ngrsQVXv1zup8oeGMDC53cXHN8I5qitntq6milbLTSuaRxFyWuHJw4EK2+kPjOkMAce8ke6o1BsHYfa1mI0cdQwBpNw9l7lrgbEeXePBZ227wT6TjdTFQ/W9ZJmGXtDMWgv15ZrqL4Vj89Nn+jyvj6xpa/KbXB5q5+jtsxlZNWvHx/VxHwBOc+9h6FBD96OHPpqLCaeVuWSOB5eL3s5z729LquFbnSOafptObadTofHrHX/RVGgIi+sYSQBqToPNBqjc1hHUYTBdtnS3ld45jofwhqm65+z1F1NJTxH+7hiZ+GNo/RdBAREQVJtvsfVU+Kw4jQwmZjiROxgu6zhldpxILSfVWxDEGtDWgBrQAAOAAFgB6L+0QF8c24tzX1EGM9qMLNNWVEJFurle0X5ZtOHgQuWrO3+7OmDEROB2Klua/77bBw9i0+qrFB6yUr2ta8tIa++V1tHWNjbyK8lMRQiXATL301WW/wyRt/UBQ5Bp/cVV58HiF7lj5Gnw7ZI+RVgqmejbWEwVcdtGvjcD4ua4Efyj3VzICrrfhsg6toQ+FjnzU7szWt1JY6weAO/QA/wqxV/MkgaCToACT5BBnbcQ8isLQ4sP2mkgZuOlj3jktFrOmwmKS1uMzSwtYx0kma2gDYwT8I+9a1ytEOdZpJ5FBnPf8ATXr2gEECMAi3A5nLy3X7rv2jT1TpmujBDRTykaZ7kkjmOAPmuVvhnc7EpA5+ctAHeLanTVWvuD2r+kUTqZ5GemIDRbjEQLHxObMPZBAKfo/17gCXRt7bmuBNiGh9s4txBHaCv/ZzAo6Omip4h2Y228z3uPiTcrpIgojpIVsZkpYh/wBVrXuceTSQAD6i6pZTzffVZ8YnH3GxtH4Af1UDQFKd2OBmqxOmjtdofnfpcBrdTf2t6qLK7ujjgJvUVbhoLRMPM8Xe3Z90F5IiICIiAiIgIiIKz3+4CZ8NEzeNM8POtuw6zXeZvlWa1rveVSGTCq1rePUvd+EZj8mrIiCw9iZ74JjMZ1s2B4/Ha/8AKq8Uh2dxxsNJiELjY1EUbWeJbM029rqPIL+6N0JFNVu7jKwDzEev9QVxKD7msDdTYTCHizpbzEeDvhv/AA291OEBcXbSr6rD6t40LYJSPPIbfNdpcDb7DJajDqmGnbmlkjytFwLkkd7tBpdBnDdZXmGtbICNLXzHKLE2OvcfzWnq2tywOeBfvaBrfgQsx4NsrUUddCyvhMQkJAzi7XWI4W46ke4Wh8VY80RDQC820bfQ5fs6eyDNG8GtEtdK8d/Hz713txeLGHFo2X7MzXRu8dLj5tUa22w+SGtmZKDcO0JGXMOev/NFK9zOxtTLWwVbI/7PFIczyQ2/ZOjb/FqRwQaYREQZe35UJjxeVxGkjWPB59kD82qAK5ekjREVFLL3GNzPG4df8iqaQfqwvC5KmVkMDS+R5s1o0ufM6AeJWtdgdmRQUENPazw0Ok7/AKxwu7UcRfT0VU9HvY9xkfXyDstBji8XH4neg09Sr3QEREBERAREQEREHM2noDPR1ETTZ0kT2g+bTyWMlt8hYy2kwk0tXPA7jFI5vLS+h9rIOautspgbqysgp2/3jwD4N4uPo0FclT7cbK0YzDn72Shv+bqzb5XQafhhDGta3QNAA8gLBf2iICIiCtd9mFudFSVDSAIJsryTazJMovqLfE1vupdgc4LYGhwf9WXZgb3sGi/jxX4d59KZMMqABmLcjgOFyJGH0X6tjqQinjc5tnBgHpx9+CClOkYy2JQnnTN/9sqsfcNMXYQy/wBmSRo8rg/qoJ0kYP7VSP5xOb7SE/6lYu5WiMeD09/t53jwBcf/AIgnSIiCi+klWAupI/tASOPkbAfkqUa2+gU+34YyZ8WlZ9mANjb+EF3zKhGHNJmjAFyXssOZzBBrfd/gxpcNpYXWzNjBdb7ziXH81IV5wNs1o5AfkvRAREQEREBERAREQFTG+3dkHibEonhrmMaZYy0nPYhuYEHQ2IuCO5XOvOpp2yMcx4DmuBa4HUEEagoMTdQ617G3PuU93P7E1FXWRzxkRxU72Pe88SbmzWgEEk2OvAfJXU3dhRF7bscWhxOS4ynXgeze3qpLg2BQ0rSynYGNJ4DgPJB0UREBERBFttcY7BpY4zI+VvaOYNbG2/xOJBvqOAHdxCkNA0iJgNr5Re3kktBG52ZzGl2guRfQcPzXuAgpHpFU8kj6UMiJaxrznAJ1c4DLoP3QfVT3dJUSOwuBs0ZjdFeOx7wOB4cj8lMHsB4gHz1X0BB9XhXVPVxvf9xrnewJ/Re6+ObcWPAoMU4hWumlfK/V0ji4+ZKuPYTcQ/NT1VVM0AZJeqa0l3MAuJsO7uKkNHuToBWl/wBcQ12cRlzerve9rBl8vhdWmAgIiICIiAiIg//Z"/>
          <p:cNvSpPr>
            <a:spLocks noChangeAspect="1" noChangeArrowheads="1"/>
          </p:cNvSpPr>
          <p:nvPr/>
        </p:nvSpPr>
        <p:spPr bwMode="auto">
          <a:xfrm>
            <a:off x="473075" y="-479425"/>
            <a:ext cx="1905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77078464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Same sex married couples</a:t>
            </a:r>
            <a:br>
              <a:rPr lang="en-US" dirty="0" smtClean="0"/>
            </a:br>
            <a:r>
              <a:rPr lang="en-US" dirty="0" smtClean="0"/>
              <a:t>2014-2015 FAFSA Changes</a:t>
            </a:r>
            <a:endParaRPr lang="en-US" dirty="0"/>
          </a:p>
        </p:txBody>
      </p:sp>
      <p:sp>
        <p:nvSpPr>
          <p:cNvPr id="3" name="Content Placeholder 2"/>
          <p:cNvSpPr>
            <a:spLocks noGrp="1"/>
          </p:cNvSpPr>
          <p:nvPr>
            <p:ph idx="10"/>
          </p:nvPr>
        </p:nvSpPr>
        <p:spPr/>
        <p:txBody>
          <a:bodyPr/>
          <a:lstStyle/>
          <a:p>
            <a:r>
              <a:rPr lang="en-US" dirty="0" smtClean="0"/>
              <a:t>Consistent with the Supreme Court decision on the Defense of Marriage Act (DOMA), same-sex couples must report their marital status as married if they were legally married in a state or other jurisdiction (foreign country) that permits same-sex marriage.</a:t>
            </a:r>
          </a:p>
          <a:p>
            <a:pPr lvl="1"/>
            <a:r>
              <a:rPr lang="en-US" dirty="0" smtClean="0"/>
              <a:t>Students – FAFSA questions 16-17</a:t>
            </a:r>
          </a:p>
          <a:p>
            <a:pPr lvl="1"/>
            <a:r>
              <a:rPr lang="en-US" dirty="0" smtClean="0"/>
              <a:t>Parents – FAFSA questions 59-60</a:t>
            </a:r>
            <a:endParaRPr lang="en-US" dirty="0"/>
          </a:p>
        </p:txBody>
      </p:sp>
    </p:spTree>
    <p:extLst>
      <p:ext uri="{BB962C8B-B14F-4D97-AF65-F5344CB8AC3E}">
        <p14:creationId xmlns:p14="http://schemas.microsoft.com/office/powerpoint/2010/main" val="125946537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ctrTitle"/>
          </p:nvPr>
        </p:nvSpPr>
        <p:spPr/>
        <p:txBody>
          <a:bodyPr>
            <a:normAutofit fontScale="90000"/>
          </a:bodyPr>
          <a:lstStyle/>
          <a:p>
            <a:r>
              <a:rPr lang="en-US" altLang="en-US" sz="3600" b="1" dirty="0" smtClean="0"/>
              <a:t>Parents’ Info on FAFSA</a:t>
            </a:r>
            <a:br>
              <a:rPr lang="en-US" altLang="en-US" sz="3600" b="1" dirty="0" smtClean="0"/>
            </a:br>
            <a:r>
              <a:rPr lang="en-US" altLang="en-US" sz="3600" b="1" dirty="0" smtClean="0"/>
              <a:t>2014-2015 FAFSA Changes </a:t>
            </a:r>
          </a:p>
        </p:txBody>
      </p:sp>
      <p:sp>
        <p:nvSpPr>
          <p:cNvPr id="3" name="Content Placeholder 2"/>
          <p:cNvSpPr>
            <a:spLocks noGrp="1"/>
          </p:cNvSpPr>
          <p:nvPr>
            <p:ph idx="10"/>
          </p:nvPr>
        </p:nvSpPr>
        <p:spPr/>
        <p:txBody>
          <a:bodyPr>
            <a:normAutofit/>
          </a:bodyPr>
          <a:lstStyle/>
          <a:p>
            <a:pPr marL="0" indent="0">
              <a:buFontTx/>
              <a:buNone/>
              <a:defRPr/>
            </a:pPr>
            <a:r>
              <a:rPr lang="en-US" sz="2400" b="1" u="sng" dirty="0" smtClean="0"/>
              <a:t>Parents unmarried but living together</a:t>
            </a:r>
          </a:p>
          <a:p>
            <a:pPr>
              <a:defRPr/>
            </a:pPr>
            <a:r>
              <a:rPr lang="en-US" sz="2400" dirty="0" smtClean="0"/>
              <a:t>Beginning with 2014-2015, Dependent student will report information about both legal (biological or adoptive) parents if the parents are living together, </a:t>
            </a:r>
            <a:r>
              <a:rPr lang="en-US" sz="2400" u="sng" dirty="0" smtClean="0"/>
              <a:t>regardless of the parents’ marital status or gender</a:t>
            </a:r>
          </a:p>
          <a:p>
            <a:pPr lvl="1">
              <a:defRPr/>
            </a:pPr>
            <a:r>
              <a:rPr lang="en-US" sz="2200" dirty="0" smtClean="0"/>
              <a:t>Previously, student only reported information about one parent (typically, custodial parent) if not married</a:t>
            </a:r>
          </a:p>
          <a:p>
            <a:pPr>
              <a:defRPr/>
            </a:pPr>
            <a:endParaRPr lang="en-US" sz="2400" dirty="0" smtClean="0"/>
          </a:p>
          <a:p>
            <a:pPr>
              <a:defRPr/>
            </a:pPr>
            <a:r>
              <a:rPr lang="en-US" sz="2400" dirty="0" smtClean="0"/>
              <a:t>New response added to parents’ marital status – ‘Unmarried and both parents living together’</a:t>
            </a:r>
          </a:p>
        </p:txBody>
      </p:sp>
    </p:spTree>
    <p:extLst>
      <p:ext uri="{BB962C8B-B14F-4D97-AF65-F5344CB8AC3E}">
        <p14:creationId xmlns:p14="http://schemas.microsoft.com/office/powerpoint/2010/main" val="3070998684"/>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Tax Information</a:t>
            </a:r>
            <a:endParaRPr lang="en-US" dirty="0"/>
          </a:p>
        </p:txBody>
      </p:sp>
      <p:sp>
        <p:nvSpPr>
          <p:cNvPr id="3" name="Content Placeholder 2"/>
          <p:cNvSpPr>
            <a:spLocks noGrp="1"/>
          </p:cNvSpPr>
          <p:nvPr>
            <p:ph idx="10"/>
          </p:nvPr>
        </p:nvSpPr>
        <p:spPr/>
        <p:txBody>
          <a:bodyPr>
            <a:normAutofit/>
          </a:bodyPr>
          <a:lstStyle/>
          <a:p>
            <a:r>
              <a:rPr lang="en-US" dirty="0" smtClean="0"/>
              <a:t>Filing Status</a:t>
            </a:r>
          </a:p>
          <a:p>
            <a:pPr lvl="1"/>
            <a:r>
              <a:rPr lang="en-US" dirty="0" smtClean="0"/>
              <a:t>Already completed</a:t>
            </a:r>
          </a:p>
          <a:p>
            <a:pPr lvl="1"/>
            <a:r>
              <a:rPr lang="en-US" dirty="0" smtClean="0"/>
              <a:t>Will</a:t>
            </a:r>
            <a:r>
              <a:rPr lang="en-US" baseline="0" dirty="0" smtClean="0"/>
              <a:t> file (use </a:t>
            </a:r>
            <a:r>
              <a:rPr lang="en-US" baseline="0" dirty="0" smtClean="0"/>
              <a:t>2012 </a:t>
            </a:r>
            <a:r>
              <a:rPr lang="en-US" baseline="0" dirty="0" smtClean="0"/>
              <a:t>tax return to estimate, or online Income Estimator)</a:t>
            </a:r>
          </a:p>
          <a:p>
            <a:pPr lvl="2"/>
            <a:r>
              <a:rPr lang="en-US" sz="2200" baseline="0" dirty="0" smtClean="0"/>
              <a:t>After filing tax return, MUST correct FAFSA</a:t>
            </a:r>
          </a:p>
          <a:p>
            <a:pPr lvl="2"/>
            <a:r>
              <a:rPr lang="en-US" sz="2200" b="0" i="0" kern="1200" dirty="0" smtClean="0">
                <a:solidFill>
                  <a:schemeClr val="tx1"/>
                </a:solidFill>
                <a:effectLst/>
              </a:rPr>
              <a:t>Change filing status from "Will file" to "Already completed," and </a:t>
            </a:r>
          </a:p>
          <a:p>
            <a:pPr lvl="2"/>
            <a:r>
              <a:rPr lang="en-US" sz="2200" b="0" i="0" kern="1200" dirty="0" smtClean="0">
                <a:solidFill>
                  <a:schemeClr val="tx1"/>
                </a:solidFill>
                <a:effectLst/>
              </a:rPr>
              <a:t>Change estimated answers to the final amounts on your </a:t>
            </a:r>
            <a:r>
              <a:rPr lang="en-US" sz="2200" b="0" i="0" kern="1200" dirty="0" smtClean="0">
                <a:solidFill>
                  <a:schemeClr val="tx1"/>
                </a:solidFill>
                <a:effectLst/>
              </a:rPr>
              <a:t>2013 </a:t>
            </a:r>
            <a:r>
              <a:rPr lang="en-US" sz="2200" b="0" i="0" kern="1200" dirty="0" smtClean="0">
                <a:solidFill>
                  <a:schemeClr val="tx1"/>
                </a:solidFill>
                <a:effectLst/>
              </a:rPr>
              <a:t>tax return. </a:t>
            </a:r>
          </a:p>
          <a:p>
            <a:pPr lvl="1"/>
            <a:r>
              <a:rPr lang="en-US" baseline="0" dirty="0" smtClean="0"/>
              <a:t>Not going to file</a:t>
            </a:r>
          </a:p>
        </p:txBody>
      </p:sp>
    </p:spTree>
    <p:extLst>
      <p:ext uri="{BB962C8B-B14F-4D97-AF65-F5344CB8AC3E}">
        <p14:creationId xmlns:p14="http://schemas.microsoft.com/office/powerpoint/2010/main" val="108234367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Income</a:t>
            </a:r>
            <a:r>
              <a:rPr lang="en-US" baseline="0" dirty="0" smtClean="0"/>
              <a:t> Tax</a:t>
            </a:r>
            <a:endParaRPr lang="en-US" dirty="0"/>
          </a:p>
        </p:txBody>
      </p:sp>
      <p:sp>
        <p:nvSpPr>
          <p:cNvPr id="3" name="Content Placeholder 2"/>
          <p:cNvSpPr>
            <a:spLocks noGrp="1"/>
          </p:cNvSpPr>
          <p:nvPr>
            <p:ph idx="10"/>
          </p:nvPr>
        </p:nvSpPr>
        <p:spPr>
          <a:xfrm>
            <a:off x="76200" y="2590800"/>
            <a:ext cx="1981200" cy="3535363"/>
          </a:xfrm>
        </p:spPr>
        <p:txBody>
          <a:bodyPr>
            <a:normAutofit/>
          </a:bodyPr>
          <a:lstStyle/>
          <a:p>
            <a:pPr marL="0" indent="0">
              <a:buNone/>
            </a:pPr>
            <a:r>
              <a:rPr lang="en-US" dirty="0" smtClean="0"/>
              <a:t>“Enter the amount of your income</a:t>
            </a:r>
            <a:r>
              <a:rPr lang="en-US" baseline="0" dirty="0" smtClean="0"/>
              <a:t> tax for </a:t>
            </a:r>
            <a:r>
              <a:rPr lang="en-US" baseline="0" dirty="0" smtClean="0"/>
              <a:t>2013, </a:t>
            </a:r>
            <a:r>
              <a:rPr lang="en-US" baseline="0" dirty="0" smtClean="0"/>
              <a:t>found on IRS Form 1040-line 55”</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71" t="32106" r="19253" b="11248"/>
          <a:stretch/>
        </p:blipFill>
        <p:spPr bwMode="auto">
          <a:xfrm>
            <a:off x="2057400" y="1600200"/>
            <a:ext cx="6921063" cy="444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57400" y="4114800"/>
            <a:ext cx="6921063"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55441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IRS Data that will populate FAFSA</a:t>
            </a:r>
            <a:endParaRPr lang="en-US" dirty="0"/>
          </a:p>
        </p:txBody>
      </p:sp>
      <p:sp>
        <p:nvSpPr>
          <p:cNvPr id="5" name="Content Placeholder 4"/>
          <p:cNvSpPr>
            <a:spLocks noGrp="1"/>
          </p:cNvSpPr>
          <p:nvPr>
            <p:ph idx="10"/>
          </p:nvPr>
        </p:nvSpPr>
        <p:spPr>
          <a:xfrm>
            <a:off x="457200" y="2027237"/>
            <a:ext cx="3962400" cy="4525963"/>
          </a:xfrm>
        </p:spPr>
        <p:txBody>
          <a:bodyPr>
            <a:normAutofit fontScale="77500" lnSpcReduction="20000"/>
          </a:bodyPr>
          <a:lstStyle/>
          <a:p>
            <a:r>
              <a:rPr lang="en-US" dirty="0" smtClean="0"/>
              <a:t>Adjusted Gross Income</a:t>
            </a:r>
          </a:p>
          <a:p>
            <a:r>
              <a:rPr lang="en-US" dirty="0" smtClean="0"/>
              <a:t>Federal Tax Paid</a:t>
            </a:r>
          </a:p>
          <a:p>
            <a:r>
              <a:rPr lang="en-US" dirty="0" smtClean="0"/>
              <a:t># of Exemptions?</a:t>
            </a:r>
          </a:p>
          <a:p>
            <a:r>
              <a:rPr lang="en-US" dirty="0" smtClean="0"/>
              <a:t>Untaxed Income</a:t>
            </a:r>
          </a:p>
          <a:p>
            <a:pPr lvl="1"/>
            <a:r>
              <a:rPr lang="en-US" dirty="0" smtClean="0"/>
              <a:t>IRA deductions</a:t>
            </a:r>
          </a:p>
          <a:p>
            <a:pPr lvl="1"/>
            <a:r>
              <a:rPr lang="en-US" dirty="0" smtClean="0"/>
              <a:t>Tax exempt interest</a:t>
            </a:r>
          </a:p>
          <a:p>
            <a:pPr lvl="1"/>
            <a:r>
              <a:rPr lang="en-US" dirty="0" smtClean="0"/>
              <a:t>Untaxed IRA distributions</a:t>
            </a:r>
          </a:p>
          <a:p>
            <a:pPr lvl="1"/>
            <a:r>
              <a:rPr lang="en-US" dirty="0" smtClean="0"/>
              <a:t>Untaxed pension</a:t>
            </a:r>
          </a:p>
          <a:p>
            <a:pPr>
              <a:lnSpc>
                <a:spcPct val="90000"/>
              </a:lnSpc>
            </a:pPr>
            <a:r>
              <a:rPr lang="en-US" altLang="en-US" sz="2400" dirty="0"/>
              <a:t>Student’s and parents’ income from work if:</a:t>
            </a:r>
          </a:p>
          <a:p>
            <a:pPr lvl="1">
              <a:lnSpc>
                <a:spcPct val="90000"/>
              </a:lnSpc>
            </a:pPr>
            <a:r>
              <a:rPr lang="en-US" altLang="en-US" sz="2200" dirty="0"/>
              <a:t>Marital status is other than married</a:t>
            </a:r>
          </a:p>
          <a:p>
            <a:pPr lvl="1">
              <a:lnSpc>
                <a:spcPct val="90000"/>
              </a:lnSpc>
            </a:pPr>
            <a:r>
              <a:rPr lang="en-US" altLang="en-US" sz="2200" dirty="0"/>
              <a:t>If ‘married’, total income from work from tax form will appear on screen and will need to separated by student or parent for entry into FOTW </a:t>
            </a:r>
            <a:r>
              <a:rPr lang="en-US" altLang="en-US" sz="2200" dirty="0" smtClean="0"/>
              <a:t>fields</a:t>
            </a:r>
            <a:endParaRPr lang="en-US" dirty="0" smtClean="0"/>
          </a:p>
          <a:p>
            <a:endParaRPr lang="en-US" dirty="0"/>
          </a:p>
        </p:txBody>
      </p:sp>
      <p:sp>
        <p:nvSpPr>
          <p:cNvPr id="7" name="Content Placeholder 6"/>
          <p:cNvSpPr>
            <a:spLocks noGrp="1"/>
          </p:cNvSpPr>
          <p:nvPr>
            <p:ph sz="quarter" idx="12"/>
          </p:nvPr>
        </p:nvSpPr>
        <p:spPr>
          <a:xfrm>
            <a:off x="4572000" y="2057400"/>
            <a:ext cx="4114800" cy="4572000"/>
          </a:xfrm>
        </p:spPr>
        <p:txBody>
          <a:bodyPr>
            <a:normAutofit lnSpcReduction="10000"/>
          </a:bodyPr>
          <a:lstStyle/>
          <a:p>
            <a:r>
              <a:rPr lang="en-US" dirty="0" smtClean="0"/>
              <a:t>Type of tax return</a:t>
            </a:r>
          </a:p>
          <a:p>
            <a:r>
              <a:rPr lang="en-US" dirty="0" smtClean="0"/>
              <a:t>Additional Financial Info</a:t>
            </a:r>
          </a:p>
          <a:p>
            <a:pPr lvl="1"/>
            <a:r>
              <a:rPr lang="en-US" dirty="0" smtClean="0"/>
              <a:t>Child support paid</a:t>
            </a:r>
          </a:p>
          <a:p>
            <a:pPr lvl="1"/>
            <a:r>
              <a:rPr lang="en-US" dirty="0" smtClean="0"/>
              <a:t>Work-Study earnings, etc.</a:t>
            </a:r>
            <a:endParaRPr lang="en-US" dirty="0"/>
          </a:p>
          <a:p>
            <a:r>
              <a:rPr lang="en-US" dirty="0" smtClean="0"/>
              <a:t>Untaxed Income</a:t>
            </a:r>
          </a:p>
          <a:p>
            <a:pPr lvl="1"/>
            <a:r>
              <a:rPr lang="en-US" dirty="0" smtClean="0"/>
              <a:t>Payments to tax deferred savings (e.g. 401(k))</a:t>
            </a:r>
          </a:p>
          <a:p>
            <a:pPr lvl="1"/>
            <a:r>
              <a:rPr lang="en-US" dirty="0" smtClean="0"/>
              <a:t>Child Support Received</a:t>
            </a:r>
          </a:p>
          <a:p>
            <a:pPr lvl="1"/>
            <a:r>
              <a:rPr lang="en-US" dirty="0" smtClean="0"/>
              <a:t>Housing Allowance, etc.</a:t>
            </a:r>
          </a:p>
          <a:p>
            <a:r>
              <a:rPr lang="en-US" dirty="0" smtClean="0"/>
              <a:t>Asset questions</a:t>
            </a:r>
            <a:endParaRPr lang="en-US" dirty="0"/>
          </a:p>
        </p:txBody>
      </p:sp>
      <p:sp>
        <p:nvSpPr>
          <p:cNvPr id="4" name="Text Placeholder 3"/>
          <p:cNvSpPr>
            <a:spLocks noGrp="1"/>
          </p:cNvSpPr>
          <p:nvPr>
            <p:ph type="body" idx="4294967295"/>
          </p:nvPr>
        </p:nvSpPr>
        <p:spPr>
          <a:xfrm>
            <a:off x="152400" y="1417638"/>
            <a:ext cx="4040188" cy="639762"/>
          </a:xfrm>
        </p:spPr>
        <p:txBody>
          <a:bodyPr>
            <a:normAutofit/>
          </a:bodyPr>
          <a:lstStyle/>
          <a:p>
            <a:pPr marL="0" indent="0">
              <a:buNone/>
            </a:pPr>
            <a:r>
              <a:rPr lang="en-US" dirty="0" smtClean="0"/>
              <a:t>IRS Data Retrieval</a:t>
            </a:r>
            <a:endParaRPr lang="en-US" dirty="0"/>
          </a:p>
        </p:txBody>
      </p:sp>
      <p:sp>
        <p:nvSpPr>
          <p:cNvPr id="6" name="Text Placeholder 5"/>
          <p:cNvSpPr>
            <a:spLocks noGrp="1"/>
          </p:cNvSpPr>
          <p:nvPr>
            <p:ph type="body" sz="quarter" idx="4294967295"/>
          </p:nvPr>
        </p:nvSpPr>
        <p:spPr>
          <a:xfrm>
            <a:off x="4568825" y="1447800"/>
            <a:ext cx="4041775" cy="639762"/>
          </a:xfrm>
        </p:spPr>
        <p:txBody>
          <a:bodyPr>
            <a:normAutofit/>
          </a:bodyPr>
          <a:lstStyle/>
          <a:p>
            <a:pPr marL="0" indent="0">
              <a:buNone/>
            </a:pPr>
            <a:r>
              <a:rPr lang="en-US" dirty="0" smtClean="0"/>
              <a:t>Hand Enter on FAFSA</a:t>
            </a:r>
            <a:endParaRPr lang="en-US" dirty="0"/>
          </a:p>
        </p:txBody>
      </p:sp>
      <p:pic>
        <p:nvPicPr>
          <p:cNvPr id="8" name="Picture 8" descr="http://www.google.com/url?source=imglanding&amp;ct=img&amp;q=http://livecast.typepad.com/.a/6a00e553ee133c88330147e03f0869970b-320wi&amp;sa=X&amp;ei=7WdkUNrHNOqPyAGFs4CoCA&amp;ved=0CAkQ8wc&amp;usg=AFQjCNHKaZl_WEKsMQzv0l5Omut9ji5y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62600"/>
            <a:ext cx="867836" cy="7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0603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ctrTitle"/>
          </p:nvPr>
        </p:nvSpPr>
        <p:spPr/>
        <p:txBody>
          <a:bodyPr/>
          <a:lstStyle/>
          <a:p>
            <a:pPr eaLnBrk="1" hangingPunct="1"/>
            <a:r>
              <a:rPr lang="en-US" dirty="0" smtClean="0"/>
              <a:t>Definitions: Investments</a:t>
            </a:r>
          </a:p>
        </p:txBody>
      </p:sp>
      <p:sp>
        <p:nvSpPr>
          <p:cNvPr id="45060" name="Rectangle 4"/>
          <p:cNvSpPr>
            <a:spLocks noGrp="1" noChangeArrowheads="1"/>
          </p:cNvSpPr>
          <p:nvPr>
            <p:ph idx="10"/>
          </p:nvPr>
        </p:nvSpPr>
        <p:spPr/>
        <p:txBody>
          <a:bodyPr>
            <a:normAutofit fontScale="92500" lnSpcReduction="10000"/>
          </a:bodyPr>
          <a:lstStyle/>
          <a:p>
            <a:pPr eaLnBrk="1" hangingPunct="1"/>
            <a:r>
              <a:rPr lang="en-US" sz="3600" dirty="0" smtClean="0"/>
              <a:t>Do </a:t>
            </a:r>
            <a:r>
              <a:rPr lang="en-US" sz="3600" u="sng" dirty="0" smtClean="0"/>
              <a:t>Not</a:t>
            </a:r>
            <a:r>
              <a:rPr lang="en-US" sz="3600" dirty="0" smtClean="0"/>
              <a:t> Include…</a:t>
            </a:r>
          </a:p>
          <a:p>
            <a:pPr lvl="1" eaLnBrk="1" hangingPunct="1"/>
            <a:r>
              <a:rPr lang="en-US" sz="3200" dirty="0" smtClean="0">
                <a:solidFill>
                  <a:schemeClr val="tx1"/>
                </a:solidFill>
              </a:rPr>
              <a:t>Home you live in</a:t>
            </a:r>
          </a:p>
          <a:p>
            <a:pPr lvl="1" eaLnBrk="1" hangingPunct="1"/>
            <a:endParaRPr lang="en-US" sz="3200" dirty="0" smtClean="0">
              <a:solidFill>
                <a:schemeClr val="tx1"/>
              </a:solidFill>
            </a:endParaRPr>
          </a:p>
          <a:p>
            <a:pPr lvl="1" eaLnBrk="1" hangingPunct="1"/>
            <a:r>
              <a:rPr lang="en-US" sz="3200" dirty="0" smtClean="0">
                <a:solidFill>
                  <a:schemeClr val="tx1"/>
                </a:solidFill>
              </a:rPr>
              <a:t>Value of life insurance</a:t>
            </a:r>
          </a:p>
          <a:p>
            <a:pPr lvl="1" eaLnBrk="1" hangingPunct="1"/>
            <a:endParaRPr lang="en-US" sz="3200" dirty="0" smtClean="0">
              <a:solidFill>
                <a:schemeClr val="tx1"/>
              </a:solidFill>
            </a:endParaRPr>
          </a:p>
          <a:p>
            <a:pPr lvl="1" eaLnBrk="1" hangingPunct="1"/>
            <a:r>
              <a:rPr lang="en-US" sz="3200" dirty="0" smtClean="0">
                <a:solidFill>
                  <a:schemeClr val="tx1"/>
                </a:solidFill>
              </a:rPr>
              <a:t>Retirement plans (pension, annuities, non-education IRAs, Keogh plans, etc)</a:t>
            </a:r>
          </a:p>
          <a:p>
            <a:pPr lvl="1" eaLnBrk="1" hangingPunct="1"/>
            <a:endParaRPr lang="en-US" sz="3200" dirty="0" smtClean="0">
              <a:solidFill>
                <a:schemeClr val="tx1"/>
              </a:solidFill>
            </a:endParaRPr>
          </a:p>
          <a:p>
            <a:pPr lvl="1" eaLnBrk="1" hangingPunct="1"/>
            <a:r>
              <a:rPr lang="en-US" sz="3200" dirty="0" smtClean="0">
                <a:solidFill>
                  <a:schemeClr val="tx1"/>
                </a:solidFill>
              </a:rPr>
              <a:t>Prepaid tuition plans</a:t>
            </a:r>
          </a:p>
        </p:txBody>
      </p:sp>
      <p:pic>
        <p:nvPicPr>
          <p:cNvPr id="45061" name="Picture 5" descr="MCj03359130000[1]"/>
          <p:cNvPicPr>
            <a:picLocks noChangeAspect="1" noChangeArrowheads="1"/>
          </p:cNvPicPr>
          <p:nvPr/>
        </p:nvPicPr>
        <p:blipFill>
          <a:blip r:embed="rId3" cstate="print"/>
          <a:srcRect/>
          <a:stretch>
            <a:fillRect/>
          </a:stretch>
        </p:blipFill>
        <p:spPr bwMode="auto">
          <a:xfrm>
            <a:off x="7315200" y="304800"/>
            <a:ext cx="1590675" cy="1828800"/>
          </a:xfrm>
          <a:prstGeom prst="rect">
            <a:avLst/>
          </a:prstGeom>
          <a:noFill/>
          <a:ln w="9525">
            <a:noFill/>
            <a:miter lim="800000"/>
            <a:headEnd/>
            <a:tailEnd/>
          </a:ln>
        </p:spPr>
      </p:pic>
    </p:spTree>
    <p:extLst>
      <p:ext uri="{BB962C8B-B14F-4D97-AF65-F5344CB8AC3E}">
        <p14:creationId xmlns:p14="http://schemas.microsoft.com/office/powerpoint/2010/main" val="42897035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a:t>
            </a:r>
            <a:r>
              <a:rPr lang="en-US" baseline="0" dirty="0" smtClean="0"/>
              <a:t> Investments</a:t>
            </a:r>
            <a:endParaRPr lang="en-US" dirty="0"/>
          </a:p>
        </p:txBody>
      </p:sp>
      <p:sp>
        <p:nvSpPr>
          <p:cNvPr id="3" name="Content Placeholder 2"/>
          <p:cNvSpPr>
            <a:spLocks noGrp="1"/>
          </p:cNvSpPr>
          <p:nvPr>
            <p:ph idx="10"/>
          </p:nvPr>
        </p:nvSpPr>
        <p:spPr/>
        <p:txBody>
          <a:bodyPr>
            <a:normAutofit fontScale="62500" lnSpcReduction="20000"/>
          </a:bodyPr>
          <a:lstStyle/>
          <a:p>
            <a:r>
              <a:rPr lang="en-US" sz="3200" b="1" i="0" kern="1200" dirty="0" smtClean="0">
                <a:solidFill>
                  <a:schemeClr val="tx1"/>
                </a:solidFill>
                <a:effectLst/>
                <a:latin typeface="+mn-lt"/>
                <a:ea typeface="+mn-ea"/>
                <a:cs typeface="+mn-cs"/>
              </a:rPr>
              <a:t>Investments include</a:t>
            </a:r>
            <a:r>
              <a:rPr lang="en-US" sz="3200" b="0" i="0" kern="1200" dirty="0" smtClean="0">
                <a:solidFill>
                  <a:schemeClr val="tx1"/>
                </a:solidFill>
                <a:effectLst/>
                <a:latin typeface="+mn-lt"/>
                <a:ea typeface="+mn-ea"/>
                <a:cs typeface="+mn-cs"/>
              </a:rPr>
              <a:t> real estate (do not include the home in which you live), trust funds, UGMA and UTMA accounts, money market funds, mutual funds, certificates of deposit, stocks, stock options, bonds, other securities, installment and land sale contracts (including mortgages held), commodities, etc.</a:t>
            </a:r>
          </a:p>
          <a:p>
            <a:r>
              <a:rPr lang="en-US" sz="3200" b="1" i="0" kern="1200" dirty="0" smtClean="0">
                <a:solidFill>
                  <a:schemeClr val="tx1"/>
                </a:solidFill>
                <a:effectLst/>
                <a:latin typeface="+mn-lt"/>
                <a:ea typeface="+mn-ea"/>
                <a:cs typeface="+mn-cs"/>
              </a:rPr>
              <a:t>Investments also include </a:t>
            </a:r>
            <a:r>
              <a:rPr lang="en-US" sz="3200" b="0" i="0" kern="1200" dirty="0" smtClean="0">
                <a:solidFill>
                  <a:schemeClr val="tx1"/>
                </a:solidFill>
                <a:effectLst/>
                <a:latin typeface="+mn-lt"/>
                <a:ea typeface="+mn-ea"/>
                <a:cs typeface="+mn-cs"/>
              </a:rPr>
              <a:t>qualified educational benefits or education savings accounts such as Coverdell savings accounts, 529 college savings plans and the refund value of 529 prepaid tuition plans. For a student who does not report parental information, the accounts owned by the student (and the student's spouse) are reported as student investments. For a student who must report parental information, the accounts are reported as parental investments, including all accounts owned by the student and all accounts owned by the parents for any member of the household.</a:t>
            </a:r>
          </a:p>
          <a:p>
            <a:r>
              <a:rPr lang="en-US" sz="3200" b="1" i="0" kern="1200" dirty="0" smtClean="0">
                <a:effectLst/>
                <a:latin typeface="+mn-lt"/>
                <a:ea typeface="+mn-ea"/>
                <a:cs typeface="+mn-cs"/>
              </a:rPr>
              <a:t>Investments do not include </a:t>
            </a:r>
            <a:r>
              <a:rPr lang="en-US" sz="3200" b="0" i="0" kern="1200" dirty="0" smtClean="0">
                <a:effectLst/>
                <a:latin typeface="+mn-lt"/>
                <a:ea typeface="+mn-ea"/>
                <a:cs typeface="+mn-cs"/>
              </a:rPr>
              <a:t>the home in which you live, the value of life insurance, retirement plans </a:t>
            </a:r>
            <a:r>
              <a:rPr lang="en-US" sz="3200" b="0" i="0" kern="1200" dirty="0" smtClean="0">
                <a:solidFill>
                  <a:schemeClr val="tx1"/>
                </a:solidFill>
                <a:effectLst/>
                <a:latin typeface="+mn-lt"/>
                <a:ea typeface="+mn-ea"/>
                <a:cs typeface="+mn-cs"/>
              </a:rPr>
              <a:t>(401[k] plans, pension funds, annuities, non-education IRAs, Keogh plans, etc.) or cash, savings and checking accounts.</a:t>
            </a:r>
          </a:p>
        </p:txBody>
      </p:sp>
    </p:spTree>
    <p:extLst>
      <p:ext uri="{BB962C8B-B14F-4D97-AF65-F5344CB8AC3E}">
        <p14:creationId xmlns:p14="http://schemas.microsoft.com/office/powerpoint/2010/main" val="38297316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Value</a:t>
            </a:r>
            <a:endParaRPr lang="en-US" dirty="0"/>
          </a:p>
        </p:txBody>
      </p:sp>
      <p:sp>
        <p:nvSpPr>
          <p:cNvPr id="3" name="Content Placeholder 2"/>
          <p:cNvSpPr>
            <a:spLocks noGrp="1"/>
          </p:cNvSpPr>
          <p:nvPr>
            <p:ph idx="10"/>
          </p:nvPr>
        </p:nvSpPr>
        <p:spPr/>
        <p:txBody>
          <a:bodyPr>
            <a:normAutofit/>
          </a:bodyPr>
          <a:lstStyle/>
          <a:p>
            <a:r>
              <a:rPr lang="en-US" sz="3200" b="1" i="0" kern="1200" dirty="0" smtClean="0">
                <a:solidFill>
                  <a:schemeClr val="tx1"/>
                </a:solidFill>
                <a:effectLst/>
                <a:latin typeface="+mn-lt"/>
                <a:ea typeface="+mn-ea"/>
                <a:cs typeface="+mn-cs"/>
              </a:rPr>
              <a:t>Business value does </a:t>
            </a:r>
            <a:r>
              <a:rPr lang="en-US" sz="3200" b="1" i="0" u="sng" kern="1200" dirty="0" smtClean="0">
                <a:solidFill>
                  <a:schemeClr val="tx1"/>
                </a:solidFill>
                <a:effectLst/>
                <a:latin typeface="+mn-lt"/>
                <a:ea typeface="+mn-ea"/>
                <a:cs typeface="+mn-cs"/>
              </a:rPr>
              <a:t>not</a:t>
            </a:r>
            <a:r>
              <a:rPr lang="en-US" sz="3200" b="1" i="0" kern="1200" dirty="0" smtClean="0">
                <a:solidFill>
                  <a:schemeClr val="tx1"/>
                </a:solidFill>
                <a:effectLst/>
                <a:latin typeface="+mn-lt"/>
                <a:ea typeface="+mn-ea"/>
                <a:cs typeface="+mn-cs"/>
              </a:rPr>
              <a:t> include</a:t>
            </a:r>
            <a:r>
              <a:rPr lang="en-US" sz="3200" b="0" i="0" kern="1200" dirty="0" smtClean="0">
                <a:solidFill>
                  <a:schemeClr val="tx1"/>
                </a:solidFill>
                <a:effectLst/>
                <a:latin typeface="+mn-lt"/>
                <a:ea typeface="+mn-ea"/>
                <a:cs typeface="+mn-cs"/>
              </a:rPr>
              <a:t> the value of a small business if…</a:t>
            </a:r>
          </a:p>
          <a:p>
            <a:pPr lvl="1"/>
            <a:r>
              <a:rPr lang="en-US" sz="2800" b="0" i="0" kern="1200" dirty="0" smtClean="0">
                <a:solidFill>
                  <a:schemeClr val="tx1"/>
                </a:solidFill>
                <a:effectLst/>
                <a:latin typeface="+mn-lt"/>
                <a:ea typeface="+mn-ea"/>
                <a:cs typeface="+mn-cs"/>
              </a:rPr>
              <a:t>You (and if married, your spouse) own and control more than 50 percent, and </a:t>
            </a:r>
          </a:p>
          <a:p>
            <a:pPr lvl="1"/>
            <a:r>
              <a:rPr lang="en-US" sz="2800" b="0" i="0" kern="1200" dirty="0" smtClean="0">
                <a:solidFill>
                  <a:schemeClr val="tx1"/>
                </a:solidFill>
                <a:effectLst/>
                <a:latin typeface="+mn-lt"/>
                <a:ea typeface="+mn-ea"/>
                <a:cs typeface="+mn-cs"/>
              </a:rPr>
              <a:t>has 100 or fewer full-time or full-time equivalent employees.</a:t>
            </a:r>
          </a:p>
          <a:p>
            <a:r>
              <a:rPr lang="en-US" sz="3200" b="1" i="0" kern="1200" dirty="0" smtClean="0">
                <a:solidFill>
                  <a:schemeClr val="tx1"/>
                </a:solidFill>
                <a:effectLst/>
                <a:latin typeface="+mn-lt"/>
                <a:ea typeface="+mn-ea"/>
                <a:cs typeface="+mn-cs"/>
              </a:rPr>
              <a:t>Investment farm value does </a:t>
            </a:r>
            <a:r>
              <a:rPr lang="en-US" sz="3200" b="1" i="0" u="sng" kern="1200" dirty="0" smtClean="0">
                <a:solidFill>
                  <a:schemeClr val="tx1"/>
                </a:solidFill>
                <a:effectLst/>
                <a:latin typeface="+mn-lt"/>
                <a:ea typeface="+mn-ea"/>
                <a:cs typeface="+mn-cs"/>
              </a:rPr>
              <a:t>not</a:t>
            </a:r>
            <a:r>
              <a:rPr lang="en-US" sz="3200" b="1" i="0" kern="1200" dirty="0" smtClean="0">
                <a:solidFill>
                  <a:schemeClr val="tx1"/>
                </a:solidFill>
                <a:effectLst/>
                <a:latin typeface="+mn-lt"/>
                <a:ea typeface="+mn-ea"/>
                <a:cs typeface="+mn-cs"/>
              </a:rPr>
              <a:t> include</a:t>
            </a:r>
            <a:r>
              <a:rPr lang="en-US" sz="3200" b="0" i="0" kern="1200" dirty="0" smtClean="0">
                <a:solidFill>
                  <a:schemeClr val="tx1"/>
                </a:solidFill>
                <a:effectLst/>
                <a:latin typeface="+mn-lt"/>
                <a:ea typeface="+mn-ea"/>
                <a:cs typeface="+mn-cs"/>
              </a:rPr>
              <a:t> the value of a family farm that you (and if married, your spouse) live on and operate.</a:t>
            </a:r>
          </a:p>
        </p:txBody>
      </p:sp>
    </p:spTree>
    <p:extLst>
      <p:ext uri="{BB962C8B-B14F-4D97-AF65-F5344CB8AC3E}">
        <p14:creationId xmlns:p14="http://schemas.microsoft.com/office/powerpoint/2010/main" val="311014407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After Entering</a:t>
            </a:r>
            <a:r>
              <a:rPr lang="en-US" baseline="0" dirty="0" smtClean="0"/>
              <a:t> PIN, still need to Submit</a:t>
            </a:r>
            <a:endParaRPr lang="en-US" dirty="0"/>
          </a:p>
        </p:txBody>
      </p:sp>
      <p:sp>
        <p:nvSpPr>
          <p:cNvPr id="5" name="Content Placeholder 4"/>
          <p:cNvSpPr>
            <a:spLocks noGrp="1"/>
          </p:cNvSpPr>
          <p:nvPr>
            <p:ph idx="10"/>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195" b="13961"/>
          <a:stretch/>
        </p:blipFill>
        <p:spPr bwMode="auto">
          <a:xfrm>
            <a:off x="523547" y="1295400"/>
            <a:ext cx="8039100" cy="521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3124199"/>
            <a:ext cx="2209800" cy="685801"/>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4114800" y="6019800"/>
            <a:ext cx="2209800" cy="685801"/>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1371600" y="5486400"/>
            <a:ext cx="1676400" cy="53340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741461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4"/>
          <p:cNvSpPr>
            <a:spLocks noGrp="1"/>
          </p:cNvSpPr>
          <p:nvPr>
            <p:ph idx="10"/>
          </p:nvPr>
        </p:nvSpPr>
        <p:spPr>
          <a:xfrm>
            <a:off x="48157" y="1119187"/>
            <a:ext cx="6172200" cy="4525963"/>
          </a:xfrm>
        </p:spPr>
        <p:txBody>
          <a:bodyPr/>
          <a:lstStyle/>
          <a:p>
            <a:pPr>
              <a:buFont typeface="Arial" pitchFamily="34" charset="0"/>
              <a:buNone/>
            </a:pPr>
            <a:r>
              <a:rPr lang="en-US" dirty="0" smtClean="0"/>
              <a:t>    The cost of attending an institution includes more than just tuition and fees. Also included are $10,000 to $15,000 in…</a:t>
            </a:r>
          </a:p>
          <a:p>
            <a:pPr>
              <a:buFont typeface="Arial" pitchFamily="34" charset="0"/>
              <a:buNone/>
            </a:pPr>
            <a:r>
              <a:rPr lang="en-US" b="1" dirty="0" smtClean="0"/>
              <a:t>   </a:t>
            </a:r>
            <a:r>
              <a:rPr lang="en-US" dirty="0" smtClean="0"/>
              <a:t>Room and Board	 	 </a:t>
            </a:r>
          </a:p>
          <a:p>
            <a:pPr>
              <a:buFont typeface="Arial" pitchFamily="34" charset="0"/>
              <a:buNone/>
            </a:pPr>
            <a:r>
              <a:rPr lang="en-US" dirty="0"/>
              <a:t>	</a:t>
            </a:r>
            <a:r>
              <a:rPr lang="en-US" dirty="0" smtClean="0"/>
              <a:t>							Books &amp; Supplies</a:t>
            </a:r>
          </a:p>
          <a:p>
            <a:pPr>
              <a:buFont typeface="Arial" pitchFamily="34" charset="0"/>
              <a:buNone/>
            </a:pPr>
            <a:r>
              <a:rPr lang="en-US" dirty="0" smtClean="0"/>
              <a:t>   Transportation     	             Personal Expenses</a:t>
            </a:r>
          </a:p>
          <a:p>
            <a:pPr>
              <a:buFont typeface="Arial" pitchFamily="34" charset="0"/>
              <a:buNone/>
            </a:pPr>
            <a:endParaRPr lang="en-US" dirty="0" smtClean="0"/>
          </a:p>
          <a:p>
            <a:pPr>
              <a:buFont typeface="Arial" pitchFamily="34" charse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0484" name="Footer Placeholder 4"/>
          <p:cNvSpPr>
            <a:spLocks noGrp="1"/>
          </p:cNvSpPr>
          <p:nvPr>
            <p:ph type="ftr" sz="quarter" idx="4294967295"/>
          </p:nvPr>
        </p:nvSpPr>
        <p:spPr bwMode="auto">
          <a:xfrm>
            <a:off x="7818438" y="612775"/>
            <a:ext cx="1325562" cy="457200"/>
          </a:xfrm>
          <a:ln>
            <a:miter lim="800000"/>
            <a:headEnd/>
            <a:tailEnd/>
          </a:ln>
        </p:spPr>
        <p:txBody>
          <a:bodyPr/>
          <a:lstStyle/>
          <a:p>
            <a:pPr>
              <a:defRPr/>
            </a:pPr>
            <a:r>
              <a:rPr lang="en-US" dirty="0"/>
              <a:t>November  2009</a:t>
            </a:r>
          </a:p>
        </p:txBody>
      </p:sp>
      <p:pic>
        <p:nvPicPr>
          <p:cNvPr id="7173" name="Picture 6" descr="bus.jpg"/>
          <p:cNvPicPr>
            <a:picLocks noChangeAspect="1"/>
          </p:cNvPicPr>
          <p:nvPr/>
        </p:nvPicPr>
        <p:blipFill>
          <a:blip r:embed="rId3" cstate="print"/>
          <a:srcRect/>
          <a:stretch>
            <a:fillRect/>
          </a:stretch>
        </p:blipFill>
        <p:spPr bwMode="auto">
          <a:xfrm>
            <a:off x="228599" y="4724400"/>
            <a:ext cx="3107531" cy="1841500"/>
          </a:xfrm>
          <a:prstGeom prst="rect">
            <a:avLst/>
          </a:prstGeom>
          <a:noFill/>
          <a:ln w="9525">
            <a:noFill/>
            <a:miter lim="800000"/>
            <a:headEnd/>
            <a:tailEnd/>
          </a:ln>
        </p:spPr>
      </p:pic>
      <p:pic>
        <p:nvPicPr>
          <p:cNvPr id="7174" name="Picture 7" descr="residenceLife3Small.jpg"/>
          <p:cNvPicPr>
            <a:picLocks noChangeAspect="1"/>
          </p:cNvPicPr>
          <p:nvPr/>
        </p:nvPicPr>
        <p:blipFill>
          <a:blip r:embed="rId4" cstate="print"/>
          <a:srcRect/>
          <a:stretch>
            <a:fillRect/>
          </a:stretch>
        </p:blipFill>
        <p:spPr bwMode="auto">
          <a:xfrm>
            <a:off x="5638800" y="4675981"/>
            <a:ext cx="2871612" cy="1938338"/>
          </a:xfrm>
          <a:prstGeom prst="rect">
            <a:avLst/>
          </a:prstGeom>
          <a:noFill/>
          <a:ln w="9525">
            <a:noFill/>
            <a:miter lim="800000"/>
            <a:headEnd/>
            <a:tailEnd/>
          </a:ln>
        </p:spPr>
      </p:pic>
      <p:pic>
        <p:nvPicPr>
          <p:cNvPr id="7175" name="Picture 8" descr="books.jpg"/>
          <p:cNvPicPr>
            <a:picLocks noChangeAspect="1"/>
          </p:cNvPicPr>
          <p:nvPr/>
        </p:nvPicPr>
        <p:blipFill>
          <a:blip r:embed="rId5" cstate="print"/>
          <a:srcRect/>
          <a:stretch>
            <a:fillRect/>
          </a:stretch>
        </p:blipFill>
        <p:spPr bwMode="auto">
          <a:xfrm>
            <a:off x="5981700" y="1447800"/>
            <a:ext cx="2743200" cy="1828800"/>
          </a:xfrm>
          <a:prstGeom prst="rect">
            <a:avLst/>
          </a:prstGeom>
          <a:noFill/>
          <a:ln w="9525">
            <a:noFill/>
            <a:miter lim="800000"/>
            <a:headEnd/>
            <a:tailEnd/>
          </a:ln>
        </p:spPr>
      </p:pic>
      <p:sp>
        <p:nvSpPr>
          <p:cNvPr id="9" name="Title 2"/>
          <p:cNvSpPr>
            <a:spLocks noGrp="1"/>
          </p:cNvSpPr>
          <p:nvPr>
            <p:ph type="ctrTitle"/>
          </p:nvPr>
        </p:nvSpPr>
        <p:spPr bwMode="auto">
          <a:xfrm>
            <a:off x="-50800" y="0"/>
            <a:ext cx="5384800" cy="91440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t>Other College Costs</a:t>
            </a:r>
            <a:br>
              <a:rPr lang="en-US" sz="2400" dirty="0" smtClean="0"/>
            </a:br>
            <a:r>
              <a:rPr lang="en-US" sz="2400" dirty="0" smtClean="0"/>
              <a:t>(pages 4, 19)</a:t>
            </a:r>
          </a:p>
        </p:txBody>
      </p:sp>
    </p:spTree>
    <p:extLst>
      <p:ext uri="{BB962C8B-B14F-4D97-AF65-F5344CB8AC3E}">
        <p14:creationId xmlns:p14="http://schemas.microsoft.com/office/powerpoint/2010/main" val="20265649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Confirmation Page</a:t>
            </a:r>
            <a:endParaRPr lang="en-US" dirty="0"/>
          </a:p>
        </p:txBody>
      </p:sp>
      <p:sp>
        <p:nvSpPr>
          <p:cNvPr id="3" name="Content Placeholder 2"/>
          <p:cNvSpPr>
            <a:spLocks noGrp="1"/>
          </p:cNvSpPr>
          <p:nvPr>
            <p:ph idx="10"/>
          </p:nvPr>
        </p:nvSpPr>
        <p:spPr/>
        <p:txBody>
          <a:bodyPr>
            <a:normAutofit/>
          </a:bodyPr>
          <a:lstStyle/>
          <a:p>
            <a:r>
              <a:rPr lang="en-US" dirty="0" smtClean="0"/>
              <a:t>Sent to email address recorded in FAFSA</a:t>
            </a:r>
          </a:p>
          <a:p>
            <a:r>
              <a:rPr lang="en-US" dirty="0" smtClean="0"/>
              <a:t>Next steps</a:t>
            </a:r>
          </a:p>
          <a:p>
            <a:r>
              <a:rPr lang="en-US" dirty="0" smtClean="0"/>
              <a:t>Start your state application</a:t>
            </a:r>
          </a:p>
          <a:p>
            <a:r>
              <a:rPr lang="en-US" dirty="0" smtClean="0"/>
              <a:t>Eligibility information (only some federal programs – can be misleading)</a:t>
            </a:r>
          </a:p>
          <a:p>
            <a:r>
              <a:rPr lang="en-US" dirty="0" smtClean="0"/>
              <a:t>Estimated Expected Family Contribution – “a measure of how much you can contribute to the cost of your education….  The EFC is </a:t>
            </a:r>
            <a:r>
              <a:rPr lang="en-US" u="sng" dirty="0" smtClean="0"/>
              <a:t>not</a:t>
            </a:r>
            <a:r>
              <a:rPr lang="en-US" u="none" dirty="0" smtClean="0"/>
              <a:t> how much aid you will receive or how much you have to pay for college.”</a:t>
            </a:r>
          </a:p>
        </p:txBody>
      </p:sp>
    </p:spTree>
    <p:extLst>
      <p:ext uri="{BB962C8B-B14F-4D97-AF65-F5344CB8AC3E}">
        <p14:creationId xmlns:p14="http://schemas.microsoft.com/office/powerpoint/2010/main" val="1939785570"/>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MN</a:t>
            </a:r>
            <a:r>
              <a:rPr lang="en-US" baseline="0" dirty="0" smtClean="0"/>
              <a:t> State Grant Student Eligibility Questionnaire</a:t>
            </a:r>
            <a:endParaRPr lang="en-US" dirty="0"/>
          </a:p>
        </p:txBody>
      </p:sp>
      <p:sp>
        <p:nvSpPr>
          <p:cNvPr id="3" name="Content Placeholder 2"/>
          <p:cNvSpPr>
            <a:spLocks noGrp="1"/>
          </p:cNvSpPr>
          <p:nvPr>
            <p:ph idx="10"/>
          </p:nvPr>
        </p:nvSpPr>
        <p:spPr/>
        <p:txBody>
          <a:bodyPr>
            <a:normAutofit fontScale="85000" lnSpcReduction="20000"/>
          </a:bodyPr>
          <a:lstStyle/>
          <a:p>
            <a:pPr marL="0" indent="0">
              <a:buNone/>
            </a:pPr>
            <a:r>
              <a:rPr lang="en-US" dirty="0"/>
              <a:t>Minnesota State Grant </a:t>
            </a:r>
            <a:r>
              <a:rPr lang="en-US" dirty="0" smtClean="0"/>
              <a:t>Eligibility - Narrative Response for Graduate Students</a:t>
            </a:r>
          </a:p>
          <a:p>
            <a:r>
              <a:rPr lang="en-US" dirty="0" smtClean="0"/>
              <a:t>You </a:t>
            </a:r>
            <a:r>
              <a:rPr lang="en-US" dirty="0"/>
              <a:t>will NOT need to complete the 2014-2015 Minnesota State Grant eligibility questionnaire because:</a:t>
            </a:r>
          </a:p>
          <a:p>
            <a:pPr lvl="1"/>
            <a:r>
              <a:rPr lang="en-US" dirty="0" smtClean="0"/>
              <a:t>You </a:t>
            </a:r>
            <a:r>
              <a:rPr lang="en-US" dirty="0"/>
              <a:t>have already completed this questionnaire and </a:t>
            </a:r>
            <a:r>
              <a:rPr lang="en-US" dirty="0">
                <a:solidFill>
                  <a:srgbClr val="FF0000"/>
                </a:solidFill>
              </a:rPr>
              <a:t>did not list any additional MN colleges on your 2014-2015 </a:t>
            </a:r>
            <a:r>
              <a:rPr lang="en-US" dirty="0" smtClean="0"/>
              <a:t>FAFSA; OR</a:t>
            </a:r>
            <a:endParaRPr lang="en-US" dirty="0"/>
          </a:p>
          <a:p>
            <a:pPr lvl="1"/>
            <a:r>
              <a:rPr lang="en-US" dirty="0"/>
              <a:t>You do not plan to attend a MN college or university that wants its students to complete this on-line questionnaire (your college will collect the necessary information from you</a:t>
            </a:r>
            <a:r>
              <a:rPr lang="en-US" dirty="0" smtClean="0"/>
              <a:t>); OR</a:t>
            </a:r>
            <a:endParaRPr lang="en-US" dirty="0"/>
          </a:p>
          <a:p>
            <a:pPr lvl="1"/>
            <a:r>
              <a:rPr lang="en-US" dirty="0"/>
              <a:t>Based on the information provided on your 2014-2015 FAFSA, you fall into one or more of the categories listed below and do not meet State Grant program eligibility requirements:</a:t>
            </a:r>
          </a:p>
          <a:p>
            <a:pPr lvl="2"/>
            <a:r>
              <a:rPr lang="en-US" dirty="0">
                <a:solidFill>
                  <a:srgbClr val="FF0000"/>
                </a:solidFill>
              </a:rPr>
              <a:t>Are pursuing a master's or doctorate degree</a:t>
            </a:r>
          </a:p>
          <a:p>
            <a:pPr lvl="2"/>
            <a:r>
              <a:rPr lang="en-US" dirty="0">
                <a:solidFill>
                  <a:srgbClr val="FF0000"/>
                </a:solidFill>
              </a:rPr>
              <a:t>Have already earned your bachelor's degree</a:t>
            </a:r>
          </a:p>
          <a:p>
            <a:pPr lvl="2"/>
            <a:r>
              <a:rPr lang="en-US" dirty="0"/>
              <a:t>Are not a U.S. citizen or eligible non-citizen</a:t>
            </a:r>
          </a:p>
          <a:p>
            <a:pPr lvl="2"/>
            <a:r>
              <a:rPr lang="en-US" dirty="0">
                <a:solidFill>
                  <a:srgbClr val="FF0000"/>
                </a:solidFill>
              </a:rPr>
              <a:t>Do not plan to attend a college or university located in </a:t>
            </a:r>
            <a:r>
              <a:rPr lang="en-US" dirty="0" smtClean="0">
                <a:solidFill>
                  <a:srgbClr val="FF0000"/>
                </a:solidFill>
              </a:rPr>
              <a:t>Minnesota</a:t>
            </a:r>
          </a:p>
        </p:txBody>
      </p:sp>
    </p:spTree>
    <p:extLst>
      <p:ext uri="{BB962C8B-B14F-4D97-AF65-F5344CB8AC3E}">
        <p14:creationId xmlns:p14="http://schemas.microsoft.com/office/powerpoint/2010/main" val="39376180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 Conclude Session</a:t>
            </a:r>
            <a:endParaRPr lang="en-US" dirty="0"/>
          </a:p>
        </p:txBody>
      </p:sp>
      <p:sp>
        <p:nvSpPr>
          <p:cNvPr id="3" name="Content Placeholder 2"/>
          <p:cNvSpPr>
            <a:spLocks noGrp="1"/>
          </p:cNvSpPr>
          <p:nvPr>
            <p:ph idx="10"/>
          </p:nvPr>
        </p:nvSpPr>
        <p:spPr>
          <a:xfrm>
            <a:off x="457200" y="1600200"/>
            <a:ext cx="2552700" cy="4525963"/>
          </a:xfrm>
        </p:spPr>
        <p:txBody>
          <a:bodyPr/>
          <a:lstStyle/>
          <a:p>
            <a:endParaRPr lang="en-US" dirty="0" smtClean="0"/>
          </a:p>
          <a:p>
            <a:r>
              <a:rPr lang="en-US" dirty="0" smtClean="0"/>
              <a:t>Exit</a:t>
            </a:r>
          </a:p>
          <a:p>
            <a:endParaRPr lang="en-US" dirty="0" smtClean="0"/>
          </a:p>
          <a:p>
            <a:r>
              <a:rPr lang="en-US" dirty="0" smtClean="0"/>
              <a:t>Logout</a:t>
            </a:r>
          </a:p>
          <a:p>
            <a:endParaRPr lang="en-US" dirty="0" smtClean="0"/>
          </a:p>
          <a:p>
            <a:r>
              <a:rPr lang="en-US" dirty="0" smtClean="0"/>
              <a:t>Returns to FAFSA Login Screen</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11539" t="24290" r="13765" b="7895"/>
          <a:stretch>
            <a:fillRect/>
          </a:stretch>
        </p:blipFill>
        <p:spPr bwMode="auto">
          <a:xfrm>
            <a:off x="3009900" y="1676400"/>
            <a:ext cx="5715000" cy="458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71298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next? - Video</a:t>
            </a:r>
            <a:endParaRPr lang="en-US" dirty="0"/>
          </a:p>
        </p:txBody>
      </p:sp>
      <p:pic>
        <p:nvPicPr>
          <p:cNvPr id="4" name="JQxorQ9s_pY?list=PL23B9A23CD8DD82DD"/>
          <p:cNvPicPr>
            <a:picLocks noGrp="1" noRot="1" noChangeAspect="1"/>
          </p:cNvPicPr>
          <p:nvPr>
            <p:ph idx="10"/>
            <a:videoFile r:link="rId1"/>
          </p:nvPr>
        </p:nvPicPr>
        <p:blipFill>
          <a:blip r:embed="rId3"/>
          <a:stretch>
            <a:fillRect/>
          </a:stretch>
        </p:blipFill>
        <p:spPr>
          <a:xfrm>
            <a:off x="414866" y="1524000"/>
            <a:ext cx="8263466" cy="4648200"/>
          </a:xfrm>
          <a:prstGeom prst="rect">
            <a:avLst/>
          </a:prstGeom>
        </p:spPr>
      </p:pic>
    </p:spTree>
    <p:extLst>
      <p:ext uri="{BB962C8B-B14F-4D97-AF65-F5344CB8AC3E}">
        <p14:creationId xmlns:p14="http://schemas.microsoft.com/office/powerpoint/2010/main" val="234481151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Grp="1" noChangeArrowheads="1"/>
          </p:cNvSpPr>
          <p:nvPr>
            <p:ph type="ctrTitle"/>
          </p:nvPr>
        </p:nvSpPr>
        <p:spPr/>
        <p:txBody>
          <a:bodyPr/>
          <a:lstStyle/>
          <a:p>
            <a:pPr eaLnBrk="1" hangingPunct="1"/>
            <a:r>
              <a:rPr lang="en-US" dirty="0" smtClean="0"/>
              <a:t>Questions?</a:t>
            </a:r>
          </a:p>
        </p:txBody>
      </p:sp>
      <p:pic>
        <p:nvPicPr>
          <p:cNvPr id="65540" name="Picture 7" descr="MCBD06663_0000[1]"/>
          <p:cNvPicPr>
            <a:picLocks noGrp="1" noChangeAspect="1" noChangeArrowheads="1"/>
          </p:cNvPicPr>
          <p:nvPr>
            <p:ph idx="10"/>
          </p:nvPr>
        </p:nvPicPr>
        <p:blipFill>
          <a:blip r:embed="rId3" cstate="print"/>
          <a:stretch>
            <a:fillRect/>
          </a:stretch>
        </p:blipFill>
        <p:spPr>
          <a:xfrm>
            <a:off x="3628812" y="1524000"/>
            <a:ext cx="5107823" cy="4429687"/>
          </a:xfrm>
          <a:noFill/>
        </p:spPr>
      </p:pic>
      <p:sp>
        <p:nvSpPr>
          <p:cNvPr id="65539" name="Rectangle 6"/>
          <p:cNvSpPr>
            <a:spLocks noGrp="1" noChangeArrowheads="1"/>
          </p:cNvSpPr>
          <p:nvPr>
            <p:ph type="body" sz="half" idx="4294967295"/>
          </p:nvPr>
        </p:nvSpPr>
        <p:spPr>
          <a:xfrm>
            <a:off x="228600" y="1371600"/>
            <a:ext cx="3733800" cy="4714875"/>
          </a:xfrm>
        </p:spPr>
        <p:txBody>
          <a:bodyPr>
            <a:normAutofit/>
          </a:bodyPr>
          <a:lstStyle/>
          <a:p>
            <a:endParaRPr lang="en-US" sz="2400" dirty="0" smtClean="0"/>
          </a:p>
          <a:p>
            <a:endParaRPr lang="en-US" sz="2400" dirty="0" smtClean="0"/>
          </a:p>
          <a:p>
            <a:r>
              <a:rPr lang="en-US" sz="2400" dirty="0" smtClean="0"/>
              <a:t>Contact </a:t>
            </a:r>
            <a:r>
              <a:rPr lang="en-US" sz="2400" dirty="0"/>
              <a:t>Guidance Counselor</a:t>
            </a:r>
          </a:p>
          <a:p>
            <a:endParaRPr lang="en-US" sz="2400" dirty="0"/>
          </a:p>
          <a:p>
            <a:r>
              <a:rPr lang="en-US" sz="2400" dirty="0"/>
              <a:t>Contact financial aid offices where your students are </a:t>
            </a:r>
            <a:r>
              <a:rPr lang="en-US" sz="2400" dirty="0" smtClean="0"/>
              <a:t>applying</a:t>
            </a:r>
          </a:p>
          <a:p>
            <a:pPr marL="0" indent="0">
              <a:buNone/>
            </a:pPr>
            <a:endParaRPr lang="en-US" sz="2400" dirty="0"/>
          </a:p>
          <a:p>
            <a:pPr marL="0" indent="0">
              <a:buNone/>
            </a:pPr>
            <a:r>
              <a:rPr lang="en-US" sz="2400" dirty="0" smtClean="0"/>
              <a:t>Or mail	</a:t>
            </a:r>
            <a:endParaRPr lang="en-US" sz="2400" dirty="0">
              <a:hlinkClick r:id="rId4"/>
            </a:endParaRPr>
          </a:p>
          <a:p>
            <a:pPr eaLnBrk="1" hangingPunct="1">
              <a:buNone/>
            </a:pPr>
            <a:r>
              <a:rPr lang="en-US" sz="2400" dirty="0" smtClean="0">
                <a:hlinkClick r:id="rId5"/>
              </a:rPr>
              <a:t>Jessica.larson@state.mn.us</a:t>
            </a:r>
            <a:endParaRPr lang="en-US" sz="2400" dirty="0" smtClean="0"/>
          </a:p>
          <a:p>
            <a:pPr eaLnBrk="1" hangingPunct="1">
              <a:buNone/>
            </a:pPr>
            <a:endParaRPr lang="en-US" sz="2400" dirty="0" smtClean="0"/>
          </a:p>
        </p:txBody>
      </p:sp>
      <p:sp>
        <p:nvSpPr>
          <p:cNvPr id="5" name="Rectangle 4"/>
          <p:cNvSpPr/>
          <p:nvPr/>
        </p:nvSpPr>
        <p:spPr>
          <a:xfrm>
            <a:off x="228600" y="6260068"/>
            <a:ext cx="86868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buNone/>
            </a:pPr>
            <a:r>
              <a:rPr lang="en-US" sz="2400" dirty="0" smtClean="0">
                <a:solidFill>
                  <a:schemeClr val="accent2"/>
                </a:solidFill>
              </a:rPr>
              <a:t>Presentation at </a:t>
            </a:r>
            <a:r>
              <a:rPr lang="en-US" sz="2400" dirty="0">
                <a:solidFill>
                  <a:schemeClr val="accent2"/>
                </a:solidFill>
              </a:rPr>
              <a:t>http://cas.bethel.edu/financial-aid/forms/</a:t>
            </a:r>
            <a:endParaRPr lang="en-US" sz="2400" dirty="0" smtClean="0">
              <a:solidFill>
                <a:schemeClr val="accent2"/>
              </a:solidFill>
            </a:endParaRPr>
          </a:p>
        </p:txBody>
      </p:sp>
    </p:spTree>
    <p:extLst>
      <p:ext uri="{BB962C8B-B14F-4D97-AF65-F5344CB8AC3E}">
        <p14:creationId xmlns:p14="http://schemas.microsoft.com/office/powerpoint/2010/main" val="75554776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0"/>
            <a:ext cx="8839200" cy="1423987"/>
          </a:xfrm>
        </p:spPr>
        <p:txBody>
          <a:bodyPr>
            <a:normAutofit fontScale="90000"/>
          </a:bodyPr>
          <a:lstStyle/>
          <a:p>
            <a:pPr>
              <a:defRPr/>
            </a:pPr>
            <a:r>
              <a:rPr lang="en-US" sz="4400" dirty="0" smtClean="0"/>
              <a:t>2014-2015 </a:t>
            </a:r>
            <a:r>
              <a:rPr lang="en-US" sz="4400" i="1" dirty="0" smtClean="0"/>
              <a:t>FAFSA on the Web </a:t>
            </a:r>
            <a:r>
              <a:rPr lang="en-US" sz="4400" dirty="0" smtClean="0"/>
              <a:t>Preview Presentation</a:t>
            </a:r>
            <a:br>
              <a:rPr lang="en-US" sz="4400" dirty="0" smtClean="0"/>
            </a:br>
            <a:r>
              <a:rPr lang="en-US" dirty="0" smtClean="0"/>
              <a:t/>
            </a:r>
            <a:br>
              <a:rPr lang="en-US" dirty="0" smtClean="0"/>
            </a:br>
            <a:r>
              <a:rPr lang="en-US" dirty="0"/>
              <a:t/>
            </a:r>
            <a:br>
              <a:rPr lang="en-US" dirty="0"/>
            </a:br>
            <a:r>
              <a:rPr lang="en-US" dirty="0" smtClean="0"/>
              <a:t/>
            </a:r>
            <a:br>
              <a:rPr lang="en-US" dirty="0" smtClean="0"/>
            </a:br>
            <a:r>
              <a:rPr lang="en-US" sz="2200" dirty="0" smtClean="0"/>
              <a:t>http</a:t>
            </a:r>
            <a:r>
              <a:rPr lang="en-US" sz="2200" dirty="0"/>
              <a:t>://financialaidtoolkit.ed.gov/tk/learn/fafsa.jsp</a:t>
            </a:r>
          </a:p>
        </p:txBody>
      </p:sp>
      <p:sp>
        <p:nvSpPr>
          <p:cNvPr id="7171" name="Content Placeholder 2"/>
          <p:cNvSpPr txBox="1">
            <a:spLocks/>
          </p:cNvSpPr>
          <p:nvPr/>
        </p:nvSpPr>
        <p:spPr bwMode="auto">
          <a:xfrm>
            <a:off x="1803400" y="4941888"/>
            <a:ext cx="70215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spcBef>
                <a:spcPct val="20000"/>
              </a:spcBef>
              <a:buFont typeface="Arial" charset="0"/>
              <a:buNone/>
            </a:pPr>
            <a:r>
              <a:rPr lang="en-US" altLang="en-US" sz="2200">
                <a:solidFill>
                  <a:srgbClr val="FFFFFF"/>
                </a:solidFill>
                <a:latin typeface="Arial" charset="0"/>
              </a:rPr>
              <a:t>December 2013</a:t>
            </a:r>
          </a:p>
        </p:txBody>
      </p:sp>
    </p:spTree>
    <p:extLst>
      <p:ext uri="{BB962C8B-B14F-4D97-AF65-F5344CB8AC3E}">
        <p14:creationId xmlns:p14="http://schemas.microsoft.com/office/powerpoint/2010/main" val="2786774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09800"/>
            <a:ext cx="7620000" cy="647700"/>
          </a:xfrm>
        </p:spPr>
        <p:txBody>
          <a:bodyPr>
            <a:normAutofit fontScale="90000"/>
          </a:bodyPr>
          <a:lstStyle/>
          <a:p>
            <a:pPr eaLnBrk="1" fontAlgn="auto" hangingPunct="1">
              <a:spcAft>
                <a:spcPts val="0"/>
              </a:spcAft>
              <a:defRPr/>
            </a:pPr>
            <a:r>
              <a:rPr lang="en-US" sz="7200" kern="0" dirty="0">
                <a:solidFill>
                  <a:srgbClr val="006979"/>
                </a:solidFill>
                <a:latin typeface="Times"/>
                <a:ea typeface="+mn-ea"/>
              </a:rPr>
              <a:t>Dependent Student with Parental Data</a:t>
            </a:r>
          </a:p>
        </p:txBody>
      </p:sp>
      <p:sp>
        <p:nvSpPr>
          <p:cNvPr id="1024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8381FBF4-0324-4101-8643-1DF58952E98B}" type="slidenum">
              <a:rPr lang="en-US" altLang="en-US" smtClean="0">
                <a:solidFill>
                  <a:srgbClr val="F2F2F2"/>
                </a:solidFill>
                <a:latin typeface="Arial" charset="0"/>
              </a:rPr>
              <a:pPr eaLnBrk="1" fontAlgn="base" hangingPunct="1">
                <a:spcBef>
                  <a:spcPct val="0"/>
                </a:spcBef>
                <a:spcAft>
                  <a:spcPct val="0"/>
                </a:spcAft>
              </a:pPr>
              <a:t>46</a:t>
            </a:fld>
            <a:endParaRPr lang="en-US" altLang="en-US" smtClean="0">
              <a:solidFill>
                <a:srgbClr val="F2F2F2"/>
              </a:solidFill>
              <a:latin typeface="Arial" charset="0"/>
            </a:endParaRPr>
          </a:p>
        </p:txBody>
      </p:sp>
    </p:spTree>
    <p:extLst>
      <p:ext uri="{BB962C8B-B14F-4D97-AF65-F5344CB8AC3E}">
        <p14:creationId xmlns:p14="http://schemas.microsoft.com/office/powerpoint/2010/main" val="17992156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 screenshot of FAFSA.gov selection screen - Chose the 2013-2014 or the 2014-2015 FAF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2113"/>
            <a:ext cx="7848600"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41C7BD90-ED71-43C4-B6E5-0D6CB0561CC6}" type="slidenum">
              <a:rPr lang="en-US" altLang="en-US" smtClean="0">
                <a:solidFill>
                  <a:srgbClr val="F2F2F2"/>
                </a:solidFill>
                <a:latin typeface="Arial" charset="0"/>
              </a:rPr>
              <a:pPr eaLnBrk="1" fontAlgn="base" hangingPunct="1">
                <a:spcBef>
                  <a:spcPct val="0"/>
                </a:spcBef>
                <a:spcAft>
                  <a:spcPct val="0"/>
                </a:spcAft>
              </a:pPr>
              <a:t>47</a:t>
            </a:fld>
            <a:endParaRPr lang="en-US" altLang="en-US" smtClean="0">
              <a:solidFill>
                <a:srgbClr val="F2F2F2"/>
              </a:solidFill>
              <a:latin typeface="Arial" charset="0"/>
            </a:endParaRPr>
          </a:p>
        </p:txBody>
      </p:sp>
    </p:spTree>
    <p:extLst>
      <p:ext uri="{BB962C8B-B14F-4D97-AF65-F5344CB8AC3E}">
        <p14:creationId xmlns:p14="http://schemas.microsoft.com/office/powerpoint/2010/main" val="2632613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 screenshot of the FAFSA Introduction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1950"/>
            <a:ext cx="7924800" cy="594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4BD0A0B3-0958-4D71-9222-CEEE9FD07F24}" type="slidenum">
              <a:rPr lang="en-US" altLang="en-US" smtClean="0">
                <a:solidFill>
                  <a:srgbClr val="F2F2F2"/>
                </a:solidFill>
                <a:latin typeface="Arial" charset="0"/>
              </a:rPr>
              <a:pPr eaLnBrk="1" fontAlgn="base" hangingPunct="1">
                <a:spcBef>
                  <a:spcPct val="0"/>
                </a:spcBef>
                <a:spcAft>
                  <a:spcPct val="0"/>
                </a:spcAft>
              </a:pPr>
              <a:t>48</a:t>
            </a:fld>
            <a:endParaRPr lang="en-US" altLang="en-US" smtClean="0">
              <a:solidFill>
                <a:srgbClr val="F2F2F2"/>
              </a:solidFill>
              <a:latin typeface="Arial" charset="0"/>
            </a:endParaRPr>
          </a:p>
        </p:txBody>
      </p:sp>
    </p:spTree>
    <p:extLst>
      <p:ext uri="{BB962C8B-B14F-4D97-AF65-F5344CB8AC3E}">
        <p14:creationId xmlns:p14="http://schemas.microsoft.com/office/powerpoint/2010/main" val="2287321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screenshot of the FAFSA Student Demographic In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3" y="374650"/>
            <a:ext cx="5427662" cy="587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F5E1AEF-588A-48A0-A573-3E993CA42F70}" type="slidenum">
              <a:rPr lang="en-US" altLang="en-US" smtClean="0">
                <a:solidFill>
                  <a:srgbClr val="F2F2F2"/>
                </a:solidFill>
                <a:latin typeface="Arial" charset="0"/>
              </a:rPr>
              <a:pPr eaLnBrk="1" fontAlgn="base" hangingPunct="1">
                <a:spcBef>
                  <a:spcPct val="0"/>
                </a:spcBef>
                <a:spcAft>
                  <a:spcPct val="0"/>
                </a:spcAft>
              </a:pPr>
              <a:t>49</a:t>
            </a:fld>
            <a:endParaRPr lang="en-US" altLang="en-US" smtClean="0">
              <a:solidFill>
                <a:srgbClr val="F2F2F2"/>
              </a:solidFill>
              <a:latin typeface="Arial" charset="0"/>
            </a:endParaRPr>
          </a:p>
        </p:txBody>
      </p:sp>
    </p:spTree>
    <p:extLst>
      <p:ext uri="{BB962C8B-B14F-4D97-AF65-F5344CB8AC3E}">
        <p14:creationId xmlns:p14="http://schemas.microsoft.com/office/powerpoint/2010/main" val="1718641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Estimated Average Annual Tuition &amp; Fees (page 19)</a:t>
            </a:r>
            <a:endParaRPr lang="en-US" dirty="0"/>
          </a:p>
        </p:txBody>
      </p:sp>
      <p:graphicFrame>
        <p:nvGraphicFramePr>
          <p:cNvPr id="6" name="Content Placeholder 5"/>
          <p:cNvGraphicFramePr>
            <a:graphicFrameLocks noGrp="1"/>
          </p:cNvGraphicFramePr>
          <p:nvPr>
            <p:ph idx="10"/>
            <p:extLst>
              <p:ext uri="{D42A27DB-BD31-4B8C-83A1-F6EECF244321}">
                <p14:modId xmlns:p14="http://schemas.microsoft.com/office/powerpoint/2010/main" val="1716975889"/>
              </p:ext>
            </p:extLst>
          </p:nvPr>
        </p:nvGraphicFramePr>
        <p:xfrm>
          <a:off x="152400" y="1066800"/>
          <a:ext cx="3581400" cy="5410200"/>
        </p:xfrm>
        <a:graphic>
          <a:graphicData uri="http://schemas.openxmlformats.org/drawingml/2006/table">
            <a:tbl>
              <a:tblPr firstRow="1" bandRow="1">
                <a:tableStyleId>{BC89EF96-8CEA-46FF-86C4-4CE0E7609802}</a:tableStyleId>
              </a:tblPr>
              <a:tblGrid>
                <a:gridCol w="3581400"/>
              </a:tblGrid>
              <a:tr h="1869364">
                <a:tc>
                  <a:txBody>
                    <a:bodyPr/>
                    <a:lstStyle/>
                    <a:p>
                      <a:pPr algn="l" fontAlgn="t"/>
                      <a:r>
                        <a:rPr lang="en-US" sz="2400" u="none" strike="noStrike" dirty="0">
                          <a:effectLst/>
                          <a:latin typeface="+mj-lt"/>
                        </a:rPr>
                        <a:t> </a:t>
                      </a:r>
                      <a:endParaRPr lang="en-US" sz="2400" b="0" i="0" u="none" strike="noStrike" dirty="0">
                        <a:solidFill>
                          <a:srgbClr val="000000"/>
                        </a:solidFill>
                        <a:effectLst/>
                        <a:latin typeface="+mj-lt"/>
                      </a:endParaRPr>
                    </a:p>
                  </a:txBody>
                  <a:tcPr marL="2956" marR="2956" marT="2956" marB="0"/>
                </a:tc>
              </a:tr>
              <a:tr h="554802">
                <a:tc>
                  <a:txBody>
                    <a:bodyPr/>
                    <a:lstStyle/>
                    <a:p>
                      <a:pPr algn="l" rtl="0" fontAlgn="ctr"/>
                      <a:r>
                        <a:rPr lang="en-US" sz="2400" u="none" strike="noStrike" dirty="0">
                          <a:effectLst/>
                          <a:latin typeface="+mj-lt"/>
                        </a:rPr>
                        <a:t>2-Year Public</a:t>
                      </a:r>
                      <a:endParaRPr lang="en-US" sz="2400" b="1" i="0" u="none" strike="noStrike" dirty="0">
                        <a:solidFill>
                          <a:srgbClr val="FFFFFF"/>
                        </a:solidFill>
                        <a:effectLst/>
                        <a:latin typeface="+mj-lt"/>
                      </a:endParaRPr>
                    </a:p>
                  </a:txBody>
                  <a:tcPr marL="2956" marR="2956" marT="2956" marB="0" anchor="ctr"/>
                </a:tc>
              </a:tr>
              <a:tr h="664348">
                <a:tc>
                  <a:txBody>
                    <a:bodyPr/>
                    <a:lstStyle/>
                    <a:p>
                      <a:pPr algn="l" rtl="0" fontAlgn="ctr"/>
                      <a:r>
                        <a:rPr lang="en-US" sz="2400" u="none" strike="noStrike" dirty="0">
                          <a:effectLst/>
                          <a:latin typeface="+mj-lt"/>
                        </a:rPr>
                        <a:t>State Universities</a:t>
                      </a:r>
                      <a:endParaRPr lang="en-US" sz="2400" b="1" i="0" u="none" strike="noStrike" dirty="0">
                        <a:solidFill>
                          <a:srgbClr val="FFFFFF"/>
                        </a:solidFill>
                        <a:effectLst/>
                        <a:latin typeface="+mj-lt"/>
                      </a:endParaRPr>
                    </a:p>
                  </a:txBody>
                  <a:tcPr marL="2956" marR="2956" marT="2956" marB="0" anchor="ctr"/>
                </a:tc>
              </a:tr>
              <a:tr h="773896">
                <a:tc>
                  <a:txBody>
                    <a:bodyPr/>
                    <a:lstStyle/>
                    <a:p>
                      <a:pPr algn="l" rtl="0" fontAlgn="ctr"/>
                      <a:r>
                        <a:rPr lang="en-US" sz="2400" u="none" strike="noStrike" dirty="0">
                          <a:effectLst/>
                          <a:latin typeface="+mj-lt"/>
                        </a:rPr>
                        <a:t>University of Minnesota</a:t>
                      </a:r>
                      <a:endParaRPr lang="en-US" sz="2400" b="1" i="0" u="none" strike="noStrike" dirty="0">
                        <a:solidFill>
                          <a:srgbClr val="FFFFFF"/>
                        </a:solidFill>
                        <a:effectLst/>
                        <a:latin typeface="+mj-lt"/>
                      </a:endParaRPr>
                    </a:p>
                  </a:txBody>
                  <a:tcPr marL="2956" marR="2956" marT="2956" marB="0" anchor="ctr"/>
                </a:tc>
              </a:tr>
              <a:tr h="883442">
                <a:tc>
                  <a:txBody>
                    <a:bodyPr/>
                    <a:lstStyle/>
                    <a:p>
                      <a:pPr algn="l" rtl="0" fontAlgn="ctr"/>
                      <a:r>
                        <a:rPr lang="en-US" sz="2400" u="none" strike="noStrike" dirty="0">
                          <a:effectLst/>
                          <a:latin typeface="+mj-lt"/>
                        </a:rPr>
                        <a:t>4-Year Private Colleges</a:t>
                      </a:r>
                      <a:endParaRPr lang="en-US" sz="2400" b="1" i="0" u="none" strike="noStrike" dirty="0">
                        <a:solidFill>
                          <a:srgbClr val="FFFFFF"/>
                        </a:solidFill>
                        <a:effectLst/>
                        <a:latin typeface="+mj-lt"/>
                      </a:endParaRPr>
                    </a:p>
                  </a:txBody>
                  <a:tcPr marL="2956" marR="2956" marT="2956" marB="0" anchor="ctr"/>
                </a:tc>
              </a:tr>
              <a:tr h="664348">
                <a:tc>
                  <a:txBody>
                    <a:bodyPr/>
                    <a:lstStyle/>
                    <a:p>
                      <a:pPr algn="l" rtl="0" fontAlgn="ctr"/>
                      <a:r>
                        <a:rPr lang="en-US" sz="2400" u="none" strike="noStrike" dirty="0">
                          <a:effectLst/>
                          <a:latin typeface="+mj-lt"/>
                        </a:rPr>
                        <a:t>Private Career Schools</a:t>
                      </a:r>
                      <a:endParaRPr lang="en-US" sz="2400" b="1" i="0" u="none" strike="noStrike" dirty="0">
                        <a:solidFill>
                          <a:srgbClr val="FFFFFF"/>
                        </a:solidFill>
                        <a:effectLst/>
                        <a:latin typeface="+mj-lt"/>
                      </a:endParaRPr>
                    </a:p>
                  </a:txBody>
                  <a:tcPr marL="2956" marR="2956" marT="2956"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50228338"/>
              </p:ext>
            </p:extLst>
          </p:nvPr>
        </p:nvGraphicFramePr>
        <p:xfrm>
          <a:off x="3733800" y="1066800"/>
          <a:ext cx="2311400" cy="5410200"/>
        </p:xfrm>
        <a:graphic>
          <a:graphicData uri="http://schemas.openxmlformats.org/drawingml/2006/table">
            <a:tbl>
              <a:tblPr firstRow="1" bandRow="1">
                <a:tableStyleId>{BC89EF96-8CEA-46FF-86C4-4CE0E7609802}</a:tableStyleId>
              </a:tblPr>
              <a:tblGrid>
                <a:gridCol w="2311400"/>
              </a:tblGrid>
              <a:tr h="1869364">
                <a:tc>
                  <a:txBody>
                    <a:bodyPr/>
                    <a:lstStyle/>
                    <a:p>
                      <a:pPr algn="ctr" rtl="0" fontAlgn="ctr"/>
                      <a:r>
                        <a:rPr lang="en-US" sz="2400" u="none" strike="noStrike" dirty="0">
                          <a:effectLst/>
                          <a:latin typeface="+mj-lt"/>
                        </a:rPr>
                        <a:t>Estimated </a:t>
                      </a:r>
                      <a:r>
                        <a:rPr lang="en-US" sz="2400" u="none" strike="noStrike" dirty="0" smtClean="0">
                          <a:effectLst/>
                          <a:latin typeface="+mj-lt"/>
                        </a:rPr>
                        <a:t>2014-2015 </a:t>
                      </a:r>
                      <a:r>
                        <a:rPr lang="en-US" sz="2400" u="none" strike="noStrike" dirty="0" smtClean="0">
                          <a:effectLst/>
                          <a:latin typeface="+mj-lt"/>
                        </a:rPr>
                        <a:t>Annual </a:t>
                      </a:r>
                      <a:r>
                        <a:rPr lang="en-US" sz="2400" u="none" strike="noStrike" dirty="0">
                          <a:effectLst/>
                          <a:latin typeface="+mj-lt"/>
                        </a:rPr>
                        <a:t>Tuition &amp; Fees</a:t>
                      </a:r>
                      <a:endParaRPr lang="en-US" sz="2400" b="0" i="0" u="none" strike="noStrike" dirty="0">
                        <a:solidFill>
                          <a:srgbClr val="000000"/>
                        </a:solidFill>
                        <a:effectLst/>
                        <a:latin typeface="+mj-lt"/>
                      </a:endParaRPr>
                    </a:p>
                  </a:txBody>
                  <a:tcPr marL="2956" marR="2956" marT="2956" marB="0" anchor="ctr"/>
                </a:tc>
              </a:tr>
              <a:tr h="554802">
                <a:tc>
                  <a:txBody>
                    <a:bodyPr/>
                    <a:lstStyle/>
                    <a:p>
                      <a:pPr algn="ctr" rtl="0" fontAlgn="ctr"/>
                      <a:r>
                        <a:rPr lang="en-US" sz="2000" u="none" strike="noStrike" dirty="0">
                          <a:effectLst/>
                          <a:latin typeface="+mj-lt"/>
                        </a:rPr>
                        <a:t>$</a:t>
                      </a:r>
                      <a:r>
                        <a:rPr lang="en-US" sz="2000" u="none" strike="noStrike" dirty="0" smtClean="0">
                          <a:effectLst/>
                          <a:latin typeface="+mj-lt"/>
                        </a:rPr>
                        <a:t>5,370 </a:t>
                      </a:r>
                      <a:endParaRPr lang="en-US" sz="2000" b="0" i="0" u="none" strike="noStrike" dirty="0">
                        <a:solidFill>
                          <a:srgbClr val="000000"/>
                        </a:solidFill>
                        <a:effectLst/>
                        <a:latin typeface="+mj-lt"/>
                      </a:endParaRPr>
                    </a:p>
                  </a:txBody>
                  <a:tcPr marL="9525" marR="9525" marT="9525" marB="0" anchor="ctr"/>
                </a:tc>
              </a:tr>
              <a:tr h="664348">
                <a:tc>
                  <a:txBody>
                    <a:bodyPr/>
                    <a:lstStyle/>
                    <a:p>
                      <a:pPr algn="ctr" rtl="0" fontAlgn="ctr"/>
                      <a:r>
                        <a:rPr lang="en-US" sz="2000" u="none" strike="noStrike" dirty="0">
                          <a:effectLst/>
                          <a:latin typeface="+mj-lt"/>
                        </a:rPr>
                        <a:t>$</a:t>
                      </a:r>
                      <a:r>
                        <a:rPr lang="en-US" sz="2000" u="none" strike="noStrike" dirty="0" smtClean="0">
                          <a:effectLst/>
                          <a:latin typeface="+mj-lt"/>
                        </a:rPr>
                        <a:t>7,700 </a:t>
                      </a:r>
                      <a:endParaRPr lang="en-US" sz="2000" b="0" i="0" u="none" strike="noStrike" dirty="0">
                        <a:solidFill>
                          <a:srgbClr val="000000"/>
                        </a:solidFill>
                        <a:effectLst/>
                        <a:latin typeface="+mj-lt"/>
                      </a:endParaRPr>
                    </a:p>
                  </a:txBody>
                  <a:tcPr marL="9525" marR="9525" marT="9525" marB="0" anchor="ctr"/>
                </a:tc>
              </a:tr>
              <a:tr h="773896">
                <a:tc>
                  <a:txBody>
                    <a:bodyPr/>
                    <a:lstStyle/>
                    <a:p>
                      <a:pPr algn="ctr" rtl="0" fontAlgn="ctr"/>
                      <a:r>
                        <a:rPr lang="en-US" sz="2000" u="none" strike="noStrike" dirty="0">
                          <a:effectLst/>
                          <a:latin typeface="+mj-lt"/>
                        </a:rPr>
                        <a:t>$13,620 </a:t>
                      </a:r>
                      <a:endParaRPr lang="en-US" sz="2000" b="0" i="0" u="none" strike="noStrike" dirty="0">
                        <a:solidFill>
                          <a:srgbClr val="000000"/>
                        </a:solidFill>
                        <a:effectLst/>
                        <a:latin typeface="+mj-lt"/>
                      </a:endParaRPr>
                    </a:p>
                  </a:txBody>
                  <a:tcPr marL="9525" marR="9525" marT="9525" marB="0" anchor="ctr"/>
                </a:tc>
              </a:tr>
              <a:tr h="883442">
                <a:tc>
                  <a:txBody>
                    <a:bodyPr/>
                    <a:lstStyle/>
                    <a:p>
                      <a:pPr algn="ctr" rtl="0" fontAlgn="ctr"/>
                      <a:r>
                        <a:rPr lang="en-US" sz="2000" u="none" strike="noStrike" dirty="0" smtClean="0">
                          <a:effectLst/>
                          <a:latin typeface="+mj-lt"/>
                        </a:rPr>
                        <a:t>$35,175</a:t>
                      </a:r>
                      <a:endParaRPr lang="en-US" sz="2000" b="0" i="0" u="none" strike="noStrike" dirty="0">
                        <a:solidFill>
                          <a:srgbClr val="000000"/>
                        </a:solidFill>
                        <a:effectLst/>
                        <a:latin typeface="+mj-lt"/>
                      </a:endParaRPr>
                    </a:p>
                  </a:txBody>
                  <a:tcPr marL="9525" marR="9525" marT="9525" marB="0" anchor="ctr"/>
                </a:tc>
              </a:tr>
              <a:tr h="664348">
                <a:tc>
                  <a:txBody>
                    <a:bodyPr/>
                    <a:lstStyle/>
                    <a:p>
                      <a:pPr algn="ctr" rtl="0" fontAlgn="ctr"/>
                      <a:r>
                        <a:rPr lang="en-US" sz="2000" u="none" strike="noStrike" dirty="0">
                          <a:effectLst/>
                          <a:latin typeface="+mj-lt"/>
                        </a:rPr>
                        <a:t>$14,000 </a:t>
                      </a:r>
                      <a:endParaRPr lang="en-US" sz="2000" b="0" i="0" u="none" strike="noStrike" dirty="0">
                        <a:solidFill>
                          <a:srgbClr val="000000"/>
                        </a:solidFill>
                        <a:effectLst/>
                        <a:latin typeface="+mj-lt"/>
                      </a:endParaRPr>
                    </a:p>
                  </a:txBody>
                  <a:tcPr marL="9525" marR="9525" marT="9525"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65372505"/>
              </p:ext>
            </p:extLst>
          </p:nvPr>
        </p:nvGraphicFramePr>
        <p:xfrm>
          <a:off x="6045200" y="1066800"/>
          <a:ext cx="2946400" cy="5410200"/>
        </p:xfrm>
        <a:graphic>
          <a:graphicData uri="http://schemas.openxmlformats.org/drawingml/2006/table">
            <a:tbl>
              <a:tblPr firstRow="1" bandRow="1">
                <a:tableStyleId>{BC89EF96-8CEA-46FF-86C4-4CE0E7609802}</a:tableStyleId>
              </a:tblPr>
              <a:tblGrid>
                <a:gridCol w="2946400"/>
              </a:tblGrid>
              <a:tr h="1869364">
                <a:tc>
                  <a:txBody>
                    <a:bodyPr/>
                    <a:lstStyle/>
                    <a:p>
                      <a:pPr algn="ctr" rtl="0" fontAlgn="ctr"/>
                      <a:r>
                        <a:rPr lang="en-US" sz="2400" u="none" strike="noStrike" dirty="0">
                          <a:effectLst/>
                          <a:latin typeface="+mj-lt"/>
                        </a:rPr>
                        <a:t>% First-Time, </a:t>
                      </a:r>
                      <a:endParaRPr lang="en-US" sz="2400" u="none" strike="noStrike" dirty="0" smtClean="0">
                        <a:effectLst/>
                        <a:latin typeface="+mj-lt"/>
                      </a:endParaRPr>
                    </a:p>
                    <a:p>
                      <a:pPr algn="ctr" rtl="0" fontAlgn="ctr"/>
                      <a:r>
                        <a:rPr lang="en-US" sz="2400" u="none" strike="noStrike" dirty="0" smtClean="0">
                          <a:effectLst/>
                          <a:latin typeface="+mj-lt"/>
                        </a:rPr>
                        <a:t>Full-Time </a:t>
                      </a:r>
                    </a:p>
                    <a:p>
                      <a:pPr algn="ctr" rtl="0" fontAlgn="ctr"/>
                      <a:r>
                        <a:rPr lang="en-US" sz="2400" u="none" strike="noStrike" dirty="0" smtClean="0">
                          <a:effectLst/>
                          <a:latin typeface="+mj-lt"/>
                        </a:rPr>
                        <a:t>Freshmen </a:t>
                      </a:r>
                      <a:r>
                        <a:rPr lang="en-US" sz="2400" u="none" strike="noStrike" dirty="0">
                          <a:effectLst/>
                          <a:latin typeface="+mj-lt"/>
                        </a:rPr>
                        <a:t>Receiving Institutional Gift Aid</a:t>
                      </a:r>
                      <a:endParaRPr lang="en-US" sz="2400" b="0" i="0" u="none" strike="noStrike" dirty="0">
                        <a:solidFill>
                          <a:srgbClr val="000000"/>
                        </a:solidFill>
                        <a:effectLst/>
                        <a:latin typeface="+mj-lt"/>
                      </a:endParaRPr>
                    </a:p>
                  </a:txBody>
                  <a:tcPr marL="2956" marR="2956" marT="2956" marB="0" anchor="ctr"/>
                </a:tc>
              </a:tr>
              <a:tr h="554802">
                <a:tc>
                  <a:txBody>
                    <a:bodyPr/>
                    <a:lstStyle/>
                    <a:p>
                      <a:pPr algn="ctr" rtl="0" fontAlgn="ctr"/>
                      <a:r>
                        <a:rPr lang="en-US" sz="2400" u="none" strike="noStrike" dirty="0">
                          <a:effectLst/>
                          <a:latin typeface="+mj-lt"/>
                        </a:rPr>
                        <a:t>4%</a:t>
                      </a:r>
                      <a:endParaRPr lang="en-US" sz="2400" b="0" i="0" u="none" strike="noStrike" dirty="0">
                        <a:solidFill>
                          <a:srgbClr val="000000"/>
                        </a:solidFill>
                        <a:effectLst/>
                        <a:latin typeface="+mj-lt"/>
                      </a:endParaRPr>
                    </a:p>
                  </a:txBody>
                  <a:tcPr marL="2956" marR="2956" marT="2956" marB="0" anchor="ctr"/>
                </a:tc>
              </a:tr>
              <a:tr h="664348">
                <a:tc>
                  <a:txBody>
                    <a:bodyPr/>
                    <a:lstStyle/>
                    <a:p>
                      <a:pPr algn="ctr" rtl="0" fontAlgn="ctr"/>
                      <a:r>
                        <a:rPr lang="en-US" sz="2400" u="none" strike="noStrike" dirty="0">
                          <a:effectLst/>
                          <a:latin typeface="+mj-lt"/>
                        </a:rPr>
                        <a:t>28%</a:t>
                      </a:r>
                      <a:endParaRPr lang="en-US" sz="2400" b="0" i="0" u="none" strike="noStrike" dirty="0">
                        <a:solidFill>
                          <a:srgbClr val="000000"/>
                        </a:solidFill>
                        <a:effectLst/>
                        <a:latin typeface="+mj-lt"/>
                      </a:endParaRPr>
                    </a:p>
                  </a:txBody>
                  <a:tcPr marL="2956" marR="2956" marT="2956" marB="0" anchor="ctr"/>
                </a:tc>
              </a:tr>
              <a:tr h="773896">
                <a:tc>
                  <a:txBody>
                    <a:bodyPr/>
                    <a:lstStyle/>
                    <a:p>
                      <a:pPr algn="ctr" rtl="0" fontAlgn="ctr"/>
                      <a:r>
                        <a:rPr lang="en-US" sz="2400" u="none" strike="noStrike" dirty="0">
                          <a:effectLst/>
                          <a:latin typeface="+mj-lt"/>
                        </a:rPr>
                        <a:t>58%</a:t>
                      </a:r>
                      <a:endParaRPr lang="en-US" sz="2400" b="0" i="0" u="none" strike="noStrike" dirty="0">
                        <a:solidFill>
                          <a:srgbClr val="000000"/>
                        </a:solidFill>
                        <a:effectLst/>
                        <a:latin typeface="+mj-lt"/>
                      </a:endParaRPr>
                    </a:p>
                  </a:txBody>
                  <a:tcPr marL="2956" marR="2956" marT="2956" marB="0" anchor="ctr"/>
                </a:tc>
              </a:tr>
              <a:tr h="883442">
                <a:tc>
                  <a:txBody>
                    <a:bodyPr/>
                    <a:lstStyle/>
                    <a:p>
                      <a:pPr algn="ctr" rtl="0" fontAlgn="ctr"/>
                      <a:r>
                        <a:rPr lang="en-US" sz="2400" u="none" strike="noStrike" dirty="0">
                          <a:effectLst/>
                          <a:latin typeface="+mj-lt"/>
                        </a:rPr>
                        <a:t>93%</a:t>
                      </a:r>
                      <a:endParaRPr lang="en-US" sz="2400" b="0" i="0" u="none" strike="noStrike" dirty="0">
                        <a:solidFill>
                          <a:srgbClr val="000000"/>
                        </a:solidFill>
                        <a:effectLst/>
                        <a:latin typeface="+mj-lt"/>
                      </a:endParaRPr>
                    </a:p>
                  </a:txBody>
                  <a:tcPr marL="2956" marR="2956" marT="2956" marB="0" anchor="ctr"/>
                </a:tc>
              </a:tr>
              <a:tr h="664348">
                <a:tc>
                  <a:txBody>
                    <a:bodyPr/>
                    <a:lstStyle/>
                    <a:p>
                      <a:pPr algn="ctr" rtl="0" fontAlgn="ctr"/>
                      <a:r>
                        <a:rPr lang="en-US" sz="2400" u="none" strike="noStrike" dirty="0">
                          <a:effectLst/>
                          <a:latin typeface="+mj-lt"/>
                        </a:rPr>
                        <a:t>20%</a:t>
                      </a:r>
                      <a:endParaRPr lang="en-US" sz="2400" b="0" i="0" u="none" strike="noStrike" dirty="0">
                        <a:solidFill>
                          <a:srgbClr val="000000"/>
                        </a:solidFill>
                        <a:effectLst/>
                        <a:latin typeface="+mj-lt"/>
                      </a:endParaRPr>
                    </a:p>
                  </a:txBody>
                  <a:tcPr marL="2956" marR="2956" marT="2956" marB="0" anchor="ctr"/>
                </a:tc>
              </a:tr>
            </a:tbl>
          </a:graphicData>
        </a:graphic>
      </p:graphicFrame>
    </p:spTree>
    <p:extLst>
      <p:ext uri="{BB962C8B-B14F-4D97-AF65-F5344CB8AC3E}">
        <p14:creationId xmlns:p14="http://schemas.microsoft.com/office/powerpoint/2010/main" val="38801270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 screenshot of the FAFSA Student Elig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369888"/>
            <a:ext cx="5727700" cy="592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AD8E694-19A3-4E88-8055-EBC6FA0D9BC5}" type="slidenum">
              <a:rPr lang="en-US" altLang="en-US" smtClean="0">
                <a:solidFill>
                  <a:srgbClr val="F2F2F2"/>
                </a:solidFill>
                <a:latin typeface="Arial" charset="0"/>
              </a:rPr>
              <a:pPr eaLnBrk="1" fontAlgn="base" hangingPunct="1">
                <a:spcBef>
                  <a:spcPct val="0"/>
                </a:spcBef>
                <a:spcAft>
                  <a:spcPct val="0"/>
                </a:spcAft>
              </a:pPr>
              <a:t>50</a:t>
            </a:fld>
            <a:endParaRPr lang="en-US" altLang="en-US" smtClean="0">
              <a:solidFill>
                <a:srgbClr val="F2F2F2"/>
              </a:solidFill>
              <a:latin typeface="Arial" charset="0"/>
            </a:endParaRPr>
          </a:p>
        </p:txBody>
      </p:sp>
    </p:spTree>
    <p:extLst>
      <p:ext uri="{BB962C8B-B14F-4D97-AF65-F5344CB8AC3E}">
        <p14:creationId xmlns:p14="http://schemas.microsoft.com/office/powerpoint/2010/main" val="3146381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 screenshot of the FAFSA student eligibility continued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366713"/>
            <a:ext cx="5867400" cy="588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381450EA-4374-40DB-AF87-1EDBDB05BECB}" type="slidenum">
              <a:rPr lang="en-US" altLang="en-US" smtClean="0">
                <a:solidFill>
                  <a:srgbClr val="F2F2F2"/>
                </a:solidFill>
                <a:latin typeface="Arial" charset="0"/>
              </a:rPr>
              <a:pPr eaLnBrk="1" fontAlgn="base" hangingPunct="1">
                <a:spcBef>
                  <a:spcPct val="0"/>
                </a:spcBef>
                <a:spcAft>
                  <a:spcPct val="0"/>
                </a:spcAft>
              </a:pPr>
              <a:t>51</a:t>
            </a:fld>
            <a:endParaRPr lang="en-US" altLang="en-US" smtClean="0">
              <a:solidFill>
                <a:srgbClr val="F2F2F2"/>
              </a:solidFill>
              <a:latin typeface="Arial" charset="0"/>
            </a:endParaRPr>
          </a:p>
        </p:txBody>
      </p:sp>
    </p:spTree>
    <p:extLst>
      <p:ext uri="{BB962C8B-B14F-4D97-AF65-F5344CB8AC3E}">
        <p14:creationId xmlns:p14="http://schemas.microsoft.com/office/powerpoint/2010/main" val="3289053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 screenshot of the FAFSA School Selec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381000"/>
            <a:ext cx="5732463"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1871D1CB-1412-46EB-962E-DBE7429B3FEE}" type="slidenum">
              <a:rPr lang="en-US" altLang="en-US" smtClean="0">
                <a:solidFill>
                  <a:srgbClr val="F2F2F2"/>
                </a:solidFill>
                <a:latin typeface="Arial" charset="0"/>
              </a:rPr>
              <a:pPr eaLnBrk="1" fontAlgn="base" hangingPunct="1">
                <a:spcBef>
                  <a:spcPct val="0"/>
                </a:spcBef>
                <a:spcAft>
                  <a:spcPct val="0"/>
                </a:spcAft>
              </a:pPr>
              <a:t>52</a:t>
            </a:fld>
            <a:endParaRPr lang="en-US" altLang="en-US" smtClean="0">
              <a:solidFill>
                <a:srgbClr val="F2F2F2"/>
              </a:solidFill>
              <a:latin typeface="Arial" charset="0"/>
            </a:endParaRPr>
          </a:p>
        </p:txBody>
      </p:sp>
    </p:spTree>
    <p:extLst>
      <p:ext uri="{BB962C8B-B14F-4D97-AF65-F5344CB8AC3E}">
        <p14:creationId xmlns:p14="http://schemas.microsoft.com/office/powerpoint/2010/main" val="8415323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 screenshot of FAFSA School Selection Summ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385763"/>
            <a:ext cx="5797550" cy="586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98344B9-BCC0-4736-B22B-C9996CBCFA75}" type="slidenum">
              <a:rPr lang="en-US" altLang="en-US" smtClean="0">
                <a:solidFill>
                  <a:srgbClr val="F2F2F2"/>
                </a:solidFill>
                <a:latin typeface="Arial" charset="0"/>
              </a:rPr>
              <a:pPr eaLnBrk="1" fontAlgn="base" hangingPunct="1">
                <a:spcBef>
                  <a:spcPct val="0"/>
                </a:spcBef>
                <a:spcAft>
                  <a:spcPct val="0"/>
                </a:spcAft>
              </a:pPr>
              <a:t>53</a:t>
            </a:fld>
            <a:endParaRPr lang="en-US" altLang="en-US" smtClean="0">
              <a:solidFill>
                <a:srgbClr val="F2F2F2"/>
              </a:solidFill>
              <a:latin typeface="Arial" charset="0"/>
            </a:endParaRPr>
          </a:p>
        </p:txBody>
      </p:sp>
    </p:spTree>
    <p:extLst>
      <p:ext uri="{BB962C8B-B14F-4D97-AF65-F5344CB8AC3E}">
        <p14:creationId xmlns:p14="http://schemas.microsoft.com/office/powerpoint/2010/main" val="6372494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screenshot of the FAFSA Dependency Determ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381000"/>
            <a:ext cx="5181600" cy="587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069AD46-8439-46E2-9B24-F99AFA0F4830}" type="slidenum">
              <a:rPr lang="en-US" altLang="en-US" smtClean="0">
                <a:solidFill>
                  <a:srgbClr val="F2F2F2"/>
                </a:solidFill>
                <a:latin typeface="Arial" charset="0"/>
              </a:rPr>
              <a:pPr eaLnBrk="1" fontAlgn="base" hangingPunct="1">
                <a:spcBef>
                  <a:spcPct val="0"/>
                </a:spcBef>
                <a:spcAft>
                  <a:spcPct val="0"/>
                </a:spcAft>
              </a:pPr>
              <a:t>54</a:t>
            </a:fld>
            <a:endParaRPr lang="en-US" altLang="en-US" smtClean="0">
              <a:solidFill>
                <a:srgbClr val="F2F2F2"/>
              </a:solidFill>
              <a:latin typeface="Arial" charset="0"/>
            </a:endParaRPr>
          </a:p>
        </p:txBody>
      </p:sp>
    </p:spTree>
    <p:extLst>
      <p:ext uri="{BB962C8B-B14F-4D97-AF65-F5344CB8AC3E}">
        <p14:creationId xmlns:p14="http://schemas.microsoft.com/office/powerpoint/2010/main" val="4300360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A screenshot of the FAFSA Dependency Status Resu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8486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3D60C49C-DC03-4194-990B-A94E2C0E1956}" type="slidenum">
              <a:rPr lang="en-US" altLang="en-US" smtClean="0">
                <a:solidFill>
                  <a:srgbClr val="F2F2F2"/>
                </a:solidFill>
                <a:latin typeface="Arial" charset="0"/>
              </a:rPr>
              <a:pPr eaLnBrk="1" fontAlgn="base" hangingPunct="1">
                <a:spcBef>
                  <a:spcPct val="0"/>
                </a:spcBef>
                <a:spcAft>
                  <a:spcPct val="0"/>
                </a:spcAft>
              </a:pPr>
              <a:t>55</a:t>
            </a:fld>
            <a:endParaRPr lang="en-US" altLang="en-US" smtClean="0">
              <a:solidFill>
                <a:srgbClr val="F2F2F2"/>
              </a:solidFill>
              <a:latin typeface="Arial" charset="0"/>
            </a:endParaRPr>
          </a:p>
        </p:txBody>
      </p:sp>
    </p:spTree>
    <p:extLst>
      <p:ext uri="{BB962C8B-B14F-4D97-AF65-F5344CB8AC3E}">
        <p14:creationId xmlns:p14="http://schemas.microsoft.com/office/powerpoint/2010/main" val="13841022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 screenshot of the FAFSA Parent Demographics In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398463"/>
            <a:ext cx="5591175" cy="584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9D0E515A-7AE2-495E-9848-A8A5581A2D1F}" type="slidenum">
              <a:rPr lang="en-US" altLang="en-US" smtClean="0">
                <a:solidFill>
                  <a:srgbClr val="F2F2F2"/>
                </a:solidFill>
                <a:latin typeface="Arial" charset="0"/>
              </a:rPr>
              <a:pPr eaLnBrk="1" fontAlgn="base" hangingPunct="1">
                <a:spcBef>
                  <a:spcPct val="0"/>
                </a:spcBef>
                <a:spcAft>
                  <a:spcPct val="0"/>
                </a:spcAft>
              </a:pPr>
              <a:t>56</a:t>
            </a:fld>
            <a:endParaRPr lang="en-US" altLang="en-US" smtClean="0">
              <a:solidFill>
                <a:srgbClr val="F2F2F2"/>
              </a:solidFill>
              <a:latin typeface="Arial" charset="0"/>
            </a:endParaRPr>
          </a:p>
        </p:txBody>
      </p:sp>
    </p:spTree>
    <p:extLst>
      <p:ext uri="{BB962C8B-B14F-4D97-AF65-F5344CB8AC3E}">
        <p14:creationId xmlns:p14="http://schemas.microsoft.com/office/powerpoint/2010/main" val="37807766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 screenshot of the FAFSA Parent Tax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411163"/>
            <a:ext cx="5715000" cy="584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E6989BF-4862-4606-9901-73B30F8072DA}" type="slidenum">
              <a:rPr lang="en-US" altLang="en-US" smtClean="0">
                <a:solidFill>
                  <a:srgbClr val="F2F2F2"/>
                </a:solidFill>
                <a:latin typeface="Arial" charset="0"/>
              </a:rPr>
              <a:pPr eaLnBrk="1" fontAlgn="base" hangingPunct="1">
                <a:spcBef>
                  <a:spcPct val="0"/>
                </a:spcBef>
                <a:spcAft>
                  <a:spcPct val="0"/>
                </a:spcAft>
              </a:pPr>
              <a:t>57</a:t>
            </a:fld>
            <a:endParaRPr lang="en-US" altLang="en-US" smtClean="0">
              <a:solidFill>
                <a:srgbClr val="F2F2F2"/>
              </a:solidFill>
              <a:latin typeface="Arial" charset="0"/>
            </a:endParaRPr>
          </a:p>
        </p:txBody>
      </p:sp>
    </p:spTree>
    <p:extLst>
      <p:ext uri="{BB962C8B-B14F-4D97-AF65-F5344CB8AC3E}">
        <p14:creationId xmlns:p14="http://schemas.microsoft.com/office/powerpoint/2010/main" val="13298270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 screenshot of the FAFSA Leaving FAFSA on the Web to the IRS Website to access your IRS Tax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798512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1D7F716-2E20-47CD-9921-76246BB3EB80}" type="slidenum">
              <a:rPr lang="en-US" altLang="en-US" smtClean="0">
                <a:solidFill>
                  <a:srgbClr val="F2F2F2"/>
                </a:solidFill>
                <a:latin typeface="Arial" charset="0"/>
              </a:rPr>
              <a:pPr eaLnBrk="1" fontAlgn="base" hangingPunct="1">
                <a:spcBef>
                  <a:spcPct val="0"/>
                </a:spcBef>
                <a:spcAft>
                  <a:spcPct val="0"/>
                </a:spcAft>
              </a:pPr>
              <a:t>58</a:t>
            </a:fld>
            <a:endParaRPr lang="en-US" altLang="en-US" smtClean="0">
              <a:solidFill>
                <a:srgbClr val="F2F2F2"/>
              </a:solidFill>
              <a:latin typeface="Arial" charset="0"/>
            </a:endParaRPr>
          </a:p>
        </p:txBody>
      </p:sp>
    </p:spTree>
    <p:extLst>
      <p:ext uri="{BB962C8B-B14F-4D97-AF65-F5344CB8AC3E}">
        <p14:creationId xmlns:p14="http://schemas.microsoft.com/office/powerpoint/2010/main" val="11398759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 screenshot of the IRS.gov - Get my Federal Income Tax Information"/>
          <p:cNvPicPr>
            <a:picLocks noChangeAspect="1" noChangeArrowheads="1"/>
          </p:cNvPicPr>
          <p:nvPr/>
        </p:nvPicPr>
        <p:blipFill>
          <a:blip r:embed="rId3">
            <a:extLst>
              <a:ext uri="{28A0092B-C50C-407E-A947-70E740481C1C}">
                <a14:useLocalDpi xmlns:a14="http://schemas.microsoft.com/office/drawing/2010/main" val="0"/>
              </a:ext>
            </a:extLst>
          </a:blip>
          <a:srcRect l="19463" t="14841" r="20544" b="10728"/>
          <a:stretch>
            <a:fillRect/>
          </a:stretch>
        </p:blipFill>
        <p:spPr bwMode="auto">
          <a:xfrm>
            <a:off x="1447800" y="365125"/>
            <a:ext cx="5943600" cy="589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EE7363C-3C79-403D-8279-F91CB45AAFA1}" type="slidenum">
              <a:rPr lang="en-US" altLang="en-US" smtClean="0">
                <a:solidFill>
                  <a:srgbClr val="F2F2F2"/>
                </a:solidFill>
                <a:latin typeface="Arial" charset="0"/>
              </a:rPr>
              <a:pPr eaLnBrk="1" fontAlgn="base" hangingPunct="1">
                <a:spcBef>
                  <a:spcPct val="0"/>
                </a:spcBef>
                <a:spcAft>
                  <a:spcPct val="0"/>
                </a:spcAft>
              </a:pPr>
              <a:t>59</a:t>
            </a:fld>
            <a:endParaRPr lang="en-US" altLang="en-US" smtClean="0">
              <a:solidFill>
                <a:srgbClr val="F2F2F2"/>
              </a:solidFill>
              <a:latin typeface="Arial" charset="0"/>
            </a:endParaRPr>
          </a:p>
        </p:txBody>
      </p:sp>
    </p:spTree>
    <p:extLst>
      <p:ext uri="{BB962C8B-B14F-4D97-AF65-F5344CB8AC3E}">
        <p14:creationId xmlns:p14="http://schemas.microsoft.com/office/powerpoint/2010/main" val="1997678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ctrTitle"/>
          </p:nvPr>
        </p:nvSpPr>
        <p:spPr/>
        <p:txBody>
          <a:bodyPr>
            <a:normAutofit fontScale="90000"/>
          </a:bodyPr>
          <a:lstStyle/>
          <a:p>
            <a:r>
              <a:rPr lang="en-US" dirty="0"/>
              <a:t>Paying for Post Secondary Education</a:t>
            </a:r>
            <a:endParaRPr lang="en-US" dirty="0" smtClean="0"/>
          </a:p>
        </p:txBody>
      </p:sp>
      <p:sp>
        <p:nvSpPr>
          <p:cNvPr id="3" name="Subtitle 2"/>
          <p:cNvSpPr>
            <a:spLocks noGrp="1"/>
          </p:cNvSpPr>
          <p:nvPr>
            <p:ph type="subTitle" idx="1"/>
          </p:nvPr>
        </p:nvSpPr>
        <p:spPr/>
        <p:txBody>
          <a:bodyPr>
            <a:normAutofit/>
          </a:bodyPr>
          <a:lstStyle/>
          <a:p>
            <a:r>
              <a:rPr lang="en-US" sz="3200" dirty="0" smtClean="0"/>
              <a:t>What is Financial Aid?</a:t>
            </a:r>
            <a:endParaRPr lang="en-US" sz="3200" dirty="0"/>
          </a:p>
        </p:txBody>
      </p:sp>
      <p:sp>
        <p:nvSpPr>
          <p:cNvPr id="24578" name="Slide Number Placeholder 1"/>
          <p:cNvSpPr>
            <a:spLocks noGrp="1"/>
          </p:cNvSpPr>
          <p:nvPr>
            <p:ph type="sldNum" sz="quarter" idx="10"/>
          </p:nvPr>
        </p:nvSpPr>
        <p:spPr/>
        <p:txBody>
          <a:bodyPr/>
          <a:lstStyle/>
          <a:p>
            <a:fld id="{39D9989E-6343-DB46-8A7E-63B92CA82A69}" type="slidenum">
              <a:rPr lang="en-US" smtClean="0"/>
              <a:pPr/>
              <a:t>6</a:t>
            </a:fld>
            <a:endParaRPr lang="en-US" dirty="0" smtClean="0"/>
          </a:p>
        </p:txBody>
      </p:sp>
    </p:spTree>
    <p:extLst>
      <p:ext uri="{BB962C8B-B14F-4D97-AF65-F5344CB8AC3E}">
        <p14:creationId xmlns:p14="http://schemas.microsoft.com/office/powerpoint/2010/main" val="171758403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A screenshot of the IRS.gov Parent 2013 Federal Income Tax Information"/>
          <p:cNvPicPr>
            <a:picLocks noChangeAspect="1" noChangeArrowheads="1"/>
          </p:cNvPicPr>
          <p:nvPr/>
        </p:nvPicPr>
        <p:blipFill>
          <a:blip r:embed="rId3">
            <a:extLst>
              <a:ext uri="{28A0092B-C50C-407E-A947-70E740481C1C}">
                <a14:useLocalDpi xmlns:a14="http://schemas.microsoft.com/office/drawing/2010/main" val="0"/>
              </a:ext>
            </a:extLst>
          </a:blip>
          <a:srcRect l="19463" t="14841" r="20724" b="6599"/>
          <a:stretch>
            <a:fillRect/>
          </a:stretch>
        </p:blipFill>
        <p:spPr bwMode="auto">
          <a:xfrm>
            <a:off x="1752600" y="381000"/>
            <a:ext cx="5511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7FE45E0-35BE-479C-B9E8-7F7FAD691AA5}" type="slidenum">
              <a:rPr lang="en-US" altLang="en-US" smtClean="0">
                <a:solidFill>
                  <a:srgbClr val="F2F2F2"/>
                </a:solidFill>
                <a:latin typeface="Arial" charset="0"/>
              </a:rPr>
              <a:pPr eaLnBrk="1" fontAlgn="base" hangingPunct="1">
                <a:spcBef>
                  <a:spcPct val="0"/>
                </a:spcBef>
                <a:spcAft>
                  <a:spcPct val="0"/>
                </a:spcAft>
              </a:pPr>
              <a:t>60</a:t>
            </a:fld>
            <a:endParaRPr lang="en-US" altLang="en-US" smtClean="0">
              <a:solidFill>
                <a:srgbClr val="F2F2F2"/>
              </a:solidFill>
              <a:latin typeface="Arial" charset="0"/>
            </a:endParaRPr>
          </a:p>
        </p:txBody>
      </p:sp>
    </p:spTree>
    <p:extLst>
      <p:ext uri="{BB962C8B-B14F-4D97-AF65-F5344CB8AC3E}">
        <p14:creationId xmlns:p14="http://schemas.microsoft.com/office/powerpoint/2010/main" val="23947498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 screenshot of the FAFSA Parent Financial Information"/>
          <p:cNvPicPr>
            <a:picLocks noChangeAspect="1" noChangeArrowheads="1"/>
          </p:cNvPicPr>
          <p:nvPr/>
        </p:nvPicPr>
        <p:blipFill>
          <a:blip r:embed="rId3">
            <a:extLst>
              <a:ext uri="{28A0092B-C50C-407E-A947-70E740481C1C}">
                <a14:useLocalDpi xmlns:a14="http://schemas.microsoft.com/office/drawing/2010/main" val="0"/>
              </a:ext>
            </a:extLst>
          </a:blip>
          <a:srcRect l="19196" t="13391" r="36436" b="5930"/>
          <a:stretch>
            <a:fillRect/>
          </a:stretch>
        </p:blipFill>
        <p:spPr bwMode="auto">
          <a:xfrm>
            <a:off x="2133600" y="392113"/>
            <a:ext cx="4038600" cy="587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2A1E070-B1D4-47A4-B91D-8A828DF6720C}" type="slidenum">
              <a:rPr lang="en-US" altLang="en-US" smtClean="0">
                <a:solidFill>
                  <a:srgbClr val="F2F2F2"/>
                </a:solidFill>
                <a:latin typeface="Arial" charset="0"/>
              </a:rPr>
              <a:pPr eaLnBrk="1" fontAlgn="base" hangingPunct="1">
                <a:spcBef>
                  <a:spcPct val="0"/>
                </a:spcBef>
                <a:spcAft>
                  <a:spcPct val="0"/>
                </a:spcAft>
              </a:pPr>
              <a:t>61</a:t>
            </a:fld>
            <a:endParaRPr lang="en-US" altLang="en-US" smtClean="0">
              <a:solidFill>
                <a:srgbClr val="F2F2F2"/>
              </a:solidFill>
              <a:latin typeface="Arial" charset="0"/>
            </a:endParaRPr>
          </a:p>
        </p:txBody>
      </p:sp>
    </p:spTree>
    <p:extLst>
      <p:ext uri="{BB962C8B-B14F-4D97-AF65-F5344CB8AC3E}">
        <p14:creationId xmlns:p14="http://schemas.microsoft.com/office/powerpoint/2010/main" val="24007699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A screenshot of the FAFSA Parent Financial Information Continued"/>
          <p:cNvPicPr>
            <a:picLocks noChangeAspect="1" noChangeArrowheads="1"/>
          </p:cNvPicPr>
          <p:nvPr/>
        </p:nvPicPr>
        <p:blipFill>
          <a:blip r:embed="rId3">
            <a:extLst>
              <a:ext uri="{28A0092B-C50C-407E-A947-70E740481C1C}">
                <a14:useLocalDpi xmlns:a14="http://schemas.microsoft.com/office/drawing/2010/main" val="0"/>
              </a:ext>
            </a:extLst>
          </a:blip>
          <a:srcRect l="19373" t="19528" r="36169" b="6265"/>
          <a:stretch>
            <a:fillRect/>
          </a:stretch>
        </p:blipFill>
        <p:spPr bwMode="auto">
          <a:xfrm>
            <a:off x="2209800" y="419100"/>
            <a:ext cx="48133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0490C9CB-8345-4577-A6F4-27B35AEEF3EB}" type="slidenum">
              <a:rPr lang="en-US" altLang="en-US" smtClean="0">
                <a:solidFill>
                  <a:srgbClr val="F2F2F2"/>
                </a:solidFill>
                <a:latin typeface="Arial" charset="0"/>
              </a:rPr>
              <a:pPr eaLnBrk="1" fontAlgn="base" hangingPunct="1">
                <a:spcBef>
                  <a:spcPct val="0"/>
                </a:spcBef>
                <a:spcAft>
                  <a:spcPct val="0"/>
                </a:spcAft>
              </a:pPr>
              <a:t>62</a:t>
            </a:fld>
            <a:endParaRPr lang="en-US" altLang="en-US" smtClean="0">
              <a:solidFill>
                <a:srgbClr val="F2F2F2"/>
              </a:solidFill>
              <a:latin typeface="Arial" charset="0"/>
            </a:endParaRPr>
          </a:p>
        </p:txBody>
      </p:sp>
    </p:spTree>
    <p:extLst>
      <p:ext uri="{BB962C8B-B14F-4D97-AF65-F5344CB8AC3E}">
        <p14:creationId xmlns:p14="http://schemas.microsoft.com/office/powerpoint/2010/main" val="22640167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 screenshot of the FAFSA Parent Financial Information Continued"/>
          <p:cNvPicPr>
            <a:picLocks noChangeAspect="1" noChangeArrowheads="1"/>
          </p:cNvPicPr>
          <p:nvPr/>
        </p:nvPicPr>
        <p:blipFill>
          <a:blip r:embed="rId3">
            <a:extLst>
              <a:ext uri="{28A0092B-C50C-407E-A947-70E740481C1C}">
                <a14:useLocalDpi xmlns:a14="http://schemas.microsoft.com/office/drawing/2010/main" val="0"/>
              </a:ext>
            </a:extLst>
          </a:blip>
          <a:srcRect l="22050" t="13614" r="36705" b="17201"/>
          <a:stretch>
            <a:fillRect/>
          </a:stretch>
        </p:blipFill>
        <p:spPr bwMode="auto">
          <a:xfrm>
            <a:off x="2133600" y="398463"/>
            <a:ext cx="4876800"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97D5ADC-3277-4D93-9CC4-CAB909B2176A}" type="slidenum">
              <a:rPr lang="en-US" altLang="en-US" smtClean="0">
                <a:solidFill>
                  <a:srgbClr val="F2F2F2"/>
                </a:solidFill>
                <a:latin typeface="Arial" charset="0"/>
              </a:rPr>
              <a:pPr eaLnBrk="1" fontAlgn="base" hangingPunct="1">
                <a:spcBef>
                  <a:spcPct val="0"/>
                </a:spcBef>
                <a:spcAft>
                  <a:spcPct val="0"/>
                </a:spcAft>
              </a:pPr>
              <a:t>63</a:t>
            </a:fld>
            <a:endParaRPr lang="en-US" altLang="en-US" smtClean="0">
              <a:solidFill>
                <a:srgbClr val="F2F2F2"/>
              </a:solidFill>
              <a:latin typeface="Arial" charset="0"/>
            </a:endParaRPr>
          </a:p>
        </p:txBody>
      </p:sp>
    </p:spTree>
    <p:extLst>
      <p:ext uri="{BB962C8B-B14F-4D97-AF65-F5344CB8AC3E}">
        <p14:creationId xmlns:p14="http://schemas.microsoft.com/office/powerpoint/2010/main" val="32393978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 screenshot of the FAFSA Student Tax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7551738"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F3FCD8B6-FC88-459F-AD63-9B9F823C699D}" type="slidenum">
              <a:rPr lang="en-US" altLang="en-US" smtClean="0">
                <a:solidFill>
                  <a:srgbClr val="F2F2F2"/>
                </a:solidFill>
                <a:latin typeface="Arial" charset="0"/>
              </a:rPr>
              <a:pPr eaLnBrk="1" fontAlgn="base" hangingPunct="1">
                <a:spcBef>
                  <a:spcPct val="0"/>
                </a:spcBef>
                <a:spcAft>
                  <a:spcPct val="0"/>
                </a:spcAft>
              </a:pPr>
              <a:t>64</a:t>
            </a:fld>
            <a:endParaRPr lang="en-US" altLang="en-US" smtClean="0">
              <a:solidFill>
                <a:srgbClr val="F2F2F2"/>
              </a:solidFill>
              <a:latin typeface="Arial" charset="0"/>
            </a:endParaRPr>
          </a:p>
        </p:txBody>
      </p:sp>
    </p:spTree>
    <p:extLst>
      <p:ext uri="{BB962C8B-B14F-4D97-AF65-F5344CB8AC3E}">
        <p14:creationId xmlns:p14="http://schemas.microsoft.com/office/powerpoint/2010/main" val="24533116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 screenshot of the FAFSA Student Financial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404813"/>
            <a:ext cx="5648325" cy="584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451FEBF3-6775-4685-B300-0CEF0EA85BBF}" type="slidenum">
              <a:rPr lang="en-US" altLang="en-US" smtClean="0">
                <a:solidFill>
                  <a:srgbClr val="F2F2F2"/>
                </a:solidFill>
                <a:latin typeface="Arial" charset="0"/>
              </a:rPr>
              <a:pPr eaLnBrk="1" fontAlgn="base" hangingPunct="1">
                <a:spcBef>
                  <a:spcPct val="0"/>
                </a:spcBef>
                <a:spcAft>
                  <a:spcPct val="0"/>
                </a:spcAft>
              </a:pPr>
              <a:t>65</a:t>
            </a:fld>
            <a:endParaRPr lang="en-US" altLang="en-US" smtClean="0">
              <a:solidFill>
                <a:srgbClr val="F2F2F2"/>
              </a:solidFill>
              <a:latin typeface="Arial" charset="0"/>
            </a:endParaRPr>
          </a:p>
        </p:txBody>
      </p:sp>
    </p:spTree>
    <p:extLst>
      <p:ext uri="{BB962C8B-B14F-4D97-AF65-F5344CB8AC3E}">
        <p14:creationId xmlns:p14="http://schemas.microsoft.com/office/powerpoint/2010/main" val="5430495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 screenshot of the FAFSA Student Financial Continu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1000"/>
            <a:ext cx="5729288"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A7703414-3C64-4F68-ADAE-92A14F332570}" type="slidenum">
              <a:rPr lang="en-US" altLang="en-US" smtClean="0">
                <a:solidFill>
                  <a:srgbClr val="F2F2F2"/>
                </a:solidFill>
                <a:latin typeface="Arial" charset="0"/>
              </a:rPr>
              <a:pPr eaLnBrk="1" fontAlgn="base" hangingPunct="1">
                <a:spcBef>
                  <a:spcPct val="0"/>
                </a:spcBef>
                <a:spcAft>
                  <a:spcPct val="0"/>
                </a:spcAft>
              </a:pPr>
              <a:t>66</a:t>
            </a:fld>
            <a:endParaRPr lang="en-US" altLang="en-US" smtClean="0">
              <a:solidFill>
                <a:srgbClr val="F2F2F2"/>
              </a:solidFill>
              <a:latin typeface="Arial" charset="0"/>
            </a:endParaRPr>
          </a:p>
        </p:txBody>
      </p:sp>
    </p:spTree>
    <p:extLst>
      <p:ext uri="{BB962C8B-B14F-4D97-AF65-F5344CB8AC3E}">
        <p14:creationId xmlns:p14="http://schemas.microsoft.com/office/powerpoint/2010/main" val="5884804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 screenshot of the FAFSA sign and subm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42900"/>
            <a:ext cx="5562600" cy="594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266792F-E897-4ED6-8762-B03210F3FC57}" type="slidenum">
              <a:rPr lang="en-US" altLang="en-US" smtClean="0">
                <a:solidFill>
                  <a:srgbClr val="F2F2F2"/>
                </a:solidFill>
                <a:latin typeface="Arial" charset="0"/>
              </a:rPr>
              <a:pPr eaLnBrk="1" fontAlgn="base" hangingPunct="1">
                <a:spcBef>
                  <a:spcPct val="0"/>
                </a:spcBef>
                <a:spcAft>
                  <a:spcPct val="0"/>
                </a:spcAft>
              </a:pPr>
              <a:t>67</a:t>
            </a:fld>
            <a:endParaRPr lang="en-US" altLang="en-US" smtClean="0">
              <a:solidFill>
                <a:srgbClr val="F2F2F2"/>
              </a:solidFill>
              <a:latin typeface="Arial" charset="0"/>
            </a:endParaRPr>
          </a:p>
        </p:txBody>
      </p:sp>
    </p:spTree>
    <p:extLst>
      <p:ext uri="{BB962C8B-B14F-4D97-AF65-F5344CB8AC3E}">
        <p14:creationId xmlns:p14="http://schemas.microsoft.com/office/powerpoint/2010/main" val="2100638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he confirmation page includes links to transfer parental data into a new FAFSA for another student. &#10;&#10;In addition, some states allow users to transfer FAFSA information into their state’s aid application. The link is included on the confirmation page. The states that allow this transfer are: &#10;New York&#10;New Jersey&#10;Pennsylvania&#10;Vermont&#10;California&#10;Iowa&#10;Mississippi&#10;Minnesota&#10;Indiana&#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1475"/>
            <a:ext cx="5656263" cy="588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5400000">
            <a:off x="7424738" y="1109663"/>
            <a:ext cx="304800" cy="10668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own Arrow 4"/>
          <p:cNvSpPr/>
          <p:nvPr/>
        </p:nvSpPr>
        <p:spPr>
          <a:xfrm rot="5400000">
            <a:off x="5311775" y="1317625"/>
            <a:ext cx="304800" cy="10668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9310DF95-55E2-4F69-B39D-5171FB983DDE}" type="slidenum">
              <a:rPr lang="en-US" altLang="en-US" smtClean="0">
                <a:solidFill>
                  <a:srgbClr val="F2F2F2"/>
                </a:solidFill>
                <a:latin typeface="Arial" charset="0"/>
              </a:rPr>
              <a:pPr eaLnBrk="1" fontAlgn="base" hangingPunct="1">
                <a:spcBef>
                  <a:spcPct val="0"/>
                </a:spcBef>
                <a:spcAft>
                  <a:spcPct val="0"/>
                </a:spcAft>
              </a:pPr>
              <a:t>68</a:t>
            </a:fld>
            <a:endParaRPr lang="en-US" altLang="en-US" smtClean="0">
              <a:solidFill>
                <a:srgbClr val="F2F2F2"/>
              </a:solidFill>
              <a:latin typeface="Arial" charset="0"/>
            </a:endParaRPr>
          </a:p>
        </p:txBody>
      </p:sp>
    </p:spTree>
    <p:extLst>
      <p:ext uri="{BB962C8B-B14F-4D97-AF65-F5344CB8AC3E}">
        <p14:creationId xmlns:p14="http://schemas.microsoft.com/office/powerpoint/2010/main" val="332249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Aid - Video</a:t>
            </a:r>
            <a:endParaRPr lang="en-US" dirty="0"/>
          </a:p>
        </p:txBody>
      </p:sp>
      <p:pic>
        <p:nvPicPr>
          <p:cNvPr id="4" name="kbJ55UWMEFE?list=PL23B9A23CD8DD82DD"/>
          <p:cNvPicPr>
            <a:picLocks noGrp="1" noRot="1" noChangeAspect="1"/>
          </p:cNvPicPr>
          <p:nvPr>
            <p:ph idx="10"/>
            <a:videoFile r:link="rId1"/>
          </p:nvPr>
        </p:nvPicPr>
        <p:blipFill>
          <a:blip r:embed="rId3"/>
          <a:stretch>
            <a:fillRect/>
          </a:stretch>
        </p:blipFill>
        <p:spPr>
          <a:xfrm>
            <a:off x="685799" y="1676400"/>
            <a:ext cx="7857067" cy="4419600"/>
          </a:xfrm>
          <a:prstGeom prst="rect">
            <a:avLst/>
          </a:prstGeom>
        </p:spPr>
      </p:pic>
    </p:spTree>
    <p:extLst>
      <p:ext uri="{BB962C8B-B14F-4D97-AF65-F5344CB8AC3E}">
        <p14:creationId xmlns:p14="http://schemas.microsoft.com/office/powerpoint/2010/main" val="2822010652"/>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ctrTitle"/>
          </p:nvPr>
        </p:nvSpPr>
        <p:spPr/>
        <p:txBody>
          <a:bodyPr/>
          <a:lstStyle/>
          <a:p>
            <a:pPr eaLnBrk="1" hangingPunct="1"/>
            <a:r>
              <a:rPr lang="en-US" dirty="0" smtClean="0"/>
              <a:t>What is Financial Aid?</a:t>
            </a:r>
          </a:p>
        </p:txBody>
      </p:sp>
      <p:sp>
        <p:nvSpPr>
          <p:cNvPr id="9219" name="Rectangle 3"/>
          <p:cNvSpPr>
            <a:spLocks noGrp="1" noChangeArrowheads="1"/>
          </p:cNvSpPr>
          <p:nvPr>
            <p:ph idx="10"/>
          </p:nvPr>
        </p:nvSpPr>
        <p:spPr/>
        <p:txBody>
          <a:bodyPr>
            <a:normAutofit/>
          </a:bodyPr>
          <a:lstStyle/>
          <a:p>
            <a:r>
              <a:rPr lang="en-US" dirty="0" smtClean="0"/>
              <a:t>Funds provided to students and families to help pay for postsecondary educational expenses</a:t>
            </a:r>
          </a:p>
          <a:p>
            <a:pPr lvl="1"/>
            <a:endParaRPr lang="en-US" dirty="0" smtClean="0"/>
          </a:p>
          <a:p>
            <a:pPr lvl="1"/>
            <a:r>
              <a:rPr lang="en-US" dirty="0" smtClean="0"/>
              <a:t>Grants</a:t>
            </a:r>
          </a:p>
          <a:p>
            <a:pPr lvl="1"/>
            <a:endParaRPr lang="en-US" dirty="0" smtClean="0"/>
          </a:p>
          <a:p>
            <a:pPr lvl="1"/>
            <a:r>
              <a:rPr lang="en-US" dirty="0" smtClean="0"/>
              <a:t>Scholarships</a:t>
            </a:r>
          </a:p>
          <a:p>
            <a:pPr lvl="1"/>
            <a:endParaRPr lang="en-US" dirty="0" smtClean="0"/>
          </a:p>
          <a:p>
            <a:pPr lvl="1"/>
            <a:r>
              <a:rPr lang="en-US" dirty="0" smtClean="0"/>
              <a:t>Loans</a:t>
            </a:r>
          </a:p>
          <a:p>
            <a:pPr lvl="1"/>
            <a:endParaRPr lang="en-US" dirty="0" smtClean="0"/>
          </a:p>
          <a:p>
            <a:pPr lvl="1"/>
            <a:r>
              <a:rPr lang="en-US" dirty="0" smtClean="0"/>
              <a:t>Work Study</a:t>
            </a:r>
          </a:p>
        </p:txBody>
      </p:sp>
    </p:spTree>
    <p:extLst>
      <p:ext uri="{BB962C8B-B14F-4D97-AF65-F5344CB8AC3E}">
        <p14:creationId xmlns:p14="http://schemas.microsoft.com/office/powerpoint/2010/main" val="244251687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ctrTitle"/>
          </p:nvPr>
        </p:nvSpPr>
        <p:spPr/>
        <p:txBody>
          <a:bodyPr/>
          <a:lstStyle/>
          <a:p>
            <a:pPr eaLnBrk="1" hangingPunct="1"/>
            <a:r>
              <a:rPr lang="en-US" dirty="0" smtClean="0"/>
              <a:t>What is a Grant?</a:t>
            </a:r>
          </a:p>
        </p:txBody>
      </p:sp>
      <p:sp>
        <p:nvSpPr>
          <p:cNvPr id="10243" name="Rectangle 3"/>
          <p:cNvSpPr>
            <a:spLocks noGrp="1" noChangeArrowheads="1"/>
          </p:cNvSpPr>
          <p:nvPr>
            <p:ph idx="10"/>
          </p:nvPr>
        </p:nvSpPr>
        <p:spPr/>
        <p:txBody>
          <a:bodyPr/>
          <a:lstStyle/>
          <a:p>
            <a:pPr eaLnBrk="1" hangingPunct="1"/>
            <a:r>
              <a:rPr lang="en-US" dirty="0" smtClean="0"/>
              <a:t>Gift aid (free money)</a:t>
            </a:r>
          </a:p>
          <a:p>
            <a:pPr eaLnBrk="1" hangingPunct="1"/>
            <a:r>
              <a:rPr lang="en-US" dirty="0" smtClean="0"/>
              <a:t>Used to pay educational expenses</a:t>
            </a:r>
          </a:p>
          <a:p>
            <a:pPr eaLnBrk="1" hangingPunct="1"/>
            <a:r>
              <a:rPr lang="en-US" dirty="0" smtClean="0"/>
              <a:t>Typically based on need</a:t>
            </a:r>
          </a:p>
          <a:p>
            <a:pPr eaLnBrk="1" hangingPunct="1"/>
            <a:r>
              <a:rPr lang="en-US" dirty="0" smtClean="0"/>
              <a:t>Examples</a:t>
            </a:r>
          </a:p>
          <a:p>
            <a:pPr lvl="1" eaLnBrk="1" hangingPunct="1"/>
            <a:r>
              <a:rPr lang="en-US" dirty="0" smtClean="0"/>
              <a:t>Federal Pell Grant</a:t>
            </a:r>
          </a:p>
          <a:p>
            <a:pPr lvl="1" eaLnBrk="1" hangingPunct="1"/>
            <a:r>
              <a:rPr lang="en-US" dirty="0" smtClean="0"/>
              <a:t>MN State Grant</a:t>
            </a:r>
          </a:p>
          <a:p>
            <a:pPr lvl="1" eaLnBrk="1" hangingPunct="1"/>
            <a:r>
              <a:rPr lang="en-US" dirty="0" smtClean="0"/>
              <a:t>“School” Grant</a:t>
            </a:r>
          </a:p>
        </p:txBody>
      </p:sp>
      <p:pic>
        <p:nvPicPr>
          <p:cNvPr id="10244" name="Picture 4" descr="j0250658"/>
          <p:cNvPicPr>
            <a:picLocks noChangeAspect="1" noChangeArrowheads="1"/>
          </p:cNvPicPr>
          <p:nvPr/>
        </p:nvPicPr>
        <p:blipFill>
          <a:blip r:embed="rId3" cstate="print"/>
          <a:srcRect/>
          <a:stretch>
            <a:fillRect/>
          </a:stretch>
        </p:blipFill>
        <p:spPr bwMode="auto">
          <a:xfrm>
            <a:off x="6629400" y="4114800"/>
            <a:ext cx="1990725" cy="1841500"/>
          </a:xfrm>
          <a:prstGeom prst="rect">
            <a:avLst/>
          </a:prstGeom>
          <a:noFill/>
          <a:ln w="9525">
            <a:noFill/>
            <a:miter lim="800000"/>
            <a:headEnd/>
            <a:tailEnd/>
          </a:ln>
        </p:spPr>
      </p:pic>
      <p:sp>
        <p:nvSpPr>
          <p:cNvPr id="2" name="TextBox 1"/>
          <p:cNvSpPr txBox="1"/>
          <p:nvPr/>
        </p:nvSpPr>
        <p:spPr>
          <a:xfrm>
            <a:off x="764628" y="6385035"/>
            <a:ext cx="6938962" cy="369332"/>
          </a:xfrm>
          <a:prstGeom prst="rect">
            <a:avLst/>
          </a:prstGeom>
          <a:noFill/>
        </p:spPr>
        <p:txBody>
          <a:bodyPr wrap="square" rtlCol="0">
            <a:spAutoFit/>
          </a:bodyPr>
          <a:lstStyle/>
          <a:p>
            <a:pPr algn="ctr"/>
            <a:r>
              <a:rPr lang="en-US" dirty="0" smtClean="0"/>
              <a:t>Paying for College, 2013-2014, pages 14-19</a:t>
            </a:r>
            <a:endParaRPr lang="en-US" dirty="0"/>
          </a:p>
        </p:txBody>
      </p:sp>
    </p:spTree>
    <p:extLst>
      <p:ext uri="{BB962C8B-B14F-4D97-AF65-F5344CB8AC3E}">
        <p14:creationId xmlns:p14="http://schemas.microsoft.com/office/powerpoint/2010/main" val="195017670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2751</Words>
  <Application>Microsoft Office PowerPoint</Application>
  <PresentationFormat>On-screen Show (4:3)</PresentationFormat>
  <Paragraphs>503</Paragraphs>
  <Slides>68</Slides>
  <Notes>25</Notes>
  <HiddenSlides>0</HiddenSlides>
  <MMClips>2</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 Paying for College FAFSA Overview 2014-2015</vt:lpstr>
      <vt:lpstr>Getting to College</vt:lpstr>
      <vt:lpstr>What extra costs will I pay for college?</vt:lpstr>
      <vt:lpstr>Other College Costs (pages 4, 19)</vt:lpstr>
      <vt:lpstr>Estimated Average Annual Tuition &amp; Fees (page 19)</vt:lpstr>
      <vt:lpstr>Paying for Post Secondary Education</vt:lpstr>
      <vt:lpstr>Financial Aid - Video</vt:lpstr>
      <vt:lpstr>What is Financial Aid?</vt:lpstr>
      <vt:lpstr>What is a Grant?</vt:lpstr>
      <vt:lpstr>What is a Scholarship?</vt:lpstr>
      <vt:lpstr>What is a Loan?</vt:lpstr>
      <vt:lpstr>What is Work Study?</vt:lpstr>
      <vt:lpstr>Where does financial aid  come from?</vt:lpstr>
      <vt:lpstr>2012-2013 Minnesota Undergraduate Grants &amp; Scholarships ($1.5 billion)</vt:lpstr>
      <vt:lpstr>Where to find private  scholarships</vt:lpstr>
      <vt:lpstr>Other ways to reduce net price - Tuition Reciprocity</vt:lpstr>
      <vt:lpstr>Other ways to reduce net price  - Income Tax Options</vt:lpstr>
      <vt:lpstr>Need-Based  Financial Aid</vt:lpstr>
      <vt:lpstr>3 Applications for Need-Based Aid</vt:lpstr>
      <vt:lpstr>FAFSA on the Web (FOTW)  www.fafsa.gov</vt:lpstr>
      <vt:lpstr>Login</vt:lpstr>
      <vt:lpstr>Data needed to complete FAFSA</vt:lpstr>
      <vt:lpstr>Minnesota’s state student aid application</vt:lpstr>
      <vt:lpstr>Help Text for Active Field</vt:lpstr>
      <vt:lpstr>FAFSA automatically saved periodically</vt:lpstr>
      <vt:lpstr>Definitions:  Independent Student</vt:lpstr>
      <vt:lpstr>FAFSA Parent of Record</vt:lpstr>
      <vt:lpstr>Providing Parents’ Information on FAFSA</vt:lpstr>
      <vt:lpstr>Providing Parents’ Information on FAFSA</vt:lpstr>
      <vt:lpstr>Providing Parents’ Information on FAFSA</vt:lpstr>
      <vt:lpstr>Same sex married couples 2014-2015 FAFSA Changes</vt:lpstr>
      <vt:lpstr>Parents’ Info on FAFSA 2014-2015 FAFSA Changes </vt:lpstr>
      <vt:lpstr>Tax Information</vt:lpstr>
      <vt:lpstr>Income Tax</vt:lpstr>
      <vt:lpstr>IRS Data that will populate FAFSA</vt:lpstr>
      <vt:lpstr>Definitions: Investments</vt:lpstr>
      <vt:lpstr>Net Investments</vt:lpstr>
      <vt:lpstr>Business Value</vt:lpstr>
      <vt:lpstr>After Entering PIN, still need to Submit</vt:lpstr>
      <vt:lpstr>Confirmation Page</vt:lpstr>
      <vt:lpstr>MN State Grant Student Eligibility Questionnaire</vt:lpstr>
      <vt:lpstr>To Conclude Session</vt:lpstr>
      <vt:lpstr>What’s next? - Video</vt:lpstr>
      <vt:lpstr>Questions?</vt:lpstr>
      <vt:lpstr>2014-2015 FAFSA on the Web Preview Presentation    http://financialaidtoolkit.ed.gov/tk/learn/fafsa.jsp</vt:lpstr>
      <vt:lpstr>Dependent Student with Parental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Bethel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jdolson</dc:creator>
  <cp:lastModifiedBy>Jessica Larson</cp:lastModifiedBy>
  <cp:revision>35</cp:revision>
  <cp:lastPrinted>2014-01-27T13:37:48Z</cp:lastPrinted>
  <dcterms:created xsi:type="dcterms:W3CDTF">2014-02-10T14:38:51Z</dcterms:created>
  <dcterms:modified xsi:type="dcterms:W3CDTF">2014-08-28T16:19:35Z</dcterms:modified>
</cp:coreProperties>
</file>