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3C2A61-0356-42BF-99AC-6D2C641A9CD6}" type="datetimeFigureOut">
              <a:rPr lang="en-US" smtClean="0"/>
              <a:t>4/3/2017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AE4295-082B-4EE5-B4B2-C75DE71C4F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7442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31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In 2015-2016</a:t>
            </a:r>
            <a:r>
              <a:rPr lang="en-US" baseline="0" dirty="0" smtClean="0"/>
              <a:t> 423 students received a Minnesota State Grant Via the Dream Act.  The average annual award was $2,452.</a:t>
            </a:r>
            <a:endParaRPr lang="en-US" dirty="0" smtClean="0"/>
          </a:p>
        </p:txBody>
      </p:sp>
      <p:sp>
        <p:nvSpPr>
          <p:cNvPr id="931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57066" indent="-291179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64717" indent="-232943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30604" indent="-232943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96491" indent="-232943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6FFF1EA9-F5E7-4D1E-A76C-6D8BD41A37F4}" type="slidenum">
              <a:rPr lang="en-US" smtClean="0">
                <a:latin typeface="Calibri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dirty="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57218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05A1B-428F-435A-90C7-B728BCC0953B}" type="datetimeFigureOut">
              <a:rPr lang="en-US" smtClean="0"/>
              <a:t>4/3/2017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B23DD-DE07-4B34-9A39-8CDA7D89BB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079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05A1B-428F-435A-90C7-B728BCC0953B}" type="datetimeFigureOut">
              <a:rPr lang="en-US" smtClean="0"/>
              <a:t>4/3/2017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B23DD-DE07-4B34-9A39-8CDA7D89BB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131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05A1B-428F-435A-90C7-B728BCC0953B}" type="datetimeFigureOut">
              <a:rPr lang="en-US" smtClean="0"/>
              <a:t>4/3/2017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B23DD-DE07-4B34-9A39-8CDA7D89BB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138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05A1B-428F-435A-90C7-B728BCC0953B}" type="datetimeFigureOut">
              <a:rPr lang="en-US" smtClean="0"/>
              <a:t>4/3/2017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B23DD-DE07-4B34-9A39-8CDA7D89BB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657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05A1B-428F-435A-90C7-B728BCC0953B}" type="datetimeFigureOut">
              <a:rPr lang="en-US" smtClean="0"/>
              <a:t>4/3/2017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B23DD-DE07-4B34-9A39-8CDA7D89BB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606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05A1B-428F-435A-90C7-B728BCC0953B}" type="datetimeFigureOut">
              <a:rPr lang="en-US" smtClean="0"/>
              <a:t>4/3/2017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B23DD-DE07-4B34-9A39-8CDA7D89BB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122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05A1B-428F-435A-90C7-B728BCC0953B}" type="datetimeFigureOut">
              <a:rPr lang="en-US" smtClean="0"/>
              <a:t>4/3/2017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B23DD-DE07-4B34-9A39-8CDA7D89BB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6729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05A1B-428F-435A-90C7-B728BCC0953B}" type="datetimeFigureOut">
              <a:rPr lang="en-US" smtClean="0"/>
              <a:t>4/3/2017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B23DD-DE07-4B34-9A39-8CDA7D89BB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491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05A1B-428F-435A-90C7-B728BCC0953B}" type="datetimeFigureOut">
              <a:rPr lang="en-US" smtClean="0"/>
              <a:t>4/3/2017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B23DD-DE07-4B34-9A39-8CDA7D89BB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156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05A1B-428F-435A-90C7-B728BCC0953B}" type="datetimeFigureOut">
              <a:rPr lang="en-US" smtClean="0"/>
              <a:t>4/3/2017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B23DD-DE07-4B34-9A39-8CDA7D89BB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237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05A1B-428F-435A-90C7-B728BCC0953B}" type="datetimeFigureOut">
              <a:rPr lang="en-US" smtClean="0"/>
              <a:t>4/3/2017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B23DD-DE07-4B34-9A39-8CDA7D89BB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909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205A1B-428F-435A-90C7-B728BCC0953B}" type="datetimeFigureOut">
              <a:rPr lang="en-US" smtClean="0"/>
              <a:t>4/3/2017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B23DD-DE07-4B34-9A39-8CDA7D89BB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684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>
          <a:xfrm>
            <a:off x="2667000" y="685800"/>
            <a:ext cx="7024688" cy="838200"/>
          </a:xfrm>
        </p:spPr>
        <p:txBody>
          <a:bodyPr/>
          <a:lstStyle/>
          <a:p>
            <a:pPr algn="ctr" eaLnBrk="1" hangingPunct="1"/>
            <a:r>
              <a:rPr lang="en-US" sz="2800" b="1" dirty="0">
                <a:solidFill>
                  <a:srgbClr val="FF0000"/>
                </a:solidFill>
              </a:rPr>
              <a:t>ESTIMATED</a:t>
            </a:r>
            <a:r>
              <a:rPr lang="en-US" sz="2800" b="1" dirty="0"/>
              <a:t> MN State Grant Program</a:t>
            </a:r>
            <a:br>
              <a:rPr lang="en-US" sz="2800" b="1" dirty="0"/>
            </a:br>
            <a:r>
              <a:rPr lang="en-US" sz="2000" b="1" dirty="0"/>
              <a:t>(2017-2018 Annual Awards for Student With $0 EFC)</a:t>
            </a:r>
            <a:endParaRPr lang="en-US" sz="2800" b="1" dirty="0"/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>
          <a:xfrm>
            <a:off x="2209800" y="1676400"/>
            <a:ext cx="8077200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en-US" b="1" dirty="0"/>
              <a:t>   </a:t>
            </a:r>
            <a:endParaRPr lang="en-US" sz="2600" b="1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2362200" y="2057392"/>
          <a:ext cx="762000" cy="428308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62000"/>
              </a:tblGrid>
              <a:tr h="26769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Credits</a:t>
                      </a:r>
                      <a:endParaRPr lang="en-US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6" marB="0" anchor="b"/>
                </a:tc>
              </a:tr>
              <a:tr h="26769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For</a:t>
                      </a:r>
                      <a:endParaRPr lang="en-US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6" marB="0" anchor="b"/>
                </a:tc>
              </a:tr>
              <a:tr h="26769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Term</a:t>
                      </a:r>
                      <a:endParaRPr lang="en-US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6" marB="0" anchor="b"/>
                </a:tc>
              </a:tr>
              <a:tr h="267693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15</a:t>
                      </a:r>
                      <a:endParaRPr lang="en-US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6" marB="0" anchor="b"/>
                </a:tc>
              </a:tr>
              <a:tr h="267693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14</a:t>
                      </a:r>
                      <a:endParaRPr lang="en-US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6" marB="0" anchor="b"/>
                </a:tc>
              </a:tr>
              <a:tr h="267693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13</a:t>
                      </a:r>
                      <a:endParaRPr lang="en-US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6" marB="0" anchor="b"/>
                </a:tc>
              </a:tr>
              <a:tr h="267693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12</a:t>
                      </a:r>
                      <a:endParaRPr lang="en-US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6" marB="0" anchor="b"/>
                </a:tc>
              </a:tr>
              <a:tr h="267693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11</a:t>
                      </a:r>
                      <a:endParaRPr lang="en-US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6" marB="0" anchor="b"/>
                </a:tc>
              </a:tr>
              <a:tr h="267693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10</a:t>
                      </a:r>
                      <a:endParaRPr lang="en-US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6" marB="0" anchor="b"/>
                </a:tc>
              </a:tr>
              <a:tr h="267693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9</a:t>
                      </a:r>
                      <a:endParaRPr lang="en-US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6" marB="0" anchor="b"/>
                </a:tc>
              </a:tr>
              <a:tr h="267693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8</a:t>
                      </a:r>
                      <a:endParaRPr lang="en-US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6" marB="0" anchor="b"/>
                </a:tc>
              </a:tr>
              <a:tr h="267693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7</a:t>
                      </a:r>
                      <a:endParaRPr lang="en-US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6" marB="0" anchor="b"/>
                </a:tc>
              </a:tr>
              <a:tr h="267693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6</a:t>
                      </a:r>
                      <a:endParaRPr lang="en-US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6" marB="0" anchor="b"/>
                </a:tc>
              </a:tr>
              <a:tr h="267693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5</a:t>
                      </a:r>
                      <a:endParaRPr lang="en-US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6" marB="0" anchor="b"/>
                </a:tc>
              </a:tr>
              <a:tr h="267693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4</a:t>
                      </a:r>
                      <a:endParaRPr lang="en-US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6" marB="0" anchor="b"/>
                </a:tc>
              </a:tr>
              <a:tr h="267693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3</a:t>
                      </a:r>
                      <a:endParaRPr lang="en-US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6" marB="0" anchor="b"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3200401" y="1600201"/>
          <a:ext cx="6324601" cy="3714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159001"/>
                <a:gridCol w="2108200"/>
              </a:tblGrid>
              <a:tr h="371475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bg1"/>
                          </a:solidFill>
                        </a:rPr>
                        <a:t>U of M/Private</a:t>
                      </a:r>
                      <a:endParaRPr lang="en-US" sz="1800" dirty="0">
                        <a:solidFill>
                          <a:schemeClr val="bg1"/>
                        </a:solidFill>
                      </a:endParaRPr>
                    </a:p>
                  </a:txBody>
                  <a:tcPr marT="45798" marB="45798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State University</a:t>
                      </a:r>
                      <a:endParaRPr lang="en-US" sz="1800" dirty="0"/>
                    </a:p>
                  </a:txBody>
                  <a:tcPr marT="45798" marB="45798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2-Year</a:t>
                      </a:r>
                      <a:r>
                        <a:rPr lang="en-US" sz="1800" baseline="0" dirty="0" smtClean="0"/>
                        <a:t> Public</a:t>
                      </a:r>
                      <a:endParaRPr lang="en-US" sz="1800" dirty="0"/>
                    </a:p>
                  </a:txBody>
                  <a:tcPr marT="45798" marB="45798"/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/>
          </p:nvPr>
        </p:nvGraphicFramePr>
        <p:xfrm>
          <a:off x="3352800" y="2057394"/>
          <a:ext cx="1905000" cy="426720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77241"/>
                <a:gridCol w="927759"/>
              </a:tblGrid>
              <a:tr h="26495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Annual</a:t>
                      </a:r>
                      <a:endParaRPr lang="en-US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Annual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9285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Pell Grant</a:t>
                      </a:r>
                      <a:endParaRPr lang="en-US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State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6495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Award</a:t>
                      </a:r>
                      <a:endParaRPr lang="en-US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Grant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6495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$</a:t>
                      </a:r>
                      <a:r>
                        <a:rPr lang="en-US" sz="1600" b="1" u="none" strike="noStrike" dirty="0" smtClean="0">
                          <a:effectLst/>
                        </a:rPr>
                        <a:t>5,920 </a:t>
                      </a:r>
                      <a:endParaRPr lang="en-US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</a:t>
                      </a:r>
                      <a:r>
                        <a:rPr lang="en-US" sz="1600" b="1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5,834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495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 smtClean="0">
                          <a:effectLst/>
                        </a:rPr>
                        <a:t>$5,920</a:t>
                      </a:r>
                      <a:endParaRPr lang="en-US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</a:t>
                      </a:r>
                      <a:r>
                        <a:rPr lang="en-US" sz="1600" b="1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5,046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495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 smtClean="0">
                          <a:effectLst/>
                        </a:rPr>
                        <a:t>$5,920</a:t>
                      </a:r>
                      <a:endParaRPr lang="en-US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</a:t>
                      </a:r>
                      <a:r>
                        <a:rPr lang="en-US" sz="1600" b="1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4,270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495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 smtClean="0">
                          <a:effectLst/>
                        </a:rPr>
                        <a:t>$5,920</a:t>
                      </a:r>
                      <a:endParaRPr lang="en-US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</a:t>
                      </a:r>
                      <a:r>
                        <a:rPr lang="en-US" sz="1600" b="1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3,483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495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$</a:t>
                      </a:r>
                      <a:r>
                        <a:rPr lang="en-US" sz="16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4,400 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</a:t>
                      </a:r>
                      <a:r>
                        <a:rPr lang="en-US" sz="1600" b="1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4,175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495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$4,400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</a:t>
                      </a:r>
                      <a:r>
                        <a:rPr lang="en-US" sz="1600" b="1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3,400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495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$4,400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</a:t>
                      </a:r>
                      <a:r>
                        <a:rPr lang="en-US" sz="1600" b="1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2,612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495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$</a:t>
                      </a:r>
                      <a:r>
                        <a:rPr lang="en-US" sz="16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2,960 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</a:t>
                      </a:r>
                      <a:r>
                        <a:rPr lang="en-US" sz="1600" b="1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3,305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495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$2,960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</a:t>
                      </a:r>
                      <a:r>
                        <a:rPr lang="en-US" sz="1600" b="1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2,529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495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$2,960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</a:t>
                      </a:r>
                      <a:r>
                        <a:rPr lang="en-US" sz="1600" b="1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1,741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495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$</a:t>
                      </a:r>
                      <a:r>
                        <a:rPr lang="en-US" sz="16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1,480 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</a:t>
                      </a:r>
                      <a:r>
                        <a:rPr lang="en-US" sz="1600" b="1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2,434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495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$1,480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</a:t>
                      </a:r>
                      <a:r>
                        <a:rPr lang="en-US" sz="1600" b="1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1,658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495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$1,480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</a:t>
                      </a:r>
                      <a:r>
                        <a:rPr lang="en-US" sz="1600" b="1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871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/>
          </p:nvPr>
        </p:nvGraphicFramePr>
        <p:xfrm>
          <a:off x="5334000" y="2057392"/>
          <a:ext cx="2057400" cy="426721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55420"/>
                <a:gridCol w="1001980"/>
              </a:tblGrid>
              <a:tr h="26670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Annual</a:t>
                      </a:r>
                      <a:endParaRPr lang="en-US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Annual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6670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Pell Grant</a:t>
                      </a:r>
                      <a:endParaRPr lang="en-US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State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6670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Award</a:t>
                      </a:r>
                      <a:endParaRPr lang="en-US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Grant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66701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$</a:t>
                      </a:r>
                      <a:r>
                        <a:rPr lang="en-US" sz="1600" b="1" u="none" strike="noStrike" dirty="0" smtClean="0">
                          <a:effectLst/>
                        </a:rPr>
                        <a:t>5,920 </a:t>
                      </a:r>
                      <a:endParaRPr lang="en-US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</a:t>
                      </a:r>
                      <a:r>
                        <a:rPr lang="en-US" sz="1600" b="1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2,669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6701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 smtClean="0">
                          <a:effectLst/>
                        </a:rPr>
                        <a:t>$5,920</a:t>
                      </a:r>
                      <a:endParaRPr lang="en-US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</a:t>
                      </a:r>
                      <a:r>
                        <a:rPr lang="en-US" sz="1600" b="1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2,094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6701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 smtClean="0">
                          <a:effectLst/>
                        </a:rPr>
                        <a:t>$5,920</a:t>
                      </a:r>
                      <a:endParaRPr lang="en-US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</a:t>
                      </a:r>
                      <a:r>
                        <a:rPr lang="en-US" sz="1600" b="1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1,527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6701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 smtClean="0">
                          <a:effectLst/>
                        </a:rPr>
                        <a:t>$5,920</a:t>
                      </a:r>
                      <a:endParaRPr lang="en-US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$951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6701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$</a:t>
                      </a:r>
                      <a:r>
                        <a:rPr lang="en-US" sz="16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4,400 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$1,856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6701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$4,400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</a:t>
                      </a:r>
                      <a:r>
                        <a:rPr lang="en-US" sz="1600" b="1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1,289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6701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$4,400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$713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6701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$</a:t>
                      </a:r>
                      <a:r>
                        <a:rPr lang="en-US" sz="16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2,960 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</a:t>
                      </a:r>
                      <a:r>
                        <a:rPr lang="en-US" sz="1600" b="1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1,618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6701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$2,960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</a:t>
                      </a:r>
                      <a:r>
                        <a:rPr lang="en-US" sz="1600" b="1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1,051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6701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$2,960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$476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6701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$</a:t>
                      </a:r>
                      <a:r>
                        <a:rPr lang="en-US" sz="16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1,480 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</a:t>
                      </a:r>
                      <a:r>
                        <a:rPr lang="en-US" sz="1600" b="1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1,380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6701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$1,480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</a:t>
                      </a:r>
                      <a:r>
                        <a:rPr lang="en-US" sz="1600" b="1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813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6701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$1,480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</a:t>
                      </a:r>
                      <a:r>
                        <a:rPr lang="en-US" sz="1600" b="1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238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/>
          </p:nvPr>
        </p:nvGraphicFramePr>
        <p:xfrm>
          <a:off x="7467600" y="2062569"/>
          <a:ext cx="1828800" cy="426203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62641"/>
                <a:gridCol w="966159"/>
              </a:tblGrid>
              <a:tr h="26637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Annual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State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6637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State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Grant for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6637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Grant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Term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6637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</a:t>
                      </a:r>
                      <a:r>
                        <a:rPr lang="en-US" sz="1600" b="1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1,437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</a:t>
                      </a:r>
                      <a:r>
                        <a:rPr lang="en-US" sz="1600" b="1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719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637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$944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$472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637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$458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</a:t>
                      </a:r>
                      <a:r>
                        <a:rPr lang="en-US" sz="1600" b="1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229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637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$0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$0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637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$952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$476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637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$467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</a:t>
                      </a:r>
                      <a:r>
                        <a:rPr lang="en-US" sz="1600" b="1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234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637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$0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$0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637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$961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$481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637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$475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</a:t>
                      </a:r>
                      <a:r>
                        <a:rPr lang="en-US" sz="1600" b="1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238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637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$0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$0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637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</a:t>
                      </a:r>
                      <a:r>
                        <a:rPr lang="en-US" sz="1600" b="1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970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</a:t>
                      </a:r>
                      <a:r>
                        <a:rPr lang="en-US" sz="1600" b="1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485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637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$484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</a:t>
                      </a:r>
                      <a:r>
                        <a:rPr lang="en-US" sz="1600" b="1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242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637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$0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$0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52192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229</Words>
  <Application>Microsoft Office PowerPoint</Application>
  <PresentationFormat>Widescreen</PresentationFormat>
  <Paragraphs>119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Helv</vt:lpstr>
      <vt:lpstr>Wingdings 2</vt:lpstr>
      <vt:lpstr>Office Theme</vt:lpstr>
      <vt:lpstr>ESTIMATED MN State Grant Program (2017-2018 Annual Awards for Student With $0 EFC)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ESTIMATED MN State Grant Program (2017-2018 Annual Awards for Student With $0 EFC)</dc:title>
  <dc:creator>Flores, Meghan (OHE)</dc:creator>
  <cp:lastModifiedBy>Flores, Meghan (OHE)</cp:lastModifiedBy>
  <cp:revision>2</cp:revision>
  <dcterms:created xsi:type="dcterms:W3CDTF">2017-04-03T15:28:54Z</dcterms:created>
  <dcterms:modified xsi:type="dcterms:W3CDTF">2017-04-03T15:31:31Z</dcterms:modified>
</cp:coreProperties>
</file>