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4"/>
  </p:notesMasterIdLst>
  <p:handoutMasterIdLst>
    <p:handoutMasterId r:id="rId65"/>
  </p:handoutMasterIdLst>
  <p:sldIdLst>
    <p:sldId id="347" r:id="rId2"/>
    <p:sldId id="388" r:id="rId3"/>
    <p:sldId id="427" r:id="rId4"/>
    <p:sldId id="429" r:id="rId5"/>
    <p:sldId id="428" r:id="rId6"/>
    <p:sldId id="259" r:id="rId7"/>
    <p:sldId id="260" r:id="rId8"/>
    <p:sldId id="263" r:id="rId9"/>
    <p:sldId id="264" r:id="rId10"/>
    <p:sldId id="267" r:id="rId11"/>
    <p:sldId id="354" r:id="rId12"/>
    <p:sldId id="355" r:id="rId13"/>
    <p:sldId id="268" r:id="rId14"/>
    <p:sldId id="284" r:id="rId15"/>
    <p:sldId id="343" r:id="rId16"/>
    <p:sldId id="271" r:id="rId17"/>
    <p:sldId id="272" r:id="rId18"/>
    <p:sldId id="273" r:id="rId19"/>
    <p:sldId id="274" r:id="rId20"/>
    <p:sldId id="275" r:id="rId21"/>
    <p:sldId id="276" r:id="rId22"/>
    <p:sldId id="336" r:id="rId23"/>
    <p:sldId id="337" r:id="rId24"/>
    <p:sldId id="426" r:id="rId25"/>
    <p:sldId id="287" r:id="rId26"/>
    <p:sldId id="339" r:id="rId27"/>
    <p:sldId id="341" r:id="rId28"/>
    <p:sldId id="389" r:id="rId29"/>
    <p:sldId id="390" r:id="rId30"/>
    <p:sldId id="391" r:id="rId31"/>
    <p:sldId id="392" r:id="rId32"/>
    <p:sldId id="393" r:id="rId33"/>
    <p:sldId id="394" r:id="rId34"/>
    <p:sldId id="395" r:id="rId35"/>
    <p:sldId id="396" r:id="rId36"/>
    <p:sldId id="397" r:id="rId37"/>
    <p:sldId id="398" r:id="rId38"/>
    <p:sldId id="399" r:id="rId39"/>
    <p:sldId id="400" r:id="rId40"/>
    <p:sldId id="401" r:id="rId41"/>
    <p:sldId id="402" r:id="rId42"/>
    <p:sldId id="404" r:id="rId43"/>
    <p:sldId id="405" r:id="rId44"/>
    <p:sldId id="406" r:id="rId45"/>
    <p:sldId id="407" r:id="rId46"/>
    <p:sldId id="408" r:id="rId47"/>
    <p:sldId id="409" r:id="rId48"/>
    <p:sldId id="430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21" r:id="rId58"/>
    <p:sldId id="422" r:id="rId59"/>
    <p:sldId id="431" r:id="rId60"/>
    <p:sldId id="423" r:id="rId61"/>
    <p:sldId id="424" r:id="rId62"/>
    <p:sldId id="380" r:id="rId6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35" autoAdjust="0"/>
  </p:normalViewPr>
  <p:slideViewPr>
    <p:cSldViewPr>
      <p:cViewPr varScale="1">
        <p:scale>
          <a:sx n="93" d="100"/>
          <a:sy n="93" d="100"/>
        </p:scale>
        <p:origin x="-1138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6BC77C-E734-4B1D-8226-445EB892C8CF}" type="datetimeFigureOut">
              <a:rPr lang="en-US" smtClean="0"/>
              <a:t>1/11/2014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9FDDBE4-1F27-4E9E-9E61-1F71623C3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555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89C54B-5559-4AE6-B00B-C455D14A9181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B6EA439-CD51-495D-B767-9E2F34A1E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16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FFF1EA9-F5E7-4D1E-A76C-6D8BD41A37F4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EA439-CD51-495D-B767-9E2F34A1ED1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9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FC32D48-C1E4-42AF-9EDD-28A3F255A775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1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2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1" name="Rectangle 30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6" name="Freeform 5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Hexagon 10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Freeform 15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Hexagon 16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Freeform 25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4649788" y="-22225"/>
            <a:ext cx="3505200" cy="23129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688" y="1516063"/>
            <a:ext cx="2133600" cy="752475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5B86E405-94E8-4CE8-8AD5-DEEB9CBEF2CC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4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838" y="5719763"/>
            <a:ext cx="283051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788" y="5719763"/>
            <a:ext cx="642937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7B2353E-D0AF-4FEF-8D8D-3AE7A330FF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477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36E2B-6011-4F96-BDE5-FF4CD74E8B86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0029-3E71-4D5B-A32F-FEE08C51C2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46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2923E-C1C8-48CB-9032-95DE2357698B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36D-D875-48BF-8E7F-79807B1652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06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5D11F-9349-466B-BF27-4A09A9A4EA64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BA4A0-494B-4AF3-B2AA-E10DE18EA9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52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52860-8AE7-4BC5-A7B7-74ADD4351768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A385E-62AC-4D0E-B0D5-514532A763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835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12CB2-3D6F-4394-82F2-809E3CB50C04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B7711-8E9A-4E92-8388-4821A73B01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28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D5FDC-41E9-4FC1-94BB-1BB79B4E0007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C449C-0D49-4DE0-8E0F-E2189E959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841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2E9F8-064C-4CA9-9BBF-7DF71D2D1AFA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EDF8-81B7-4042-9E8E-A53AA31896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35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B1EE-3854-4BC4-AE0E-875062151973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FD9F0-6578-403A-BA30-ACF5BE3B2B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0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1200E-A1D4-409A-901D-E1AB89608847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49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65212-A383-42F4-9DE6-FF7B0706F7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0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79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-382588" y="0"/>
            <a:ext cx="9932988" cy="6858000"/>
            <a:chOff x="-382404" y="0"/>
            <a:chExt cx="9932332" cy="6858000"/>
          </a:xfrm>
        </p:grpSpPr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29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2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3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31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32" name="Rectangle 31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7" name="Freeform 6"/>
            <p:cNvSpPr/>
            <p:nvPr/>
          </p:nvSpPr>
          <p:spPr>
            <a:xfrm>
              <a:off x="-12540" y="5035550"/>
              <a:ext cx="9144984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-12540" y="3467100"/>
              <a:ext cx="9144984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12540" y="5284788"/>
              <a:ext cx="9144984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136793" y="5132388"/>
              <a:ext cx="6982952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Hexagon 11"/>
            <p:cNvSpPr/>
            <p:nvPr/>
          </p:nvSpPr>
          <p:spPr>
            <a:xfrm rot="1800000">
              <a:off x="2995574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Hexagon 12"/>
            <p:cNvSpPr/>
            <p:nvPr/>
          </p:nvSpPr>
          <p:spPr>
            <a:xfrm rot="1800000">
              <a:off x="3719426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Hexagon 13"/>
            <p:cNvSpPr/>
            <p:nvPr/>
          </p:nvSpPr>
          <p:spPr>
            <a:xfrm rot="1800000">
              <a:off x="3728950" y="159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5" name="Hexagon 14"/>
            <p:cNvSpPr/>
            <p:nvPr/>
          </p:nvSpPr>
          <p:spPr>
            <a:xfrm rot="1800000">
              <a:off x="2976525" y="32543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6" name="Hexagon 15"/>
            <p:cNvSpPr/>
            <p:nvPr/>
          </p:nvSpPr>
          <p:spPr>
            <a:xfrm rot="1800000">
              <a:off x="4462327" y="53832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Freeform 16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Hexagon 17"/>
            <p:cNvSpPr/>
            <p:nvPr/>
          </p:nvSpPr>
          <p:spPr>
            <a:xfrm rot="1800000">
              <a:off x="23970" y="54022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Hexagon 18"/>
            <p:cNvSpPr/>
            <p:nvPr/>
          </p:nvSpPr>
          <p:spPr>
            <a:xfrm rot="1800000">
              <a:off x="52543" y="284956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0" name="Hexagon 19"/>
            <p:cNvSpPr/>
            <p:nvPr/>
          </p:nvSpPr>
          <p:spPr>
            <a:xfrm rot="1800000">
              <a:off x="776395" y="4125913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1" name="Hexagon 20"/>
            <p:cNvSpPr/>
            <p:nvPr/>
          </p:nvSpPr>
          <p:spPr>
            <a:xfrm rot="1800000">
              <a:off x="1509772" y="54117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2" name="Hexagon 21"/>
            <p:cNvSpPr/>
            <p:nvPr/>
          </p:nvSpPr>
          <p:spPr>
            <a:xfrm rot="1800000">
              <a:off x="1528821" y="28590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Hexagon 22"/>
            <p:cNvSpPr/>
            <p:nvPr/>
          </p:nvSpPr>
          <p:spPr>
            <a:xfrm rot="1800000">
              <a:off x="795444" y="1563688"/>
              <a:ext cx="1601681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4" name="Hexagon 23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5" name="Hexagon 24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6" name="Hexagon 25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" name="Freeform 26"/>
            <p:cNvSpPr/>
            <p:nvPr/>
          </p:nvSpPr>
          <p:spPr>
            <a:xfrm rot="1800000">
              <a:off x="8306998" y="4056063"/>
              <a:ext cx="124293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8" name="Freeform 27"/>
            <p:cNvSpPr/>
            <p:nvPr/>
          </p:nvSpPr>
          <p:spPr>
            <a:xfrm rot="1800000">
              <a:off x="8306998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4560888" y="-22225"/>
            <a:ext cx="3679825" cy="627221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904875" y="601663"/>
            <a:ext cx="3562350" cy="564832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51375" y="6088063"/>
            <a:ext cx="3505200" cy="82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6ED4-3403-46AE-B693-B4DE8C97B563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4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850" y="5724525"/>
            <a:ext cx="3492500" cy="365125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633B3-FA34-41F6-BB29-E450E6F417E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4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1"/>
          <p:cNvGrpSpPr>
            <a:grpSpLocks/>
          </p:cNvGrpSpPr>
          <p:nvPr/>
        </p:nvGrpSpPr>
        <p:grpSpPr bwMode="auto">
          <a:xfrm>
            <a:off x="-304800" y="0"/>
            <a:ext cx="9932988" cy="6858000"/>
            <a:chOff x="-382404" y="0"/>
            <a:chExt cx="9932332" cy="6858000"/>
          </a:xfrm>
        </p:grpSpPr>
        <p:grpSp>
          <p:nvGrpSpPr>
            <p:cNvPr id="1035" name="Group 44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58" name="Group 4"/>
              <p:cNvGrpSpPr>
                <a:grpSpLocks/>
              </p:cNvGrpSpPr>
              <p:nvPr/>
            </p:nvGrpSpPr>
            <p:grpSpPr bwMode="auto"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99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159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744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59" name="Group 5"/>
              <p:cNvGrpSpPr>
                <a:grpSpLocks/>
              </p:cNvGrpSpPr>
              <p:nvPr/>
            </p:nvGrpSpPr>
            <p:grpSpPr bwMode="auto"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3836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-504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081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grpSp>
            <p:nvGrpSpPr>
              <p:cNvPr id="1060" name="Group 9"/>
              <p:cNvGrpSpPr>
                <a:grpSpLocks/>
              </p:cNvGrpSpPr>
              <p:nvPr/>
            </p:nvGrpSpPr>
            <p:grpSpPr bwMode="auto"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785" y="0"/>
                  <a:ext cx="1600094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445" y="0"/>
                  <a:ext cx="45717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9030" y="0"/>
                  <a:ext cx="76195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09907" y="0"/>
                <a:ext cx="2819214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568" y="0"/>
                <a:ext cx="45717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153" y="0"/>
                <a:ext cx="76195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2540" y="5035550"/>
              <a:ext cx="9144983" cy="1174750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2540" y="3467100"/>
              <a:ext cx="9144983" cy="890588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653" y="5640388"/>
              <a:ext cx="3004940" cy="1211262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2540" y="5284788"/>
              <a:ext cx="9144983" cy="1477962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6793" y="5132388"/>
              <a:ext cx="6982951" cy="171926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5573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19425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8949" y="159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6524" y="32543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2326" y="53832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2113"/>
              <a:ext cx="1261980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3969" y="54022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542" y="284956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394" y="4125913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09771" y="54117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8820" y="28590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443" y="1563688"/>
              <a:ext cx="1601682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909" y="414496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810" y="54213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810" y="2868613"/>
              <a:ext cx="1600094" cy="1389062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997" y="4056063"/>
              <a:ext cx="1242931" cy="1387475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997" y="1511300"/>
              <a:ext cx="1241343" cy="1389063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375"/>
            <a:ext cx="8229600" cy="618648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0888" y="-22225"/>
            <a:ext cx="3679825" cy="700088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788" y="-22225"/>
            <a:ext cx="3505200" cy="6238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042988" y="1027113"/>
            <a:ext cx="7024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24100"/>
            <a:ext cx="6777037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575" y="2238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F72DBF77-222C-4619-8CA7-E86D6C7191EB}" type="datetimeFigureOut">
              <a:rPr lang="en-US"/>
              <a:pPr>
                <a:defRPr/>
              </a:pPr>
              <a:t>1/11/2014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850" y="5851525"/>
            <a:ext cx="350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788" y="223838"/>
            <a:ext cx="1331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EFEFE"/>
                </a:solidFill>
                <a:latin typeface="+mn-lt"/>
              </a:defRPr>
            </a:lvl1pPr>
          </a:lstStyle>
          <a:p>
            <a:pPr>
              <a:defRPr/>
            </a:pPr>
            <a:fld id="{6F279A1C-36F0-43E2-9141-9F9CF828C8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22" r:id="rId8"/>
    <p:sldLayoutId id="2147483723" r:id="rId9"/>
    <p:sldLayoutId id="2147483719" r:id="rId10"/>
    <p:sldLayoutId id="21474837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39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255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6000"/>
        <a:buFont typeface="Wingdings 2" pitchFamily="18" charset="2"/>
        <a:buChar char="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ohe.state.mn.us/mPg.cfm?pageID=158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source=images&amp;cd=&amp;cad=rja&amp;docid=XVJD_ybgAbM4_M&amp;tbnid=2eEkoE_JouARaM:&amp;ved=0CAUQjRw&amp;url=http://www.hispanicpost.com/2013/02/owatonna-latino-students-prepare-for-college/&amp;ei=C-_BUrLcD--kyAHuyoHACw&amp;bvm=bv.58187178,d.aWc&amp;psig=AFQjCNHkpNqY__qJEsONeHwSr6gMAJqw5A&amp;ust=138852768738834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he.state.mn.u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lfloan.org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he.state.mn.us/MNDreamAc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he.state.mn/MNDreamAct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ss.gov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438400"/>
            <a:ext cx="3581400" cy="2616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/>
              <a:t>Overview of MN Dream Act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200" b="1" dirty="0" smtClean="0"/>
              <a:t>MACAC</a:t>
            </a:r>
            <a:br>
              <a:rPr lang="en-US" sz="2200" b="1" dirty="0" smtClean="0"/>
            </a:br>
            <a:r>
              <a:rPr lang="en-US" sz="2200" b="1" dirty="0" smtClean="0"/>
              <a:t>Financial Aid Workshop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sz="1600" b="1" dirty="0" smtClean="0"/>
              <a:t>January </a:t>
            </a:r>
            <a:r>
              <a:rPr lang="en-US" sz="1600" b="1" dirty="0"/>
              <a:t>8</a:t>
            </a:r>
            <a:r>
              <a:rPr lang="en-US" sz="1600" b="1" dirty="0" smtClean="0"/>
              <a:t>, 2014</a:t>
            </a:r>
            <a:endParaRPr lang="en-US" sz="1600" b="1" dirty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4733924" y="5029200"/>
            <a:ext cx="3571875" cy="9144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/>
              <a:t>Ginny Dodds</a:t>
            </a:r>
          </a:p>
          <a:p>
            <a:pPr eaLnBrk="1" hangingPunct="1"/>
            <a:r>
              <a:rPr lang="en-US" b="1" dirty="0" smtClean="0"/>
              <a:t>Manager, State Financial Aid</a:t>
            </a:r>
          </a:p>
          <a:p>
            <a:pPr eaLnBrk="1" hangingPunct="1"/>
            <a:endParaRPr lang="en-US" b="1" dirty="0" smtClean="0"/>
          </a:p>
        </p:txBody>
      </p:sp>
      <p:pic>
        <p:nvPicPr>
          <p:cNvPr id="5124" name="Picture 2" descr="Feature: Minnesota Dream Ac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33400"/>
            <a:ext cx="23717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533400"/>
            <a:ext cx="7024687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239000" cy="4800600"/>
          </a:xfrm>
        </p:spPr>
        <p:txBody>
          <a:bodyPr rtlCol="0">
            <a:norm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Documentation required to establish eligibility for MN Dream Act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High school transcripts </a:t>
            </a:r>
            <a:r>
              <a:rPr lang="en-US" sz="1600" b="1" dirty="0" smtClean="0"/>
              <a:t>(don’t have to be certified/sealed)</a:t>
            </a:r>
            <a:endParaRPr lang="en-US" b="1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High school diploma or GED </a:t>
            </a:r>
            <a:r>
              <a:rPr lang="en-US" sz="1600" b="1" dirty="0" smtClean="0"/>
              <a:t>(if high school graduation not documented on transcripts)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Proof of Selective Service registration (for males born after 1960)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Completed SS registration card</a:t>
            </a:r>
            <a:r>
              <a:rPr lang="en-US" b="1" dirty="0"/>
              <a:t> </a:t>
            </a:r>
            <a:r>
              <a:rPr lang="en-US" b="1" dirty="0" smtClean="0"/>
              <a:t>or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Proof of registration from Selective Service or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Confirmation from Selective Service that failure to register was not knowing or willful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914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In-State Tuition at MnSCU &amp; U of M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066800" y="1447800"/>
            <a:ext cx="68580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Students meeting MN Dream Act (or MN residency criteria after receiving DACA status) eligible for in-state tuition rates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Several MnSCU campuses and U of M Crookston and Morris campuses no longer have non-resident tuition rates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Students will only have to apply for in-state tuition under the MN Dream Act if the campus charges a non-resident tuition rate</a:t>
            </a:r>
          </a:p>
          <a:p>
            <a:pPr eaLnBrk="1" hangingPunct="1">
              <a:lnSpc>
                <a:spcPct val="90000"/>
              </a:lnSpc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768124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6962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 smtClean="0"/>
              <a:t>2013-14 Resident vs. Non-Resident Tuition*</a:t>
            </a:r>
            <a:endParaRPr lang="en-US" sz="32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0" y="1371600"/>
          <a:ext cx="7162799" cy="4473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291"/>
                <a:gridCol w="1273386"/>
                <a:gridCol w="1750908"/>
                <a:gridCol w="1114214"/>
              </a:tblGrid>
              <a:tr h="45722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College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Resident</a:t>
                      </a:r>
                      <a:endParaRPr lang="en-US" sz="18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Non-Resident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Savings</a:t>
                      </a:r>
                      <a:endParaRPr lang="en-US" sz="1800" dirty="0"/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 of M – TC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$12,060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$18,310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$6,250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 of M - Duluth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$11,720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$15,385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$3,665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Metro State Univ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$ 6,329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$12,914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$6,585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MN</a:t>
                      </a:r>
                      <a:r>
                        <a:rPr lang="en-US" sz="1800" b="1" baseline="0" dirty="0" smtClean="0"/>
                        <a:t> State Univ, Mankato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$ 6,668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$14,327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$7,659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490416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MN State Univ Moorhead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$ 6,898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$13,791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$6,893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Saint Cloud State Univ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$ 6,584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$14,226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$7,642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Winona State Univ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$ 6,866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$12,456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$5,590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Lake Superior College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$ 4,418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$ 8,835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$4,417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MN</a:t>
                      </a:r>
                      <a:r>
                        <a:rPr lang="en-US" sz="1800" b="1" baseline="0" dirty="0" smtClean="0"/>
                        <a:t> West CC&amp;TC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$ 5,147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$10,293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$5,146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  <a:tr h="391771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Pine Technical</a:t>
                      </a:r>
                      <a:r>
                        <a:rPr lang="en-US" sz="1800" b="1" baseline="0" dirty="0" smtClean="0"/>
                        <a:t> College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$ 4,595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$ 9,190</a:t>
                      </a:r>
                      <a:endParaRPr lang="en-US" sz="1800" b="1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$4,595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  <p:sp>
        <p:nvSpPr>
          <p:cNvPr id="43073" name="TextBox 4"/>
          <p:cNvSpPr txBox="1">
            <a:spLocks noChangeArrowheads="1"/>
          </p:cNvSpPr>
          <p:nvPr/>
        </p:nvSpPr>
        <p:spPr bwMode="auto">
          <a:xfrm>
            <a:off x="990600" y="602615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/>
            <a:r>
              <a:rPr lang="en-US" dirty="0"/>
              <a:t>*Undergraduate tuition for 30 semester credits</a:t>
            </a:r>
          </a:p>
        </p:txBody>
      </p:sp>
    </p:spTree>
    <p:extLst>
      <p:ext uri="{BB962C8B-B14F-4D97-AF65-F5344CB8AC3E}">
        <p14:creationId xmlns:p14="http://schemas.microsoft.com/office/powerpoint/2010/main" val="32159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533400"/>
            <a:ext cx="7024687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239000" cy="4800600"/>
          </a:xfrm>
        </p:spPr>
        <p:txBody>
          <a:bodyPr/>
          <a:lstStyle/>
          <a:p>
            <a:pPr marL="365125" lvl="1" indent="0" eaLnBrk="1" hangingPunct="1">
              <a:buFont typeface="Wingdings 2" pitchFamily="18" charset="2"/>
              <a:buNone/>
            </a:pPr>
            <a:r>
              <a:rPr lang="en-US" sz="4000" b="1" dirty="0" smtClean="0"/>
              <a:t>What state financial aid programs are available?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042988" y="533400"/>
            <a:ext cx="7024687" cy="990600"/>
          </a:xfrm>
        </p:spPr>
        <p:txBody>
          <a:bodyPr/>
          <a:lstStyle/>
          <a:p>
            <a:pPr eaLnBrk="1" hangingPunct="1"/>
            <a:r>
              <a:rPr lang="en-US" b="1" dirty="0" smtClean="0"/>
              <a:t>MN State Grant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7239000" cy="4800600"/>
          </a:xfrm>
        </p:spPr>
        <p:txBody>
          <a:bodyPr rtlCol="0">
            <a:normAutofit lnSpcReduction="10000"/>
          </a:bodyPr>
          <a:lstStyle/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Need-based grant based on student’s federal EFC, price of college and enrollment level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Gift aid; does NOT have to be repaid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Must be used by MN resident at MN college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Eligible until student has attended college for 4 full-time academic years (or equivalent)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Cannot be in default on student loans or delinquent on child support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Must be making satisfactory academic progress in college pursuing certificate, diploma or degree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sz="2600" b="1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143000" y="685800"/>
            <a:ext cx="7024688" cy="838200"/>
          </a:xfrm>
        </p:spPr>
        <p:txBody>
          <a:bodyPr/>
          <a:lstStyle/>
          <a:p>
            <a:pPr algn="ctr" eaLnBrk="1" hangingPunct="1"/>
            <a:r>
              <a:rPr lang="en-US" sz="2800" b="1" dirty="0" smtClean="0"/>
              <a:t>MN State Grant Program</a:t>
            </a:r>
            <a:br>
              <a:rPr lang="en-US" sz="2800" b="1" dirty="0" smtClean="0"/>
            </a:br>
            <a:r>
              <a:rPr lang="en-US" sz="2000" b="1" dirty="0" smtClean="0"/>
              <a:t>(2013-2014 Annual Awards for Student With $0 EFC)</a:t>
            </a:r>
            <a:endParaRPr lang="en-US" sz="2800" b="1" dirty="0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772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US" sz="2800" b="1" dirty="0" smtClean="0"/>
              <a:t>   </a:t>
            </a:r>
            <a:endParaRPr lang="en-US" sz="2600" b="1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387266"/>
              </p:ext>
            </p:extLst>
          </p:nvPr>
        </p:nvGraphicFramePr>
        <p:xfrm>
          <a:off x="1752600" y="2133600"/>
          <a:ext cx="1752600" cy="4190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599"/>
                <a:gridCol w="762001"/>
              </a:tblGrid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Pell Grant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State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Award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Grant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$4,805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$4,105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$3,415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$2,715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$3,426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$2,736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$2,036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$2,747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$2,057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$1,357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$2,069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$1,379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$679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38200" y="2286000"/>
          <a:ext cx="762000" cy="40544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</a:tblGrid>
              <a:tr h="25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Credits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For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Term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15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14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13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12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11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10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9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6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  <a:tr h="25340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3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6" marB="0" anchor="b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5099176"/>
              </p:ext>
            </p:extLst>
          </p:nvPr>
        </p:nvGraphicFramePr>
        <p:xfrm>
          <a:off x="3886200" y="2133600"/>
          <a:ext cx="1905000" cy="41909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240"/>
                <a:gridCol w="927760"/>
              </a:tblGrid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Pell Grant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State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Award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Grant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$2,145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$1,623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$1,109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$587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$1,476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$962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$440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$1,329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$815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$293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$1,183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$669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193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$147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543828"/>
              </p:ext>
            </p:extLst>
          </p:nvPr>
        </p:nvGraphicFramePr>
        <p:xfrm>
          <a:off x="6096000" y="2057400"/>
          <a:ext cx="19050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241"/>
                <a:gridCol w="927759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Annual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Pell Grant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State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Award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Grant</a:t>
                      </a:r>
                      <a:endParaRPr lang="en-US" sz="1600" b="1" i="0" u="none" strike="noStrike" dirty="0"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$987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$543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$105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$5,645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$627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$190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$4,234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$712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$274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$2,823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$797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$360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  <a:tr h="2667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$1,411 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$0 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Helv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76400" y="1600200"/>
          <a:ext cx="6324601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159001"/>
                <a:gridCol w="2108200"/>
              </a:tblGrid>
              <a:tr h="37147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U of M/Private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98" marB="457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State University</a:t>
                      </a:r>
                      <a:endParaRPr lang="en-US" sz="1800" dirty="0"/>
                    </a:p>
                  </a:txBody>
                  <a:tcPr marT="45798" marB="45798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2-Year</a:t>
                      </a:r>
                      <a:r>
                        <a:rPr lang="en-US" sz="1800" baseline="0" dirty="0" smtClean="0"/>
                        <a:t> Public</a:t>
                      </a:r>
                      <a:endParaRPr lang="en-US" sz="1800" dirty="0"/>
                    </a:p>
                  </a:txBody>
                  <a:tcPr marT="45798" marB="45798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1295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Postsecondary Child Care Grant Program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For low-income students with children in child care while they attend college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Available to MN residents attending MN public colleges and private 4-year degree-granting colleges</a:t>
            </a:r>
          </a:p>
          <a:p>
            <a:pPr eaLnBrk="1" hangingPunct="1"/>
            <a:r>
              <a:rPr lang="en-US" b="1" dirty="0" smtClean="0"/>
              <a:t>Gift aid; does NOT have to be repaid</a:t>
            </a:r>
          </a:p>
          <a:p>
            <a:pPr eaLnBrk="1" hangingPunct="1"/>
            <a:r>
              <a:rPr lang="en-US" b="1" dirty="0" smtClean="0"/>
              <a:t>Eligible until student has attended college for 4 full-time academic years (or equivalent)</a:t>
            </a:r>
          </a:p>
          <a:p>
            <a:pPr eaLnBrk="1" hangingPunct="1"/>
            <a:r>
              <a:rPr lang="en-US" b="1" dirty="0" smtClean="0"/>
              <a:t>Cannot be in default on student loans </a:t>
            </a:r>
          </a:p>
          <a:p>
            <a:pPr eaLnBrk="1" hangingPunct="1"/>
            <a:r>
              <a:rPr lang="en-US" b="1" dirty="0" smtClean="0"/>
              <a:t>Must be making satisfactory academic progress in college</a:t>
            </a:r>
          </a:p>
          <a:p>
            <a:pPr eaLnBrk="1" hangingPunct="1">
              <a:lnSpc>
                <a:spcPct val="90000"/>
              </a:lnSpc>
            </a:pPr>
            <a:endParaRPr lang="en-US" b="1" dirty="0" smtClean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1295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Postsecondary Child Care Grant Program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Maximum award per child for full-time student $2,800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Must fill out paper program application after completing online state financial aid application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Program application available at college financial aid office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Will be awarded by financial aid office at college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Financial aid administrator can access student’s application record on OHE system to get total income, household size, household members, EFC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914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MN State Work Study Program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315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Must have DACA status, work authorization and social security number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Must also meet MN Dream Act requirements OR have DACA status </a:t>
            </a:r>
            <a:r>
              <a:rPr lang="en-US" b="1" i="1" dirty="0" smtClean="0">
                <a:solidFill>
                  <a:srgbClr val="FF0000"/>
                </a:solidFill>
              </a:rPr>
              <a:t>before</a:t>
            </a:r>
            <a:r>
              <a:rPr lang="en-US" b="1" dirty="0" smtClean="0"/>
              <a:t> meeting state residency requirements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Work study jobs available on or off campus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Most students work 10-15 hours per week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Must be arranged by college financial aid office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Contact college after submitting online state financial aid application and all supporting documentation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College can access OHE system to confirm DACA, MN resident status, EFC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914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Tuition Reciprocity Program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Available to MN residents attending public colleges and universities in: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North Dakota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South Dakota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Wisconsin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Manitoba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Iowa Lakes Community College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Won’t have to pay higher non-resident tuition rate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MN residents generally pay the higher of the MN resident tuition rate or the resident tuition charged by the college attended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2000"/>
            <a:ext cx="7024687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042988" y="1905000"/>
            <a:ext cx="6777037" cy="3927475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endParaRPr lang="en-US" b="1" dirty="0" smtClean="0"/>
          </a:p>
        </p:txBody>
      </p:sp>
      <p:pic>
        <p:nvPicPr>
          <p:cNvPr id="1026" name="Picture 2" descr="https://encrypted-tbn0.gstatic.com/images?q=tbn:ANd9GcSsof62tgArYWXeGAziAZJLrF-iT9ICfHM6oZfzq7S8_RiYHV6ivw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3962400" cy="262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4038600" y="838200"/>
            <a:ext cx="3200400" cy="19812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Is DACA the same as the MN Dream Act?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8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914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Tuition Reciprocity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76400"/>
            <a:ext cx="7315200" cy="4572000"/>
          </a:xfrm>
        </p:spPr>
        <p:txBody>
          <a:bodyPr rtlCol="0">
            <a:normAutofit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If attending in SD, IA, Manitoba and ND, students will be approved on campus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All students attending in SD, IA, MB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New high school graduates attending in ND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Otherwise, students should: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/>
              <a:t>Use new state online financial aid application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Tuition reciprocity </a:t>
            </a:r>
            <a:r>
              <a:rPr lang="en-US" b="1" dirty="0"/>
              <a:t>application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/>
              <a:t>Both available on: </a:t>
            </a:r>
            <a:r>
              <a:rPr lang="en-US" b="1" dirty="0" smtClean="0">
                <a:hlinkClick r:id="rId2"/>
              </a:rPr>
              <a:t>www.ohe.state.mn.us</a:t>
            </a:r>
            <a:endParaRPr lang="en-US" b="1" dirty="0" smtClean="0"/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State financial aid NOT available in other states (except SELF Loan)</a:t>
            </a:r>
            <a:endParaRPr lang="en-US" b="1" dirty="0"/>
          </a:p>
          <a:p>
            <a:pPr marL="68580" indent="0" eaLnBrk="1" fontAlgn="auto" hangingPunct="1">
              <a:lnSpc>
                <a:spcPct val="90000"/>
              </a:lnSpc>
              <a:spcAft>
                <a:spcPts val="0"/>
              </a:spcAft>
              <a:buFont typeface="Wingdings 2" pitchFamily="18" charset="2"/>
              <a:buNone/>
              <a:defRPr/>
            </a:pPr>
            <a:endParaRPr lang="en-US" b="1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533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SELF Loan Program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3152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Available to students attending MN colleges or MN residents attending in other states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No immigration requirements for borrower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/>
              <a:t>Co-signer must be U.S. citizen or permanent resident, live in U.S. and have no adverse credit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Should complete state online financial aid application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Will also require a SELF loan application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>
                <a:hlinkClick r:id="rId2"/>
              </a:rPr>
              <a:t>www.selfloan.org</a:t>
            </a:r>
            <a:r>
              <a:rPr lang="en-US" sz="2000" b="1" dirty="0" smtClean="0"/>
              <a:t> </a:t>
            </a:r>
            <a:r>
              <a:rPr lang="en-US" sz="1400" b="1" dirty="0" smtClean="0"/>
              <a:t>(online application for DACA students with SSN)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b="1" dirty="0" smtClean="0"/>
              <a:t>Pick up paper application at college </a:t>
            </a:r>
            <a:r>
              <a:rPr lang="en-US" sz="1400" b="1" dirty="0" smtClean="0"/>
              <a:t>(students without SSN)</a:t>
            </a:r>
            <a:endParaRPr lang="en-US" sz="2000" b="1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$10,000 per year for 4-year degree programs or graduate students</a:t>
            </a:r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$7,500 per year for shorter programs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990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Financial Verification Documents</a:t>
            </a:r>
            <a:endParaRPr lang="en-US" sz="3200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042988" y="1600200"/>
            <a:ext cx="6777037" cy="4419600"/>
          </a:xfrm>
        </p:spPr>
        <p:txBody>
          <a:bodyPr/>
          <a:lstStyle/>
          <a:p>
            <a:pPr eaLnBrk="1" hangingPunct="1"/>
            <a:r>
              <a:rPr lang="en-US" b="1" dirty="0" smtClean="0"/>
              <a:t>Will need to submit signed copies of </a:t>
            </a:r>
            <a:r>
              <a:rPr lang="en-US" b="1" dirty="0" smtClean="0"/>
              <a:t> </a:t>
            </a:r>
            <a:r>
              <a:rPr lang="en-US" b="1" dirty="0" smtClean="0"/>
              <a:t>federal income tax </a:t>
            </a:r>
            <a:r>
              <a:rPr lang="en-US" b="1" dirty="0" smtClean="0"/>
              <a:t>return for previous tax year (e.g. 2013 for 2014-2015 school year)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Student (and spouse, if married)</a:t>
            </a:r>
          </a:p>
          <a:p>
            <a:pPr lvl="1" eaLnBrk="1" hangingPunct="1"/>
            <a:r>
              <a:rPr lang="en-US" b="1" dirty="0" smtClean="0"/>
              <a:t>Student and Parents (if student is dependent for financial aid purposes)</a:t>
            </a:r>
          </a:p>
          <a:p>
            <a:pPr eaLnBrk="1" hangingPunct="1"/>
            <a:r>
              <a:rPr lang="en-US" b="1" dirty="0" smtClean="0"/>
              <a:t>If income was under threshold for filing a tax return, should submit W2s and signed statement indicating not required to file tax return and listing any additional income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990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Financial Verification Documents</a:t>
            </a:r>
            <a:endParaRPr lang="en-US" sz="3200" dirty="0" smtClean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042988" y="1600200"/>
            <a:ext cx="6777037" cy="4419600"/>
          </a:xfrm>
        </p:spPr>
        <p:txBody>
          <a:bodyPr/>
          <a:lstStyle/>
          <a:p>
            <a:pPr eaLnBrk="1" hangingPunct="1"/>
            <a:r>
              <a:rPr lang="en-US" b="1" dirty="0" smtClean="0"/>
              <a:t>If income was over threshold for filing federal tax return, student/parents must complete and submit a federal tax return</a:t>
            </a:r>
          </a:p>
          <a:p>
            <a:pPr lvl="1" eaLnBrk="1" hangingPunct="1"/>
            <a:r>
              <a:rPr lang="en-US" b="1" dirty="0" smtClean="0"/>
              <a:t>Can apply for and use ITIN (instead of SSN) to file tax return</a:t>
            </a:r>
          </a:p>
          <a:p>
            <a:pPr lvl="1" eaLnBrk="1" hangingPunct="1"/>
            <a:r>
              <a:rPr lang="en-US" b="1" dirty="0" smtClean="0"/>
              <a:t>Submit copy of completed form(s) to OHE with other MN Dream Act documentation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0010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2013 Federal Tax Returns Required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41688"/>
              </p:ext>
            </p:extLst>
          </p:nvPr>
        </p:nvGraphicFramePr>
        <p:xfrm>
          <a:off x="762000" y="1524000"/>
          <a:ext cx="7543801" cy="4119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140"/>
                <a:gridCol w="2156460"/>
                <a:gridCol w="3124201"/>
              </a:tblGrid>
              <a:tr h="37078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Tax</a:t>
                      </a:r>
                      <a:r>
                        <a:rPr lang="en-US" sz="1800" baseline="0" dirty="0" smtClean="0"/>
                        <a:t> Filing Status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Age</a:t>
                      </a:r>
                      <a:endParaRPr lang="en-US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Gross Income at</a:t>
                      </a:r>
                      <a:r>
                        <a:rPr lang="en-US" sz="1800" baseline="0" dirty="0" smtClean="0"/>
                        <a:t> Least</a:t>
                      </a:r>
                      <a:endParaRPr lang="en-US" sz="1800" dirty="0"/>
                    </a:p>
                  </a:txBody>
                  <a:tcPr marT="45713" marB="45713"/>
                </a:tc>
              </a:tr>
              <a:tr h="6400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Single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Under 65</a:t>
                      </a:r>
                    </a:p>
                    <a:p>
                      <a:r>
                        <a:rPr lang="en-US" sz="1800" b="1" dirty="0" smtClean="0"/>
                        <a:t>65</a:t>
                      </a:r>
                      <a:r>
                        <a:rPr lang="en-US" sz="1800" b="1" baseline="0" dirty="0" smtClean="0"/>
                        <a:t> or older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$10,000</a:t>
                      </a:r>
                    </a:p>
                    <a:p>
                      <a:r>
                        <a:rPr lang="en-US" sz="1800" b="1" dirty="0" smtClean="0"/>
                        <a:t>$11,500</a:t>
                      </a:r>
                      <a:endParaRPr lang="en-US" sz="1800" b="1" dirty="0"/>
                    </a:p>
                  </a:txBody>
                  <a:tcPr marT="45713" marB="45713"/>
                </a:tc>
              </a:tr>
              <a:tr h="91433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Married filing jointly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Under 65 (both)</a:t>
                      </a:r>
                    </a:p>
                    <a:p>
                      <a:r>
                        <a:rPr lang="en-US" sz="1800" b="1" dirty="0" smtClean="0"/>
                        <a:t>65 or older (one)</a:t>
                      </a:r>
                    </a:p>
                    <a:p>
                      <a:r>
                        <a:rPr lang="en-US" sz="1800" b="1" dirty="0" smtClean="0"/>
                        <a:t>65 or older (both)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$20,000</a:t>
                      </a:r>
                    </a:p>
                    <a:p>
                      <a:r>
                        <a:rPr lang="en-US" sz="1800" b="1" dirty="0" smtClean="0"/>
                        <a:t>$21,200</a:t>
                      </a:r>
                    </a:p>
                    <a:p>
                      <a:r>
                        <a:rPr lang="en-US" sz="1800" b="1" dirty="0" smtClean="0"/>
                        <a:t>$22,400</a:t>
                      </a:r>
                      <a:endParaRPr lang="en-US" sz="1800" b="1" dirty="0"/>
                    </a:p>
                  </a:txBody>
                  <a:tcPr marT="45713" marB="45713"/>
                </a:tc>
              </a:tr>
              <a:tr h="6400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Married</a:t>
                      </a:r>
                      <a:r>
                        <a:rPr lang="en-US" sz="1800" b="1" baseline="0" dirty="0" smtClean="0"/>
                        <a:t> filing separately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Any</a:t>
                      </a:r>
                      <a:r>
                        <a:rPr lang="en-US" sz="1800" b="1" baseline="0" dirty="0" smtClean="0"/>
                        <a:t> age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 3,900</a:t>
                      </a:r>
                      <a:endParaRPr lang="en-US" sz="1800" b="1" dirty="0"/>
                    </a:p>
                  </a:txBody>
                  <a:tcPr marT="45713" marB="45713"/>
                </a:tc>
              </a:tr>
              <a:tr h="640033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Head of Household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Under 65</a:t>
                      </a:r>
                    </a:p>
                    <a:p>
                      <a:r>
                        <a:rPr lang="en-US" sz="1800" b="1" dirty="0" smtClean="0"/>
                        <a:t>65 or older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$12,850</a:t>
                      </a:r>
                    </a:p>
                    <a:p>
                      <a:r>
                        <a:rPr lang="en-US" sz="1800" b="1" dirty="0" smtClean="0"/>
                        <a:t>$14,350</a:t>
                      </a:r>
                      <a:endParaRPr lang="en-US" sz="1800" b="1" dirty="0"/>
                    </a:p>
                  </a:txBody>
                  <a:tcPr marT="45713" marB="45713"/>
                </a:tc>
              </a:tr>
              <a:tr h="914337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Single and</a:t>
                      </a:r>
                      <a:r>
                        <a:rPr lang="en-US" sz="1800" b="1" baseline="0" dirty="0" smtClean="0"/>
                        <a:t> claimed as dependent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Under age 65</a:t>
                      </a:r>
                      <a:endParaRPr lang="en-US" sz="1800" b="1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  1,000 unearned</a:t>
                      </a:r>
                      <a:r>
                        <a:rPr lang="en-US" sz="1800" b="1" baseline="0" dirty="0" smtClean="0"/>
                        <a:t> income</a:t>
                      </a:r>
                    </a:p>
                    <a:p>
                      <a:r>
                        <a:rPr lang="en-US" sz="1800" b="1" baseline="0" dirty="0" smtClean="0"/>
                        <a:t>$  6,100 earned income</a:t>
                      </a:r>
                      <a:endParaRPr lang="en-US" sz="1800" b="1" dirty="0"/>
                    </a:p>
                  </a:txBody>
                  <a:tcPr marT="45713" marB="4571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06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315200" cy="4953000"/>
          </a:xfrm>
        </p:spPr>
        <p:txBody>
          <a:bodyPr rtlCol="0">
            <a:normAutofit/>
          </a:bodyPr>
          <a:lstStyle/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/>
              <a:t>Undocumented students cannot file a Free Application for Federal Student Aid (FAFSA)</a:t>
            </a:r>
          </a:p>
          <a:p>
            <a:pPr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/>
              <a:t>Link and </a:t>
            </a:r>
            <a:r>
              <a:rPr lang="en-US" b="1" dirty="0" smtClean="0">
                <a:solidFill>
                  <a:srgbClr val="FF0000"/>
                </a:solidFill>
              </a:rPr>
              <a:t>MN-Specific Instructions</a:t>
            </a:r>
            <a:r>
              <a:rPr lang="en-US" b="1" dirty="0" smtClean="0"/>
              <a:t> to online state financial aid application posted on: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>
                <a:hlinkClick r:id="rId2"/>
              </a:rPr>
              <a:t>www.ohe.state.mn.us/MNDreamAct</a:t>
            </a:r>
            <a:endParaRPr lang="en-US" b="1" dirty="0" smtClean="0"/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70C0"/>
                </a:solidFill>
              </a:rPr>
              <a:t>MN Dream Act State Financial Aid Application</a:t>
            </a:r>
          </a:p>
          <a:p>
            <a:pPr marL="343217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Application for 2014-2015 school year available in January 2014</a:t>
            </a:r>
          </a:p>
          <a:p>
            <a:pPr marL="640080" lvl="1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Covers July 1, 2014 through June 30, 2015</a:t>
            </a:r>
          </a:p>
          <a:p>
            <a:pPr marL="343217" indent="-27432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Student should reapply for state financial aid every year in college</a:t>
            </a:r>
          </a:p>
          <a:p>
            <a:pPr marL="68897" indent="0" eaLnBrk="1" fontAlgn="auto" hangingPunct="1">
              <a:lnSpc>
                <a:spcPct val="90000"/>
              </a:lnSpc>
              <a:spcAft>
                <a:spcPts val="0"/>
              </a:spcAft>
              <a:buNone/>
              <a:defRPr/>
            </a:pPr>
            <a:endParaRPr lang="en-US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001000" cy="990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1042988" y="1600200"/>
            <a:ext cx="6777037" cy="4232275"/>
          </a:xfrm>
        </p:spPr>
        <p:txBody>
          <a:bodyPr/>
          <a:lstStyle/>
          <a:p>
            <a:pPr eaLnBrk="1" hangingPunct="1"/>
            <a:r>
              <a:rPr lang="en-US" b="1" dirty="0" smtClean="0"/>
              <a:t>For customer service with application, call </a:t>
            </a:r>
          </a:p>
          <a:p>
            <a:pPr lvl="1" eaLnBrk="1" hangingPunct="1"/>
            <a:r>
              <a:rPr lang="en-US" b="1" dirty="0" smtClean="0"/>
              <a:t>(800) 282-1550</a:t>
            </a:r>
          </a:p>
          <a:p>
            <a:pPr lvl="2" eaLnBrk="1" hangingPunct="1"/>
            <a:r>
              <a:rPr lang="en-US" b="1" dirty="0" smtClean="0"/>
              <a:t>Monday through Friday</a:t>
            </a:r>
          </a:p>
          <a:p>
            <a:pPr lvl="2" eaLnBrk="1" hangingPunct="1"/>
            <a:r>
              <a:rPr lang="en-US" b="1" dirty="0" smtClean="0"/>
              <a:t>8:00 a.m to 4:30 p.m. </a:t>
            </a:r>
          </a:p>
          <a:p>
            <a:pPr eaLnBrk="1" hangingPunct="1"/>
            <a:r>
              <a:rPr lang="en-US" b="1" dirty="0" smtClean="0"/>
              <a:t>Students can also call MN Office of Higher Education Grant Unit</a:t>
            </a:r>
          </a:p>
          <a:p>
            <a:pPr lvl="1" eaLnBrk="1" hangingPunct="1"/>
            <a:r>
              <a:rPr lang="en-US" b="1" dirty="0" smtClean="0"/>
              <a:t>(651) 642-0567 #2  Toll-free (800) 657-3866</a:t>
            </a:r>
          </a:p>
          <a:p>
            <a:pPr lvl="1" eaLnBrk="1" hangingPunct="1"/>
            <a:r>
              <a:rPr lang="en-US" b="1" dirty="0" smtClean="0"/>
              <a:t>Can arrange for translation services if student and/or parents don’t speak English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001000" cy="685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After Using Online State Application</a:t>
            </a:r>
            <a:endParaRPr lang="en-US" sz="3200" dirty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001000" cy="4876800"/>
          </a:xfrm>
        </p:spPr>
        <p:txBody>
          <a:bodyPr/>
          <a:lstStyle/>
          <a:p>
            <a:pPr eaLnBrk="1" hangingPunct="1"/>
            <a:r>
              <a:rPr lang="en-US" b="1" dirty="0" smtClean="0"/>
              <a:t>Output from state online financial aid application loaded to new system at OHE</a:t>
            </a:r>
          </a:p>
          <a:p>
            <a:pPr eaLnBrk="1" hangingPunct="1"/>
            <a:r>
              <a:rPr lang="en-US" b="1" dirty="0" smtClean="0"/>
              <a:t>MN colleges can access system to see status of application, certify student is enrolled, meets other eligibility requirements (e.g. SAP, etc.) and ready for payment</a:t>
            </a:r>
          </a:p>
          <a:p>
            <a:pPr eaLnBrk="1" hangingPunct="1"/>
            <a:r>
              <a:rPr lang="en-US" b="1" dirty="0" smtClean="0"/>
              <a:t>OHE system will calculate student’s State Grant and notify student and college(s)</a:t>
            </a:r>
          </a:p>
          <a:p>
            <a:pPr eaLnBrk="1" hangingPunct="1"/>
            <a:r>
              <a:rPr lang="en-US" b="1" dirty="0" smtClean="0"/>
              <a:t>OHE will send funds to college to cover State Grant payments for eligible students</a:t>
            </a:r>
          </a:p>
          <a:p>
            <a:pPr eaLnBrk="1" hangingPunct="1"/>
            <a:r>
              <a:rPr lang="en-US" b="1" dirty="0" smtClean="0"/>
              <a:t>Colleges send back refunds with payment rosters at end of each term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pic>
        <p:nvPicPr>
          <p:cNvPr id="54275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28249" r="2682" b="3954"/>
          <a:stretch>
            <a:fillRect/>
          </a:stretch>
        </p:blipFill>
        <p:spPr>
          <a:xfrm>
            <a:off x="838200" y="1447800"/>
            <a:ext cx="7315200" cy="4572000"/>
          </a:xfrm>
        </p:spPr>
      </p:pic>
      <p:sp>
        <p:nvSpPr>
          <p:cNvPr id="5" name="Right Arrow 4"/>
          <p:cNvSpPr/>
          <p:nvPr/>
        </p:nvSpPr>
        <p:spPr>
          <a:xfrm rot="18537495">
            <a:off x="662781" y="4876007"/>
            <a:ext cx="1482725" cy="649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46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18645" r="6779" b="3767"/>
          <a:stretch>
            <a:fillRect/>
          </a:stretch>
        </p:blipFill>
        <p:spPr bwMode="auto">
          <a:xfrm>
            <a:off x="1295400" y="1295400"/>
            <a:ext cx="640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18537495">
            <a:off x="4701381" y="3809207"/>
            <a:ext cx="1482725" cy="649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1066800"/>
            <a:ext cx="7024687" cy="609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Deferred Action for Childhood Arrivals (DACA)</a:t>
            </a:r>
            <a:endParaRPr lang="en-US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042988" y="2133600"/>
            <a:ext cx="6777037" cy="3698875"/>
          </a:xfrm>
        </p:spPr>
        <p:txBody>
          <a:bodyPr/>
          <a:lstStyle/>
          <a:p>
            <a:pPr eaLnBrk="1" hangingPunct="1"/>
            <a:r>
              <a:rPr lang="en-US" b="1" dirty="0" smtClean="0"/>
              <a:t>U.S. immigration policy memorandum</a:t>
            </a:r>
          </a:p>
          <a:p>
            <a:pPr eaLnBrk="1" hangingPunct="1"/>
            <a:r>
              <a:rPr lang="en-US" b="1" dirty="0" smtClean="0"/>
              <a:t>Defer action against undocumented individuals meeting certain criteria</a:t>
            </a:r>
          </a:p>
          <a:p>
            <a:pPr eaLnBrk="1" hangingPunct="1"/>
            <a:r>
              <a:rPr lang="en-US" b="1" dirty="0" smtClean="0"/>
              <a:t>Applicants pay $450 to apply</a:t>
            </a:r>
          </a:p>
          <a:p>
            <a:pPr eaLnBrk="1" hangingPunct="1"/>
            <a:r>
              <a:rPr lang="en-US" b="1" dirty="0" smtClean="0"/>
              <a:t>In force from June 15, 2012 – June 14, 2014</a:t>
            </a:r>
          </a:p>
          <a:p>
            <a:pPr eaLnBrk="1" hangingPunct="1"/>
            <a:r>
              <a:rPr lang="en-US" b="1" dirty="0" smtClean="0"/>
              <a:t>Provides work authorization and Social Security Number</a:t>
            </a:r>
          </a:p>
          <a:p>
            <a:pPr marL="69850" indent="0" eaLnBrk="1" hangingPunct="1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413362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0" r="3391" b="17703"/>
          <a:stretch>
            <a:fillRect/>
          </a:stretch>
        </p:blipFill>
        <p:spPr bwMode="auto">
          <a:xfrm>
            <a:off x="1143000" y="1576388"/>
            <a:ext cx="68580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18537495">
            <a:off x="4777581" y="5257007"/>
            <a:ext cx="1482725" cy="649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pic>
        <p:nvPicPr>
          <p:cNvPr id="57347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9020" r="10030" b="12807"/>
          <a:stretch>
            <a:fillRect/>
          </a:stretch>
        </p:blipFill>
        <p:spPr>
          <a:xfrm>
            <a:off x="1219200" y="1752600"/>
            <a:ext cx="6400800" cy="4343400"/>
          </a:xfrm>
        </p:spPr>
      </p:pic>
      <p:sp>
        <p:nvSpPr>
          <p:cNvPr id="4" name="Right Arrow 3"/>
          <p:cNvSpPr/>
          <p:nvPr/>
        </p:nvSpPr>
        <p:spPr>
          <a:xfrm rot="19249794" flipH="1">
            <a:off x="5749925" y="2857500"/>
            <a:ext cx="2716213" cy="1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User ID and password will be used to access application</a:t>
            </a:r>
          </a:p>
        </p:txBody>
      </p:sp>
    </p:spTree>
    <p:extLst>
      <p:ext uri="{BB962C8B-B14F-4D97-AF65-F5344CB8AC3E}">
        <p14:creationId xmlns:p14="http://schemas.microsoft.com/office/powerpoint/2010/main" val="23121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18456" r="8617" b="10735"/>
          <a:stretch>
            <a:fillRect/>
          </a:stretch>
        </p:blipFill>
        <p:spPr bwMode="auto">
          <a:xfrm>
            <a:off x="1219200" y="1447800"/>
            <a:ext cx="6629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8227200" flipH="1">
            <a:off x="5749925" y="2857501"/>
            <a:ext cx="2714625" cy="1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These will later be used to access application</a:t>
            </a:r>
            <a:r>
              <a:rPr lang="en-US" sz="1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308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51224" r="9744" b="8287"/>
          <a:stretch>
            <a:fillRect/>
          </a:stretch>
        </p:blipFill>
        <p:spPr bwMode="auto">
          <a:xfrm>
            <a:off x="1066800" y="1828800"/>
            <a:ext cx="6781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Arrow 5"/>
          <p:cNvSpPr/>
          <p:nvPr/>
        </p:nvSpPr>
        <p:spPr>
          <a:xfrm rot="18227200" flipH="1">
            <a:off x="5278437" y="2514601"/>
            <a:ext cx="2714625" cy="1866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Student should accept privacy policy</a:t>
            </a:r>
          </a:p>
        </p:txBody>
      </p:sp>
    </p:spTree>
    <p:extLst>
      <p:ext uri="{BB962C8B-B14F-4D97-AF65-F5344CB8AC3E}">
        <p14:creationId xmlns:p14="http://schemas.microsoft.com/office/powerpoint/2010/main" val="416507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9" t="21806" r="21954" b="17361"/>
          <a:stretch/>
        </p:blipFill>
        <p:spPr bwMode="auto">
          <a:xfrm>
            <a:off x="1676400" y="1447800"/>
            <a:ext cx="6819900" cy="417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 rot="20502907">
            <a:off x="686303" y="4426640"/>
            <a:ext cx="2282013" cy="1827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If student doesn’t have SSN, system will assign student 9-digit number to use</a:t>
            </a:r>
          </a:p>
        </p:txBody>
      </p:sp>
    </p:spTree>
    <p:extLst>
      <p:ext uri="{BB962C8B-B14F-4D97-AF65-F5344CB8AC3E}">
        <p14:creationId xmlns:p14="http://schemas.microsoft.com/office/powerpoint/2010/main" val="42300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</a:p>
        </p:txBody>
      </p:sp>
      <p:pic>
        <p:nvPicPr>
          <p:cNvPr id="61443" name="Content Placeholder 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8645" r="9039" b="8098"/>
          <a:stretch>
            <a:fillRect/>
          </a:stretch>
        </p:blipFill>
        <p:spPr>
          <a:xfrm>
            <a:off x="1295400" y="1676400"/>
            <a:ext cx="6400800" cy="4156075"/>
          </a:xfrm>
        </p:spPr>
      </p:pic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71900"/>
            <a:ext cx="390525" cy="11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ight Arrow 12"/>
          <p:cNvSpPr/>
          <p:nvPr/>
        </p:nvSpPr>
        <p:spPr>
          <a:xfrm rot="18537495">
            <a:off x="1831182" y="4253706"/>
            <a:ext cx="2844800" cy="15605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FF0000"/>
                </a:solidFill>
              </a:rPr>
              <a:t>Applicant </a:t>
            </a:r>
            <a:r>
              <a:rPr lang="en-US" b="1" dirty="0">
                <a:solidFill>
                  <a:srgbClr val="FF0000"/>
                </a:solidFill>
              </a:rPr>
              <a:t>ID used in place of SSN</a:t>
            </a:r>
          </a:p>
        </p:txBody>
      </p:sp>
    </p:spTree>
    <p:extLst>
      <p:ext uri="{BB962C8B-B14F-4D97-AF65-F5344CB8AC3E}">
        <p14:creationId xmlns:p14="http://schemas.microsoft.com/office/powerpoint/2010/main" val="26476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696200" cy="7620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FF0000"/>
                </a:solidFill>
              </a:rPr>
              <a:t>The Trickiest Section of Application</a:t>
            </a: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71900"/>
            <a:ext cx="390525" cy="11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24100"/>
            <a:ext cx="8001000" cy="4076700"/>
          </a:xfrm>
        </p:spPr>
        <p:txBody>
          <a:bodyPr rtlCol="0">
            <a:normAutofit/>
          </a:bodyPr>
          <a:lstStyle/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1800" b="1" dirty="0" smtClean="0"/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1800" b="1" dirty="0" smtClean="0"/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sz="1800" b="1" dirty="0" smtClean="0"/>
              <a:t>Scroll down and select </a:t>
            </a:r>
            <a:r>
              <a:rPr lang="en-US" sz="1800" b="1" dirty="0" smtClean="0">
                <a:solidFill>
                  <a:srgbClr val="0070C0"/>
                </a:solidFill>
              </a:rPr>
              <a:t>‘MN Dream Act State Financial Aid Application’ </a:t>
            </a:r>
            <a:r>
              <a:rPr lang="en-US" sz="1800" b="1" dirty="0" smtClean="0">
                <a:solidFill>
                  <a:schemeClr val="tx1"/>
                </a:solidFill>
              </a:rPr>
              <a:t>instead of a college </a:t>
            </a:r>
            <a:r>
              <a:rPr lang="en-US" sz="1800" b="1" dirty="0" smtClean="0"/>
              <a:t>and click on Add button.  </a:t>
            </a:r>
            <a:endParaRPr lang="en-US" sz="2000" b="1" dirty="0" smtClean="0"/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1" t="26110" r="23906" b="4307"/>
          <a:stretch/>
        </p:blipFill>
        <p:spPr bwMode="auto">
          <a:xfrm>
            <a:off x="1066800" y="1304419"/>
            <a:ext cx="6781800" cy="420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flipH="1">
            <a:off x="3505200" y="4143747"/>
            <a:ext cx="2292753" cy="1008906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FF0000"/>
                </a:solidFill>
                <a:effectLst/>
                <a:ea typeface="Calibri"/>
                <a:cs typeface="Times New Roman"/>
              </a:rPr>
              <a:t>Select from this side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657600" y="2753402"/>
            <a:ext cx="2691160" cy="1306463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Click Add to bring selection to this side</a:t>
            </a:r>
          </a:p>
        </p:txBody>
      </p:sp>
    </p:spTree>
    <p:extLst>
      <p:ext uri="{BB962C8B-B14F-4D97-AF65-F5344CB8AC3E}">
        <p14:creationId xmlns:p14="http://schemas.microsoft.com/office/powerpoint/2010/main" val="411079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23341" r="22500" b="11667"/>
          <a:stretch/>
        </p:blipFill>
        <p:spPr bwMode="auto">
          <a:xfrm>
            <a:off x="990599" y="1599198"/>
            <a:ext cx="7010401" cy="445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756876" flipH="1">
            <a:off x="5777760" y="3912669"/>
            <a:ext cx="1800718" cy="147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Note ? Box with instructions</a:t>
            </a:r>
          </a:p>
        </p:txBody>
      </p:sp>
      <p:sp>
        <p:nvSpPr>
          <p:cNvPr id="12" name="Right Arrow 11"/>
          <p:cNvSpPr/>
          <p:nvPr/>
        </p:nvSpPr>
        <p:spPr>
          <a:xfrm rot="20705462" flipH="1">
            <a:off x="1990401" y="2244405"/>
            <a:ext cx="1646238" cy="147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Note questions with * are required</a:t>
            </a:r>
          </a:p>
        </p:txBody>
      </p:sp>
    </p:spTree>
    <p:extLst>
      <p:ext uri="{BB962C8B-B14F-4D97-AF65-F5344CB8AC3E}">
        <p14:creationId xmlns:p14="http://schemas.microsoft.com/office/powerpoint/2010/main" val="12637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838200" y="2303462"/>
            <a:ext cx="7315200" cy="35083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22361" r="22656" b="8194"/>
          <a:stretch/>
        </p:blipFill>
        <p:spPr bwMode="auto">
          <a:xfrm>
            <a:off x="838200" y="1663959"/>
            <a:ext cx="7467600" cy="476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22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27778" r="23594" b="6111"/>
          <a:stretch/>
        </p:blipFill>
        <p:spPr bwMode="auto">
          <a:xfrm>
            <a:off x="914400" y="1676400"/>
            <a:ext cx="72390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6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685800"/>
            <a:ext cx="7024687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DACA</a:t>
            </a:r>
            <a:endParaRPr lang="en-US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042988" y="1219200"/>
            <a:ext cx="6777037" cy="4613275"/>
          </a:xfrm>
        </p:spPr>
        <p:txBody>
          <a:bodyPr/>
          <a:lstStyle/>
          <a:p>
            <a:pPr eaLnBrk="1" hangingPunct="1"/>
            <a:r>
              <a:rPr lang="en-US" b="1" dirty="0" smtClean="0"/>
              <a:t>Under age 31 as of June 15, 2012</a:t>
            </a:r>
          </a:p>
          <a:p>
            <a:pPr eaLnBrk="1" hangingPunct="1"/>
            <a:r>
              <a:rPr lang="en-US" b="1" dirty="0" smtClean="0"/>
              <a:t>Arrived in U.S. before 16</a:t>
            </a:r>
            <a:r>
              <a:rPr lang="en-US" b="1" baseline="30000" dirty="0" smtClean="0"/>
              <a:t>th</a:t>
            </a:r>
            <a:r>
              <a:rPr lang="en-US" b="1" dirty="0" smtClean="0"/>
              <a:t> birthday</a:t>
            </a:r>
          </a:p>
          <a:p>
            <a:pPr eaLnBrk="1" hangingPunct="1"/>
            <a:r>
              <a:rPr lang="en-US" b="1" dirty="0" smtClean="0"/>
              <a:t>Continuously resided in the U.S. for the past 5 years</a:t>
            </a:r>
          </a:p>
          <a:p>
            <a:pPr eaLnBrk="1" hangingPunct="1"/>
            <a:r>
              <a:rPr lang="en-US" b="1" dirty="0" smtClean="0"/>
              <a:t>Physically present in the U.S. on 6/15/2012 and when applying for DACA</a:t>
            </a:r>
          </a:p>
          <a:p>
            <a:pPr eaLnBrk="1" hangingPunct="1"/>
            <a:r>
              <a:rPr lang="en-US" b="1" dirty="0" smtClean="0"/>
              <a:t>Entered U.S. before 6/15/2012 without inspection or lawful status expired</a:t>
            </a:r>
          </a:p>
          <a:p>
            <a:pPr eaLnBrk="1" hangingPunct="1"/>
            <a:r>
              <a:rPr lang="en-US" b="1" dirty="0" smtClean="0"/>
              <a:t>Attending school at time of application (or have graduated, earned GED, honorable military discharge</a:t>
            </a:r>
          </a:p>
          <a:p>
            <a:pPr eaLnBrk="1" hangingPunct="1"/>
            <a:r>
              <a:rPr lang="en-US" b="1" dirty="0" smtClean="0"/>
              <a:t>Not convicted of felony, significant misdemeanor or 3 or more misdemeanors</a:t>
            </a:r>
          </a:p>
          <a:p>
            <a:pPr eaLnBrk="1" hangingPunct="1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947940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5" t="20360" r="23750" b="8332"/>
          <a:stretch/>
        </p:blipFill>
        <p:spPr bwMode="auto">
          <a:xfrm>
            <a:off x="609600" y="1558212"/>
            <a:ext cx="7467600" cy="489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9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90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Online State Financial Aid </a:t>
            </a:r>
            <a:r>
              <a:rPr lang="en-US" sz="3200" b="1" dirty="0" smtClean="0"/>
              <a:t>Application</a:t>
            </a:r>
            <a:br>
              <a:rPr lang="en-US" sz="3200" b="1" dirty="0" smtClean="0"/>
            </a:br>
            <a:r>
              <a:rPr lang="en-US" sz="3200" b="1" dirty="0" smtClean="0"/>
              <a:t>    </a:t>
            </a:r>
            <a:r>
              <a:rPr lang="en-US" sz="1600" b="1" dirty="0" smtClean="0"/>
              <a:t>= Not Used by MN, but must have some type of response</a:t>
            </a:r>
            <a:endParaRPr lang="en-US" sz="3200" dirty="0"/>
          </a:p>
        </p:txBody>
      </p:sp>
      <p:sp>
        <p:nvSpPr>
          <p:cNvPr id="10" name="Multiply 9"/>
          <p:cNvSpPr/>
          <p:nvPr/>
        </p:nvSpPr>
        <p:spPr>
          <a:xfrm>
            <a:off x="876300" y="1319213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Multiply 10"/>
          <p:cNvSpPr/>
          <p:nvPr/>
        </p:nvSpPr>
        <p:spPr>
          <a:xfrm>
            <a:off x="876300" y="2198137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876300" y="2992794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876300" y="4239985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t="12540" r="23984" b="16902"/>
          <a:stretch/>
        </p:blipFill>
        <p:spPr bwMode="auto">
          <a:xfrm>
            <a:off x="1086239" y="1583581"/>
            <a:ext cx="6846922" cy="48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533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1028700" y="1143000"/>
            <a:ext cx="681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781051" y="1213366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71600" y="2324100"/>
            <a:ext cx="6448425" cy="35083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t="22051" r="23203" b="12015"/>
          <a:stretch/>
        </p:blipFill>
        <p:spPr bwMode="auto">
          <a:xfrm>
            <a:off x="1199470" y="1512332"/>
            <a:ext cx="6753225" cy="468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Multiply 14"/>
          <p:cNvSpPr/>
          <p:nvPr/>
        </p:nvSpPr>
        <p:spPr>
          <a:xfrm>
            <a:off x="1166813" y="4049486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199470" y="48768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1199470" y="51054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199470" y="5366172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213953" y="5637537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1199470" y="5909487"/>
            <a:ext cx="228600" cy="228600"/>
          </a:xfrm>
          <a:prstGeom prst="mathMultiply">
            <a:avLst>
              <a:gd name="adj1" fmla="val 153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4572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8" name="Multiply 7"/>
          <p:cNvSpPr/>
          <p:nvPr/>
        </p:nvSpPr>
        <p:spPr>
          <a:xfrm>
            <a:off x="1028700" y="1991308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28700" y="1143000"/>
            <a:ext cx="681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852488" y="1213366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t="54167" r="22422" b="8333"/>
          <a:stretch/>
        </p:blipFill>
        <p:spPr bwMode="auto">
          <a:xfrm>
            <a:off x="1219200" y="1905000"/>
            <a:ext cx="6781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ultiply 18"/>
          <p:cNvSpPr/>
          <p:nvPr/>
        </p:nvSpPr>
        <p:spPr>
          <a:xfrm>
            <a:off x="1090613" y="302895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1104900" y="3406549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0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1828800" y="2324100"/>
            <a:ext cx="5991225" cy="35083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" name="Multiply 6"/>
          <p:cNvSpPr/>
          <p:nvPr/>
        </p:nvSpPr>
        <p:spPr>
          <a:xfrm>
            <a:off x="1219200" y="2688771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1219200" y="4164369"/>
            <a:ext cx="228600" cy="228600"/>
          </a:xfrm>
          <a:prstGeom prst="mathMultiply">
            <a:avLst>
              <a:gd name="adj1" fmla="val 1943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1244082" y="5791200"/>
            <a:ext cx="195263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1227413" y="55626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214583" y="52578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1214583" y="4962721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1219200" y="472304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214583" y="4392969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7750" y="1327666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900113" y="1327666"/>
            <a:ext cx="180974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9" t="27630" r="22158" b="15823"/>
          <a:stretch/>
        </p:blipFill>
        <p:spPr bwMode="auto">
          <a:xfrm>
            <a:off x="1472682" y="1808584"/>
            <a:ext cx="6576527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13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" name="Multiply 6"/>
          <p:cNvSpPr/>
          <p:nvPr/>
        </p:nvSpPr>
        <p:spPr>
          <a:xfrm>
            <a:off x="866775" y="4648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881063" y="49530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47750" y="1327666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866775" y="1398032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6" t="22470" r="20470" b="25694"/>
          <a:stretch/>
        </p:blipFill>
        <p:spPr bwMode="auto">
          <a:xfrm>
            <a:off x="1219200" y="2133600"/>
            <a:ext cx="7086600" cy="355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26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8645" r="8617" b="8287"/>
          <a:stretch>
            <a:fillRect/>
          </a:stretch>
        </p:blipFill>
        <p:spPr bwMode="auto">
          <a:xfrm>
            <a:off x="1143000" y="1676400"/>
            <a:ext cx="6934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23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1042988" y="2324100"/>
            <a:ext cx="6958012" cy="35083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8" t="17550" r="23137" b="10885"/>
          <a:stretch/>
        </p:blipFill>
        <p:spPr bwMode="auto">
          <a:xfrm>
            <a:off x="990600" y="1600200"/>
            <a:ext cx="6736702" cy="490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8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1042988" y="2324100"/>
            <a:ext cx="6958012" cy="35083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4" t="23889" r="22656" b="10416"/>
          <a:stretch/>
        </p:blipFill>
        <p:spPr bwMode="auto">
          <a:xfrm>
            <a:off x="685800" y="1676400"/>
            <a:ext cx="73914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00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858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47750" y="1327666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Multiply 5"/>
          <p:cNvSpPr/>
          <p:nvPr/>
        </p:nvSpPr>
        <p:spPr>
          <a:xfrm>
            <a:off x="876300" y="1398032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8" t="36667" r="22422" b="5694"/>
          <a:stretch/>
        </p:blipFill>
        <p:spPr bwMode="auto">
          <a:xfrm>
            <a:off x="990600" y="1923078"/>
            <a:ext cx="68580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Multiply 10"/>
          <p:cNvSpPr/>
          <p:nvPr/>
        </p:nvSpPr>
        <p:spPr>
          <a:xfrm>
            <a:off x="1004985" y="4648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1004985" y="49530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990600" y="51816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990600" y="5410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2000"/>
            <a:ext cx="7024687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042988" y="1905000"/>
            <a:ext cx="6777037" cy="3927475"/>
          </a:xfrm>
        </p:spPr>
        <p:txBody>
          <a:bodyPr/>
          <a:lstStyle/>
          <a:p>
            <a:pPr eaLnBrk="1" hangingPunct="1"/>
            <a:r>
              <a:rPr lang="en-US" b="1" dirty="0" smtClean="0"/>
              <a:t>Amended to Omnibus Higher Education bill</a:t>
            </a:r>
          </a:p>
          <a:p>
            <a:pPr eaLnBrk="1" hangingPunct="1"/>
            <a:r>
              <a:rPr lang="en-US" b="1" dirty="0" smtClean="0"/>
              <a:t>Signed into law on May 23, 2013</a:t>
            </a:r>
          </a:p>
          <a:p>
            <a:pPr eaLnBrk="1" hangingPunct="1"/>
            <a:r>
              <a:rPr lang="en-US" b="1" dirty="0" smtClean="0"/>
              <a:t>Applies to any academic term starting on or after July 1, 2013 at a Minnesota college or university</a:t>
            </a:r>
          </a:p>
        </p:txBody>
      </p:sp>
    </p:spTree>
    <p:extLst>
      <p:ext uri="{BB962C8B-B14F-4D97-AF65-F5344CB8AC3E}">
        <p14:creationId xmlns:p14="http://schemas.microsoft.com/office/powerpoint/2010/main" val="1840568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047750" y="1327666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890587" y="13716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5388" y="2324100"/>
            <a:ext cx="6624637" cy="35083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4" t="29375" r="23750" b="15000"/>
          <a:stretch/>
        </p:blipFill>
        <p:spPr bwMode="auto">
          <a:xfrm>
            <a:off x="1209674" y="1696998"/>
            <a:ext cx="6867525" cy="470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ultiply 15"/>
          <p:cNvSpPr/>
          <p:nvPr/>
        </p:nvSpPr>
        <p:spPr>
          <a:xfrm>
            <a:off x="1119187" y="49530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113355" y="52578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095374" y="55626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1113355" y="5878286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858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1047750" y="1327666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862013" y="1398032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Left Arrow 1"/>
          <p:cNvSpPr/>
          <p:nvPr/>
        </p:nvSpPr>
        <p:spPr>
          <a:xfrm>
            <a:off x="5257800" y="2645229"/>
            <a:ext cx="1964871" cy="1424599"/>
          </a:xfrm>
          <a:prstGeom prst="leftArrow">
            <a:avLst>
              <a:gd name="adj1" fmla="val 50000"/>
              <a:gd name="adj2" fmla="val 52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rgbClr val="FF0000"/>
                </a:solidFill>
              </a:rPr>
              <a:t>Poorly worded question –  students should include parents, but don’t</a:t>
            </a:r>
            <a:endParaRPr lang="en-US" sz="10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23719" r="23672" b="15833"/>
          <a:stretch/>
        </p:blipFill>
        <p:spPr bwMode="auto">
          <a:xfrm>
            <a:off x="1371600" y="1696998"/>
            <a:ext cx="6705600" cy="45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ultiply 15"/>
          <p:cNvSpPr/>
          <p:nvPr/>
        </p:nvSpPr>
        <p:spPr>
          <a:xfrm>
            <a:off x="1102665" y="2645229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1110927" y="2901043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1110927" y="3999913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1110927" y="4267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1119189" y="45720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1119189" y="484492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1143000" y="5419531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1135420" y="5648131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533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" name="Rectangle 5"/>
          <p:cNvSpPr/>
          <p:nvPr/>
        </p:nvSpPr>
        <p:spPr>
          <a:xfrm>
            <a:off x="1047750" y="1186934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Multiply 7"/>
          <p:cNvSpPr/>
          <p:nvPr/>
        </p:nvSpPr>
        <p:spPr>
          <a:xfrm>
            <a:off x="819150" y="1240869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1426" r="22735" b="5417"/>
          <a:stretch/>
        </p:blipFill>
        <p:spPr bwMode="auto">
          <a:xfrm>
            <a:off x="1111218" y="1502126"/>
            <a:ext cx="7118382" cy="50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ultiply 9"/>
          <p:cNvSpPr/>
          <p:nvPr/>
        </p:nvSpPr>
        <p:spPr>
          <a:xfrm>
            <a:off x="995363" y="4010654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977577" y="5029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977577" y="52578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977577" y="5488733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983020" y="5791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996918" y="60198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995363" y="6290583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577334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047750" y="1186934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900113" y="12573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57917" r="22422" b="8472"/>
          <a:stretch/>
        </p:blipFill>
        <p:spPr bwMode="auto">
          <a:xfrm>
            <a:off x="1219200" y="2057400"/>
            <a:ext cx="6696075" cy="230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ultiply 18"/>
          <p:cNvSpPr/>
          <p:nvPr/>
        </p:nvSpPr>
        <p:spPr>
          <a:xfrm>
            <a:off x="1014413" y="28194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1014413" y="2586912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5334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1409700" y="2324100"/>
            <a:ext cx="6410325" cy="3508375"/>
          </a:xfrm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47750" y="1186934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Multiply 9"/>
          <p:cNvSpPr/>
          <p:nvPr/>
        </p:nvSpPr>
        <p:spPr>
          <a:xfrm>
            <a:off x="842962" y="12573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3611" r="22344" b="8888"/>
          <a:stretch/>
        </p:blipFill>
        <p:spPr bwMode="auto">
          <a:xfrm>
            <a:off x="1295400" y="1724025"/>
            <a:ext cx="682942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Multiply 13"/>
          <p:cNvSpPr/>
          <p:nvPr/>
        </p:nvSpPr>
        <p:spPr>
          <a:xfrm>
            <a:off x="1181100" y="3719026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1171089" y="50292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609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Online State Financial Aid Application</a:t>
            </a:r>
            <a:endParaRPr lang="en-US" sz="3200" dirty="0" smtClean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" name="Multiply 5"/>
          <p:cNvSpPr/>
          <p:nvPr/>
        </p:nvSpPr>
        <p:spPr>
          <a:xfrm>
            <a:off x="838200" y="12573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7750" y="1186934"/>
            <a:ext cx="6719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= Not Used by MN, but must have some type of response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6" t="11806" r="22266" b="14306"/>
          <a:stretch/>
        </p:blipFill>
        <p:spPr bwMode="auto">
          <a:xfrm>
            <a:off x="933839" y="1556265"/>
            <a:ext cx="7434165" cy="506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ultiply 9"/>
          <p:cNvSpPr/>
          <p:nvPr/>
        </p:nvSpPr>
        <p:spPr>
          <a:xfrm>
            <a:off x="723900" y="4343400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705239" y="6314489"/>
            <a:ext cx="228600" cy="22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t="22223" r="22812" b="10832"/>
          <a:stretch/>
        </p:blipFill>
        <p:spPr bwMode="auto">
          <a:xfrm>
            <a:off x="990600" y="1524000"/>
            <a:ext cx="679132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4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2989" y="2324100"/>
            <a:ext cx="6500812" cy="35083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7" t="34167" r="22187" b="12916"/>
          <a:stretch/>
        </p:blipFill>
        <p:spPr bwMode="auto">
          <a:xfrm>
            <a:off x="990600" y="1676400"/>
            <a:ext cx="6781800" cy="3629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Arrow 7"/>
          <p:cNvSpPr/>
          <p:nvPr/>
        </p:nvSpPr>
        <p:spPr>
          <a:xfrm flipH="1">
            <a:off x="5493204" y="2667000"/>
            <a:ext cx="2257425" cy="147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Student can print copy of application (optional)</a:t>
            </a:r>
          </a:p>
        </p:txBody>
      </p:sp>
    </p:spTree>
    <p:extLst>
      <p:ext uri="{BB962C8B-B14F-4D97-AF65-F5344CB8AC3E}">
        <p14:creationId xmlns:p14="http://schemas.microsoft.com/office/powerpoint/2010/main" val="20318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35416" r="23828" b="10000"/>
          <a:stretch/>
        </p:blipFill>
        <p:spPr bwMode="auto">
          <a:xfrm>
            <a:off x="685800" y="1752600"/>
            <a:ext cx="65055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flipH="1">
            <a:off x="5836443" y="1911220"/>
            <a:ext cx="2709863" cy="426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Special instructions </a:t>
            </a:r>
            <a:r>
              <a:rPr lang="en-US" sz="1200" b="1" dirty="0">
                <a:solidFill>
                  <a:srgbClr val="FF0000"/>
                </a:solidFill>
              </a:rPr>
              <a:t>about </a:t>
            </a:r>
            <a:r>
              <a:rPr lang="en-US" sz="1200" b="1" dirty="0" smtClean="0">
                <a:solidFill>
                  <a:srgbClr val="FF0000"/>
                </a:solidFill>
              </a:rPr>
              <a:t>documentation  MN Dream Act applicants </a:t>
            </a:r>
            <a:r>
              <a:rPr lang="en-US" sz="1200" b="1" dirty="0">
                <a:solidFill>
                  <a:srgbClr val="FF0000"/>
                </a:solidFill>
              </a:rPr>
              <a:t>should send to the Office of Higher </a:t>
            </a:r>
            <a:r>
              <a:rPr lang="en-US" sz="1200" b="1" dirty="0" smtClean="0">
                <a:solidFill>
                  <a:srgbClr val="FF0000"/>
                </a:solidFill>
              </a:rPr>
              <a:t>Education (will also be sent  in email to applicant)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1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7" t="63910" r="22156" b="9132"/>
          <a:stretch/>
        </p:blipFill>
        <p:spPr bwMode="auto">
          <a:xfrm>
            <a:off x="1143000" y="2133600"/>
            <a:ext cx="6241791" cy="170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 rot="19770426">
            <a:off x="3352810" y="3798248"/>
            <a:ext cx="3144706" cy="1489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 smtClean="0">
                <a:solidFill>
                  <a:srgbClr val="FF0000"/>
                </a:solidFill>
              </a:rPr>
              <a:t>Click here to submit application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2000"/>
            <a:ext cx="7024687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905000"/>
            <a:ext cx="6777037" cy="3927475"/>
          </a:xfrm>
        </p:spPr>
        <p:txBody>
          <a:bodyPr rtlCol="0">
            <a:normAutofit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Eligible for: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In-state tuition rates at MnSCU and University of MN campuses 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State financial aid programs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Privately-funded scholarships administered by MnSCU or U of M campuses</a:t>
            </a:r>
            <a:endParaRPr lang="en-US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/>
          <a:lstStyle/>
          <a:p>
            <a:pPr eaLnBrk="1" hangingPunct="1"/>
            <a:r>
              <a:rPr lang="en-US" sz="3200" b="1" smtClean="0"/>
              <a:t>Online State Financial Aid Application</a:t>
            </a:r>
            <a:endParaRPr lang="en-US" sz="320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6" t="23332" r="21797" b="30001"/>
          <a:stretch/>
        </p:blipFill>
        <p:spPr bwMode="auto">
          <a:xfrm>
            <a:off x="1101771" y="1905000"/>
            <a:ext cx="6819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19936059" flipH="1">
            <a:off x="2803548" y="3488715"/>
            <a:ext cx="2257425" cy="147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Return to home page to log out</a:t>
            </a:r>
          </a:p>
        </p:txBody>
      </p:sp>
      <p:sp>
        <p:nvSpPr>
          <p:cNvPr id="10" name="Right Arrow 9"/>
          <p:cNvSpPr/>
          <p:nvPr/>
        </p:nvSpPr>
        <p:spPr>
          <a:xfrm rot="18601954" flipH="1">
            <a:off x="6561775" y="3191905"/>
            <a:ext cx="2255838" cy="1471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</a:rPr>
              <a:t>Click here to make changes</a:t>
            </a:r>
          </a:p>
        </p:txBody>
      </p:sp>
    </p:spTree>
    <p:extLst>
      <p:ext uri="{BB962C8B-B14F-4D97-AF65-F5344CB8AC3E}">
        <p14:creationId xmlns:p14="http://schemas.microsoft.com/office/powerpoint/2010/main" val="222449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153400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Online State Financial Aid </a:t>
            </a:r>
            <a:r>
              <a:rPr lang="en-US" sz="3200" b="1" dirty="0" smtClean="0"/>
              <a:t>Application</a:t>
            </a:r>
            <a:br>
              <a:rPr lang="en-US" sz="3200" b="1" dirty="0" smtClean="0"/>
            </a:b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5664200"/>
            <a:ext cx="7467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Screen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student sees when logging back in to make corrections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 t="19960" r="22735" b="8055"/>
          <a:stretch/>
        </p:blipFill>
        <p:spPr bwMode="auto">
          <a:xfrm>
            <a:off x="1052804" y="1097417"/>
            <a:ext cx="6781800" cy="493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4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042988" y="609600"/>
            <a:ext cx="7024687" cy="609600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295400"/>
            <a:ext cx="7186612" cy="4876800"/>
          </a:xfrm>
        </p:spPr>
        <p:txBody>
          <a:bodyPr rtlCol="0">
            <a:normAutofit/>
          </a:bodyPr>
          <a:lstStyle/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hlinkClick r:id="rId2"/>
              </a:rPr>
              <a:t>www.ohe.state.mn/MNDreamAct</a:t>
            </a:r>
            <a:endParaRPr lang="en-US" b="1" dirty="0" smtClean="0"/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Ginny Dodds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    Manager, State Financial Aid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  MN Office of Higher Education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  (651) 355-0610</a:t>
            </a:r>
          </a:p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/>
              <a:t> </a:t>
            </a:r>
            <a:r>
              <a:rPr lang="en-US" b="1" dirty="0" smtClean="0"/>
              <a:t>   Ginny.Dodds@state.mn.us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984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2000"/>
            <a:ext cx="7024687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905000"/>
            <a:ext cx="6777037" cy="3927475"/>
          </a:xfrm>
        </p:spPr>
        <p:txBody>
          <a:bodyPr rtlCol="0">
            <a:normAutofit lnSpcReduction="10000"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Requirements: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Attend a MN high school for at least 3 years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Graduate from a MN high school or earn a GED in MN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If male, complied with Selective Service registration requirements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Apply for lawful immigration status once federal process exists (does not refer to Deferred Action for Childhood Arrivals)</a:t>
            </a:r>
            <a:endParaRPr lang="en-US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762000"/>
            <a:ext cx="7024687" cy="914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988" y="1905000"/>
            <a:ext cx="6777037" cy="3927475"/>
          </a:xfrm>
        </p:spPr>
        <p:txBody>
          <a:bodyPr rtlCol="0">
            <a:normAutofit lnSpcReduction="10000"/>
          </a:bodyPr>
          <a:lstStyle/>
          <a:p>
            <a:pPr marL="68580" indent="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b="1" dirty="0" smtClean="0"/>
              <a:t>Selective Service Requirements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Males 18 to 25 years old born 1960 or later are required to register 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This includes undocumented individuals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If student has social security number via Deferred Action for Childhood Arrivals (DACA) status</a:t>
            </a:r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Register for Selective Service online at: </a:t>
            </a:r>
            <a:r>
              <a:rPr lang="en-US" b="1" dirty="0" smtClean="0">
                <a:hlinkClick r:id="rId2"/>
              </a:rPr>
              <a:t>www.sss.gov</a:t>
            </a:r>
            <a:endParaRPr lang="en-US" b="1" dirty="0" smtClean="0"/>
          </a:p>
          <a:p>
            <a:pPr lvl="2"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Should receive confirmation in 1-2 weeks</a:t>
            </a:r>
          </a:p>
          <a:p>
            <a:pPr indent="-274320" eaLnBrk="1" fontAlgn="auto" hangingPunct="1">
              <a:spcAft>
                <a:spcPts val="0"/>
              </a:spcAft>
              <a:defRPr/>
            </a:pPr>
            <a:endParaRPr lang="en-US" b="1" dirty="0" smtClean="0"/>
          </a:p>
          <a:p>
            <a:pPr marL="640080" lvl="1" indent="-274320" eaLnBrk="1" fontAlgn="auto" hangingPunct="1">
              <a:spcAft>
                <a:spcPts val="0"/>
              </a:spcAft>
              <a:defRPr/>
            </a:pPr>
            <a:endParaRPr lang="en-US" b="1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024688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Prosperity Act (MN Dream Act)</a:t>
            </a:r>
            <a:endParaRPr lang="en-US" b="1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1042988" y="1524000"/>
            <a:ext cx="7034212" cy="5029200"/>
          </a:xfrm>
        </p:spPr>
        <p:txBody>
          <a:bodyPr/>
          <a:lstStyle/>
          <a:p>
            <a:pPr eaLnBrk="1" hangingPunct="1"/>
            <a:r>
              <a:rPr lang="en-US" b="1" dirty="0" smtClean="0"/>
              <a:t>If student does not have SSN, must mail in registration card</a:t>
            </a:r>
          </a:p>
          <a:p>
            <a:pPr lvl="1" eaLnBrk="1" hangingPunct="1"/>
            <a:r>
              <a:rPr lang="en-US" b="1" dirty="0" smtClean="0"/>
              <a:t>Pick up at any U.S. post office or MN Office of Higher Education</a:t>
            </a:r>
          </a:p>
          <a:p>
            <a:pPr eaLnBrk="1" hangingPunct="1"/>
            <a:r>
              <a:rPr lang="en-US" b="1" dirty="0" smtClean="0"/>
              <a:t>Takes 30-90 days for confirmation to be sent back to student</a:t>
            </a:r>
          </a:p>
          <a:p>
            <a:pPr eaLnBrk="1" hangingPunct="1"/>
            <a:r>
              <a:rPr lang="en-US" b="1" dirty="0" smtClean="0"/>
              <a:t>Avoid delays by completing registration card and mailing to OHE along with other documentation needed for MN Dream Act</a:t>
            </a:r>
          </a:p>
          <a:p>
            <a:pPr lvl="1" eaLnBrk="1" hangingPunct="1"/>
            <a:r>
              <a:rPr lang="en-US" b="1" dirty="0" smtClean="0"/>
              <a:t>OHE will make copy and mail original to Selective Service System on student’s behalf</a:t>
            </a:r>
          </a:p>
          <a:p>
            <a:pPr lvl="1" eaLnBrk="1" hangingPunct="1"/>
            <a:endParaRPr lang="en-US" b="1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1052</TotalTime>
  <Words>2343</Words>
  <Application>Microsoft Office PowerPoint</Application>
  <PresentationFormat>On-screen Show (4:3)</PresentationFormat>
  <Paragraphs>419</Paragraphs>
  <Slides>62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Austin</vt:lpstr>
      <vt:lpstr>Overview of MN Dream Act  MACAC Financial Aid Workshop January 8, 2014</vt:lpstr>
      <vt:lpstr>PowerPoint Presentation</vt:lpstr>
      <vt:lpstr>Deferred Action for Childhood Arrivals (DACA)</vt:lpstr>
      <vt:lpstr>DACA</vt:lpstr>
      <vt:lpstr>Prosperity Act (MN Dream Act)</vt:lpstr>
      <vt:lpstr>Prosperity Act (MN Dream Act)</vt:lpstr>
      <vt:lpstr>Prosperity Act (MN Dream Act)</vt:lpstr>
      <vt:lpstr>Prosperity Act (MN Dream Act)</vt:lpstr>
      <vt:lpstr>Prosperity Act (MN Dream Act)</vt:lpstr>
      <vt:lpstr>Prosperity Act (MN Dream Act)</vt:lpstr>
      <vt:lpstr>In-State Tuition at MnSCU &amp; U of M</vt:lpstr>
      <vt:lpstr>2013-14 Resident vs. Non-Resident Tuition*</vt:lpstr>
      <vt:lpstr>Prosperity Act (MN Dream Act)</vt:lpstr>
      <vt:lpstr>MN State Grant Program</vt:lpstr>
      <vt:lpstr>MN State Grant Program (2013-2014 Annual Awards for Student With $0 EFC)</vt:lpstr>
      <vt:lpstr>Postsecondary Child Care Grant Program</vt:lpstr>
      <vt:lpstr>Postsecondary Child Care Grant Program</vt:lpstr>
      <vt:lpstr>MN State Work Study Program</vt:lpstr>
      <vt:lpstr>Tuition Reciprocity Program</vt:lpstr>
      <vt:lpstr>Tuition Reciprocity Program</vt:lpstr>
      <vt:lpstr>SELF Loan Program</vt:lpstr>
      <vt:lpstr>Financial Verification Documents</vt:lpstr>
      <vt:lpstr>Financial Verification Documents</vt:lpstr>
      <vt:lpstr>2013 Federal Tax Returns Required</vt:lpstr>
      <vt:lpstr>Online State Financial Aid Application</vt:lpstr>
      <vt:lpstr>Online State Financial Aid Application</vt:lpstr>
      <vt:lpstr>After Using Online State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The Trickiest Section of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     = Not Used by MN, but must have some type of response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</vt:lpstr>
      <vt:lpstr>Online State Financial Aid Application </vt:lpstr>
      <vt:lpstr>Contact Information</vt:lpstr>
    </vt:vector>
  </TitlesOfParts>
  <Company>Office of Higher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Dream Act</dc:title>
  <dc:creator>Ginny Dodds</dc:creator>
  <cp:lastModifiedBy>Ginny Dodds</cp:lastModifiedBy>
  <cp:revision>143</cp:revision>
  <cp:lastPrinted>2013-12-12T20:24:22Z</cp:lastPrinted>
  <dcterms:created xsi:type="dcterms:W3CDTF">2013-07-01T13:12:10Z</dcterms:created>
  <dcterms:modified xsi:type="dcterms:W3CDTF">2014-01-11T20:22:37Z</dcterms:modified>
</cp:coreProperties>
</file>