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347" r:id="rId2"/>
    <p:sldId id="388" r:id="rId3"/>
    <p:sldId id="427" r:id="rId4"/>
    <p:sldId id="429" r:id="rId5"/>
    <p:sldId id="428" r:id="rId6"/>
    <p:sldId id="259" r:id="rId7"/>
    <p:sldId id="260" r:id="rId8"/>
    <p:sldId id="263" r:id="rId9"/>
    <p:sldId id="264" r:id="rId10"/>
    <p:sldId id="267" r:id="rId11"/>
    <p:sldId id="354" r:id="rId12"/>
    <p:sldId id="355" r:id="rId13"/>
    <p:sldId id="268" r:id="rId14"/>
    <p:sldId id="284" r:id="rId15"/>
    <p:sldId id="343" r:id="rId16"/>
    <p:sldId id="271" r:id="rId17"/>
    <p:sldId id="272" r:id="rId18"/>
    <p:sldId id="273" r:id="rId19"/>
    <p:sldId id="274" r:id="rId20"/>
    <p:sldId id="275" r:id="rId21"/>
    <p:sldId id="276" r:id="rId22"/>
    <p:sldId id="336" r:id="rId23"/>
    <p:sldId id="337" r:id="rId24"/>
    <p:sldId id="426" r:id="rId25"/>
    <p:sldId id="287" r:id="rId26"/>
    <p:sldId id="339" r:id="rId27"/>
    <p:sldId id="430" r:id="rId28"/>
    <p:sldId id="431" r:id="rId29"/>
    <p:sldId id="432" r:id="rId30"/>
    <p:sldId id="433" r:id="rId31"/>
    <p:sldId id="434" r:id="rId32"/>
    <p:sldId id="435" r:id="rId33"/>
    <p:sldId id="436" r:id="rId34"/>
    <p:sldId id="437" r:id="rId35"/>
    <p:sldId id="438" r:id="rId36"/>
    <p:sldId id="380" r:id="rId37"/>
    <p:sldId id="439" r:id="rId38"/>
    <p:sldId id="440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35" autoAdjust="0"/>
  </p:normalViewPr>
  <p:slideViewPr>
    <p:cSldViewPr>
      <p:cViewPr>
        <p:scale>
          <a:sx n="115" d="100"/>
          <a:sy n="115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6BC77C-E734-4B1D-8226-445EB892C8C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FDDBE4-1F27-4E9E-9E61-1F71623C3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5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89C54B-5559-4AE6-B00B-C455D14A9181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6EA439-CD51-495D-B767-9E2F34A1E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16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FF1EA9-F5E7-4D1E-A76C-6D8BD41A37F4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FC32D48-C1E4-42AF-9EDD-28A3F255A775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5B86E405-94E8-4CE8-8AD5-DEEB9CBEF2CC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7B2353E-D0AF-4FEF-8D8D-3AE7A330F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7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36E2B-6011-4F96-BDE5-FF4CD74E8B86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0029-3E71-4D5B-A32F-FEE08C51C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6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2923E-C1C8-48CB-9032-95DE2357698B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C36D-D875-48BF-8E7F-79807B165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6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D11F-9349-466B-BF27-4A09A9A4EA64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A4A0-494B-4AF3-B2AA-E10DE18EA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2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2860-8AE7-4BC5-A7B7-74ADD4351768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385E-62AC-4D0E-B0D5-514532A763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3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2CB2-3D6F-4394-82F2-809E3CB50C04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B7711-8E9A-4E92-8388-4821A73B01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2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5FDC-41E9-4FC1-94BB-1BB79B4E0007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C449C-0D49-4DE0-8E0F-E2189E959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4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E9F8-064C-4CA9-9BBF-7DF71D2D1AFA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EDF8-81B7-4042-9E8E-A53AA3189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B1EE-3854-4BC4-AE0E-875062151973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D9F0-6578-403A-BA30-ACF5BE3B2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200E-A1D4-409A-901D-E1AB89608847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5212-A383-42F4-9DE6-FF7B0706F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6ED4-3403-46AE-B693-B4DE8C97B563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33B3-FA34-41F6-BB29-E450E6F41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4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F72DBF77-222C-4619-8CA7-E86D6C7191EB}" type="datetimeFigureOut">
              <a:rPr lang="en-US"/>
              <a:pPr>
                <a:defRPr/>
              </a:pPr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6F279A1C-36F0-43E2-9141-9F9CF828C8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2" r:id="rId8"/>
    <p:sldLayoutId id="2147483723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he.state.mn.us/mPg.cfm?pageID=158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docid=XVJD_ybgAbM4_M&amp;tbnid=2eEkoE_JouARaM:&amp;ved=0CAUQjRw&amp;url=http://www.hispanicpost.com/2013/02/owatonna-latino-students-prepare-for-college/&amp;ei=C-_BUrLcD--kyAHuyoHACw&amp;bvm=bv.58187178,d.aWc&amp;psig=AFQjCNHkpNqY__qJEsONeHwSr6gMAJqw5A&amp;ust=138852768738834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e.state.mn.u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lfloan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e.state.mn.us/MNDreamAc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e.state.mn/MNDreamAct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id.org/" TargetMode="External"/><Relationship Id="rId2" Type="http://schemas.openxmlformats.org/officeDocument/2006/relationships/hyperlink" Target="http://www.fastwe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fsa.gov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emilia@navigatemn.org" TargetMode="External"/><Relationship Id="rId2" Type="http://schemas.openxmlformats.org/officeDocument/2006/relationships/hyperlink" Target="mailto:jessica.larson@state.mn.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s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e.state.mn.us/MNDreamAc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438400"/>
            <a:ext cx="3581400" cy="2616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Overview of the MN Dream Act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sz="1600" b="1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33924" y="5029200"/>
            <a:ext cx="3571875" cy="914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/>
              <a:t>Jessica Larson</a:t>
            </a:r>
          </a:p>
          <a:p>
            <a:pPr eaLnBrk="1" hangingPunct="1"/>
            <a:r>
              <a:rPr lang="en-US" b="1" dirty="0" smtClean="0"/>
              <a:t>Outreach Coordinator</a:t>
            </a:r>
          </a:p>
          <a:p>
            <a:pPr eaLnBrk="1" hangingPunct="1"/>
            <a:r>
              <a:rPr lang="en-US" b="1" dirty="0" smtClean="0"/>
              <a:t>April 11</a:t>
            </a:r>
            <a:r>
              <a:rPr lang="en-US" b="1" baseline="30000" dirty="0" smtClean="0"/>
              <a:t>th</a:t>
            </a:r>
            <a:r>
              <a:rPr lang="en-US" b="1" dirty="0" smtClean="0"/>
              <a:t>, 2014</a:t>
            </a:r>
          </a:p>
        </p:txBody>
      </p:sp>
      <p:pic>
        <p:nvPicPr>
          <p:cNvPr id="5124" name="Picture 2" descr="Feature: Minnesota Dream A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2371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81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239000" cy="4953000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Documentation required to establish eligibility for MN Dream Act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High school transcripts </a:t>
            </a:r>
            <a:r>
              <a:rPr lang="en-US" sz="1600" b="1" dirty="0" smtClean="0"/>
              <a:t>(don’t have to be certified/sealed)</a:t>
            </a:r>
            <a:endParaRPr lang="en-US" b="1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High school diploma or GED </a:t>
            </a:r>
            <a:r>
              <a:rPr lang="en-US" sz="1600" b="1" dirty="0" smtClean="0"/>
              <a:t>(if high school graduation not documented on transcripts)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Proof of Selective Service registration (for males born after 1959)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Completed SS registration card</a:t>
            </a:r>
            <a:r>
              <a:rPr lang="en-US" b="1" dirty="0"/>
              <a:t> </a:t>
            </a:r>
            <a:r>
              <a:rPr lang="en-US" b="1" dirty="0" smtClean="0"/>
              <a:t>or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Proof of registration from Selective Service or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Confirmation from Selective Service that failure to register was not knowing or willful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In-State Tuition at MnSCU &amp; U of 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858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Students meeting MN Dream Act (or MN residency criteria after receiving DACA status) eligible for in-state tuition rates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Several MnSCU campuses and U of M Crookston and Morris campuses no longer have non-resident tuition rates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Students will only have to apply for in-state tuition under the MN Dream Act if the campus charges a non-resident tuition rate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6812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6962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2013-14 Resident vs. Non-Resident Tuition*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371600"/>
          <a:ext cx="7162799" cy="4473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91"/>
                <a:gridCol w="1273386"/>
                <a:gridCol w="1750908"/>
                <a:gridCol w="1114214"/>
              </a:tblGrid>
              <a:tr h="4572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College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Resident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Non-Resident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Savings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 of M – TC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$12,060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$18,310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$6,250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 of M - Duluth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$11,720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$15,385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$3,665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Metro State Univ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$ 6,329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$12,914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$6,585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MN</a:t>
                      </a:r>
                      <a:r>
                        <a:rPr lang="en-US" sz="1800" b="1" baseline="0" dirty="0" smtClean="0"/>
                        <a:t> State Univ, Mankato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$ 6,668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$14,327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$7,659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49041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MN State Univ Moorhead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$ 6,898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$13,791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$6,893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Saint Cloud State Univ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$ 6,584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$14,226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$7,642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Winona State Univ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$ 6,866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$12,456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$5,590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Lake Superior College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$ 4,418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$ 8,835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$4,417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MN</a:t>
                      </a:r>
                      <a:r>
                        <a:rPr lang="en-US" sz="1800" b="1" baseline="0" dirty="0" smtClean="0"/>
                        <a:t> West CC&amp;TC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$ 5,147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$10,293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$5,146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Pine Technical</a:t>
                      </a:r>
                      <a:r>
                        <a:rPr lang="en-US" sz="1800" b="1" baseline="0" dirty="0" smtClean="0"/>
                        <a:t> College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$ 4,595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$ 9,190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$4,595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43073" name="TextBox 4"/>
          <p:cNvSpPr txBox="1">
            <a:spLocks noChangeArrowheads="1"/>
          </p:cNvSpPr>
          <p:nvPr/>
        </p:nvSpPr>
        <p:spPr bwMode="auto">
          <a:xfrm>
            <a:off x="990600" y="602615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dirty="0"/>
              <a:t>*Undergraduate tuition for 30 semester credits</a:t>
            </a:r>
          </a:p>
        </p:txBody>
      </p:sp>
    </p:spTree>
    <p:extLst>
      <p:ext uri="{BB962C8B-B14F-4D97-AF65-F5344CB8AC3E}">
        <p14:creationId xmlns:p14="http://schemas.microsoft.com/office/powerpoint/2010/main" val="321592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33400"/>
            <a:ext cx="7024687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239000" cy="4800600"/>
          </a:xfrm>
        </p:spPr>
        <p:txBody>
          <a:bodyPr/>
          <a:lstStyle/>
          <a:p>
            <a:pPr marL="365125" lvl="1" indent="0" eaLnBrk="1" hangingPunct="1">
              <a:buFont typeface="Wingdings 2" pitchFamily="18" charset="2"/>
              <a:buNone/>
            </a:pPr>
            <a:r>
              <a:rPr lang="en-US" sz="4000" b="1" dirty="0" smtClean="0"/>
              <a:t>What state financial aid programs are available?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42988" y="533400"/>
            <a:ext cx="7024687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MN State Grant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239000" cy="48006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Need-based grant based on student’s federal EFC, price of college and enrollment level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Gift aid; does NOT have to be repaid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Must be used by MN resident at MN college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Eligible until student has attended college for 4 full-time academic years (or equivalent)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Cannot be in default on student loans or delinquent on child support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Must be making satisfactory academic progress in college pursuing certificate, diploma or degree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26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24688" cy="838200"/>
          </a:xfrm>
        </p:spPr>
        <p:txBody>
          <a:bodyPr/>
          <a:lstStyle/>
          <a:p>
            <a:pPr algn="ctr" eaLnBrk="1" hangingPunct="1"/>
            <a:r>
              <a:rPr lang="en-US" sz="2800" b="1" dirty="0" smtClean="0"/>
              <a:t>MN State Grant Program</a:t>
            </a:r>
            <a:br>
              <a:rPr lang="en-US" sz="2800" b="1" dirty="0" smtClean="0"/>
            </a:br>
            <a:r>
              <a:rPr lang="en-US" sz="2000" b="1" dirty="0" smtClean="0"/>
              <a:t>(2013-2014 Annual Awards for Student With $0 EFC)</a:t>
            </a:r>
            <a:endParaRPr lang="en-US" sz="2800" b="1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dirty="0" smtClean="0"/>
              <a:t>   </a:t>
            </a:r>
            <a:endParaRPr lang="en-US" sz="26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87266"/>
              </p:ext>
            </p:extLst>
          </p:nvPr>
        </p:nvGraphicFramePr>
        <p:xfrm>
          <a:off x="1752600" y="2133600"/>
          <a:ext cx="1752600" cy="4190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599"/>
                <a:gridCol w="762001"/>
              </a:tblGrid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Pell Grant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State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Grant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$4,805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$4,105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$3,415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$2,715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$3,426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$2,736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$2,036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$2,747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$2,057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$1,357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$2,069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$1,379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$679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2286000"/>
          <a:ext cx="762000" cy="40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</a:tblGrid>
              <a:tr h="25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Credits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For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Term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15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14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13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12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11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10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9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8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7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3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99176"/>
              </p:ext>
            </p:extLst>
          </p:nvPr>
        </p:nvGraphicFramePr>
        <p:xfrm>
          <a:off x="3886200" y="2133600"/>
          <a:ext cx="1905000" cy="4190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240"/>
                <a:gridCol w="927760"/>
              </a:tblGrid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Pell Grant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State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Grant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$2,145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$1,623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$1,109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$587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$1,476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$962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$440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$1,329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$815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$293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$1,183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$669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$147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543828"/>
              </p:ext>
            </p:extLst>
          </p:nvPr>
        </p:nvGraphicFramePr>
        <p:xfrm>
          <a:off x="6096000" y="2057400"/>
          <a:ext cx="19050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241"/>
                <a:gridCol w="927759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Pell Grant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State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Grant</a:t>
                      </a:r>
                      <a:endParaRPr lang="en-US" sz="1600" b="1" i="0" u="none" strike="noStrike" dirty="0"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$987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$543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$105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$0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$627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$190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$0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$712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$274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$0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$797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$360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$0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76400" y="1600200"/>
          <a:ext cx="6324601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159001"/>
                <a:gridCol w="21082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U of M/Private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 University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2-Year</a:t>
                      </a:r>
                      <a:r>
                        <a:rPr lang="en-US" sz="1800" baseline="0" dirty="0" smtClean="0"/>
                        <a:t> Public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1295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Postsecondary Child Care Grant Program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For low-income students with children in child care while they attend college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Available to MN residents attending MN public colleges and private 4-year degree-granting colleges</a:t>
            </a:r>
          </a:p>
          <a:p>
            <a:pPr eaLnBrk="1" hangingPunct="1"/>
            <a:r>
              <a:rPr lang="en-US" b="1" dirty="0" smtClean="0"/>
              <a:t>Gift aid; does NOT have to be repaid</a:t>
            </a:r>
          </a:p>
          <a:p>
            <a:pPr eaLnBrk="1" hangingPunct="1"/>
            <a:r>
              <a:rPr lang="en-US" b="1" dirty="0" smtClean="0"/>
              <a:t>Eligible until student has attended college for 4 full-time academic years (or equivalent)</a:t>
            </a:r>
          </a:p>
          <a:p>
            <a:pPr eaLnBrk="1" hangingPunct="1"/>
            <a:r>
              <a:rPr lang="en-US" b="1" dirty="0" smtClean="0"/>
              <a:t>Cannot be in default on student loans </a:t>
            </a:r>
          </a:p>
          <a:p>
            <a:pPr eaLnBrk="1" hangingPunct="1"/>
            <a:r>
              <a:rPr lang="en-US" b="1" dirty="0" smtClean="0"/>
              <a:t>Must be making satisfactory academic progress in college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1295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Postsecondary Child Care Grant Program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Maximum award per child for full-time student $2,800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Must fill out paper program application after completing online state financial aid 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Program application available at college financial aid office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Will be awarded by financial aid office at college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Financial aid administrator can access student’s application record on OHE system to get total income, household size, household members, EFC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MN State Work Study Program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Must have DACA status, work authorization and social security number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Must also meet MN Dream Act requirements OR have DACA status </a:t>
            </a:r>
            <a:r>
              <a:rPr lang="en-US" b="1" i="1" dirty="0" smtClean="0">
                <a:solidFill>
                  <a:srgbClr val="FF0000"/>
                </a:solidFill>
              </a:rPr>
              <a:t>before</a:t>
            </a:r>
            <a:r>
              <a:rPr lang="en-US" b="1" dirty="0" smtClean="0"/>
              <a:t> meeting state residency requirements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Work study jobs available on or off campus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Most students work 10-15 hours per week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Must be arranged by college financial aid office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Contact college after submitting online state financial aid application and all supporting documentation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College can access OHE system to confirm DACA, MN resident status, EFC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Tuition Reciprocity Program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Available to MN residents attending public colleges and universities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North Dakota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South Dakota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Wisconsin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Manitoba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Iowa Lakes Community College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Won’t have to pay higher non-resident tuition rate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MN residents generally pay the higher of the MN resident tuition rate or the resident tuition charged by the college attended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b="1" dirty="0" smtClean="0"/>
          </a:p>
        </p:txBody>
      </p:sp>
      <p:pic>
        <p:nvPicPr>
          <p:cNvPr id="1026" name="Picture 2" descr="https://encrypted-tbn0.gstatic.com/images?q=tbn:ANd9GcSsof62tgArYWXeGAziAZJLrF-iT9ICfHM6oZfzq7S8_RiYHV6iv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3962400" cy="26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038600" y="838200"/>
            <a:ext cx="3200400" cy="1981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DACA the same as the MN Dream Act?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Tuition Reciprocity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If attending in SD, IA, Manitoba and ND, students will be approved on campus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All students attending in SD, IA, MB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New high school graduates attending in ND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Otherwise, students should: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/>
              <a:t>Use new state online financial aid application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Tuition reciprocity </a:t>
            </a:r>
            <a:r>
              <a:rPr lang="en-US" b="1" dirty="0"/>
              <a:t>application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/>
              <a:t>Both available on: </a:t>
            </a:r>
            <a:r>
              <a:rPr lang="en-US" b="1" dirty="0" smtClean="0">
                <a:hlinkClick r:id="rId2"/>
              </a:rPr>
              <a:t>www.ohe.state.mn.us</a:t>
            </a:r>
            <a:endParaRPr lang="en-US" b="1" dirty="0" smtClean="0"/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State financial aid NOT available in other states (except SELF Loan)</a:t>
            </a:r>
            <a:endParaRPr lang="en-US" b="1" dirty="0"/>
          </a:p>
          <a:p>
            <a:pPr marL="6858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533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SELF Loan Program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15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Available to students attending MN colleges or MN residents attending in other states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No immigration requirements for borrower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Co-signer must be U.S. citizen or permanent resident, live in U.S. and have no adverse credit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Should complete state online financial aid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Will also require a SELF loan 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hlinkClick r:id="rId2"/>
              </a:rPr>
              <a:t>www.selfloan.org</a:t>
            </a:r>
            <a:r>
              <a:rPr lang="en-US" sz="2000" b="1" dirty="0" smtClean="0"/>
              <a:t> </a:t>
            </a:r>
            <a:r>
              <a:rPr lang="en-US" sz="1400" b="1" dirty="0" smtClean="0"/>
              <a:t>(online application for DACA students with SSN)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Pick up paper application at college </a:t>
            </a:r>
            <a:r>
              <a:rPr lang="en-US" sz="1400" b="1" dirty="0" smtClean="0"/>
              <a:t>(students without SSN)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$10,000 per year for 4-year degree programs or graduate students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$7,500 per year for shorter programs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Financial Verification Documents</a:t>
            </a:r>
            <a:endParaRPr lang="en-US" sz="3200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6777037" cy="4419600"/>
          </a:xfrm>
        </p:spPr>
        <p:txBody>
          <a:bodyPr/>
          <a:lstStyle/>
          <a:p>
            <a:pPr eaLnBrk="1" hangingPunct="1"/>
            <a:r>
              <a:rPr lang="en-US" b="1" dirty="0" smtClean="0"/>
              <a:t>Will need to submit signed copies of  federal income tax return for previous tax year (e.g. 2013 for 2014-2015 school year)</a:t>
            </a:r>
          </a:p>
          <a:p>
            <a:pPr lvl="1" eaLnBrk="1" hangingPunct="1"/>
            <a:r>
              <a:rPr lang="en-US" b="1" dirty="0" smtClean="0"/>
              <a:t>Student (and spouse, if married)</a:t>
            </a:r>
          </a:p>
          <a:p>
            <a:pPr lvl="1" eaLnBrk="1" hangingPunct="1"/>
            <a:r>
              <a:rPr lang="en-US" b="1" dirty="0" smtClean="0"/>
              <a:t>Student and Parents (if student is dependent for financial aid purposes)</a:t>
            </a:r>
          </a:p>
          <a:p>
            <a:pPr eaLnBrk="1" hangingPunct="1"/>
            <a:r>
              <a:rPr lang="en-US" b="1" dirty="0" smtClean="0"/>
              <a:t>If income was under threshold for filing a tax return, should submit W2s and signed statement indicating not required to file tax return and listing any additional income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Financial Verification Documents</a:t>
            </a:r>
            <a:endParaRPr lang="en-US" sz="3200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6777037" cy="4419600"/>
          </a:xfrm>
        </p:spPr>
        <p:txBody>
          <a:bodyPr/>
          <a:lstStyle/>
          <a:p>
            <a:pPr eaLnBrk="1" hangingPunct="1"/>
            <a:r>
              <a:rPr lang="en-US" b="1" dirty="0" smtClean="0"/>
              <a:t>If income was over threshold for filing federal tax return, student/parents must complete and submit a federal tax return</a:t>
            </a:r>
          </a:p>
          <a:p>
            <a:pPr lvl="1" eaLnBrk="1" hangingPunct="1"/>
            <a:r>
              <a:rPr lang="en-US" b="1" dirty="0" smtClean="0"/>
              <a:t>Can apply for and use ITIN (instead of SSN) to file tax return</a:t>
            </a:r>
          </a:p>
          <a:p>
            <a:pPr lvl="1" eaLnBrk="1" hangingPunct="1"/>
            <a:r>
              <a:rPr lang="en-US" b="1" dirty="0" smtClean="0"/>
              <a:t>Submit copy of completed form(s) to OHE with other MN Dream Act documentation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1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2013 Federal Tax Returns Required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41688"/>
              </p:ext>
            </p:extLst>
          </p:nvPr>
        </p:nvGraphicFramePr>
        <p:xfrm>
          <a:off x="762000" y="1524000"/>
          <a:ext cx="7543801" cy="411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140"/>
                <a:gridCol w="2156460"/>
                <a:gridCol w="3124201"/>
              </a:tblGrid>
              <a:tr h="3707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Tax</a:t>
                      </a:r>
                      <a:r>
                        <a:rPr lang="en-US" sz="1800" baseline="0" dirty="0" smtClean="0"/>
                        <a:t> Filing Status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Gross Income at</a:t>
                      </a:r>
                      <a:r>
                        <a:rPr lang="en-US" sz="1800" baseline="0" dirty="0" smtClean="0"/>
                        <a:t> Least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Single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Under 65</a:t>
                      </a:r>
                    </a:p>
                    <a:p>
                      <a:r>
                        <a:rPr lang="en-US" sz="1800" b="1" dirty="0" smtClean="0"/>
                        <a:t>65</a:t>
                      </a:r>
                      <a:r>
                        <a:rPr lang="en-US" sz="1800" b="1" baseline="0" dirty="0" smtClean="0"/>
                        <a:t> or older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$10,000</a:t>
                      </a:r>
                    </a:p>
                    <a:p>
                      <a:r>
                        <a:rPr lang="en-US" sz="1800" b="1" dirty="0" smtClean="0"/>
                        <a:t>$11,500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  <a:tr h="91433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Married filing jointly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Under 65 (both)</a:t>
                      </a:r>
                    </a:p>
                    <a:p>
                      <a:r>
                        <a:rPr lang="en-US" sz="1800" b="1" dirty="0" smtClean="0"/>
                        <a:t>65 or older (one)</a:t>
                      </a:r>
                    </a:p>
                    <a:p>
                      <a:r>
                        <a:rPr lang="en-US" sz="1800" b="1" dirty="0" smtClean="0"/>
                        <a:t>65 or older (both)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$20,000</a:t>
                      </a:r>
                    </a:p>
                    <a:p>
                      <a:r>
                        <a:rPr lang="en-US" sz="1800" b="1" dirty="0" smtClean="0"/>
                        <a:t>$21,200</a:t>
                      </a:r>
                    </a:p>
                    <a:p>
                      <a:r>
                        <a:rPr lang="en-US" sz="1800" b="1" dirty="0" smtClean="0"/>
                        <a:t>$22,400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Married</a:t>
                      </a:r>
                      <a:r>
                        <a:rPr lang="en-US" sz="1800" b="1" baseline="0" dirty="0" smtClean="0"/>
                        <a:t> filing separately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Any</a:t>
                      </a:r>
                      <a:r>
                        <a:rPr lang="en-US" sz="1800" b="1" baseline="0" dirty="0" smtClean="0"/>
                        <a:t> age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 3,900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Head of Household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Under 65</a:t>
                      </a:r>
                    </a:p>
                    <a:p>
                      <a:r>
                        <a:rPr lang="en-US" sz="1800" b="1" dirty="0" smtClean="0"/>
                        <a:t>65 or older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$12,850</a:t>
                      </a:r>
                    </a:p>
                    <a:p>
                      <a:r>
                        <a:rPr lang="en-US" sz="1800" b="1" dirty="0" smtClean="0"/>
                        <a:t>$14,350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  <a:tr h="91433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Single and</a:t>
                      </a:r>
                      <a:r>
                        <a:rPr lang="en-US" sz="1800" b="1" baseline="0" dirty="0" smtClean="0"/>
                        <a:t> claimed as dependent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Under age 65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 1,000 unearned</a:t>
                      </a:r>
                      <a:r>
                        <a:rPr lang="en-US" sz="1800" b="1" baseline="0" dirty="0" smtClean="0"/>
                        <a:t> income</a:t>
                      </a:r>
                    </a:p>
                    <a:p>
                      <a:r>
                        <a:rPr lang="en-US" sz="1800" b="1" baseline="0" dirty="0" smtClean="0"/>
                        <a:t>$  6,100 earned income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6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696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MN Dream Act State Financial Aid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/>
              <a:t>Undocumented students cannot file a Free Application for Federal Student Aid (FAFSA)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Link and </a:t>
            </a:r>
            <a:r>
              <a:rPr lang="en-US" b="1" dirty="0" smtClean="0">
                <a:solidFill>
                  <a:srgbClr val="FF0000"/>
                </a:solidFill>
              </a:rPr>
              <a:t>MN-Specific Instructions</a:t>
            </a:r>
            <a:r>
              <a:rPr lang="en-US" b="1" dirty="0" smtClean="0"/>
              <a:t> to online state financial aid application posted on: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hlinkClick r:id="rId2"/>
              </a:rPr>
              <a:t>www.ohe.state.mn.us/MNDreamAct</a:t>
            </a:r>
            <a:endParaRPr lang="en-US" b="1" dirty="0" smtClean="0"/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MN Dream Act State Financial Aid Application</a:t>
            </a:r>
          </a:p>
          <a:p>
            <a:pPr marL="343217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Application for 2014-2015 school year available in January 2014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Covers July 1, 2014 through June 30, 2015</a:t>
            </a:r>
          </a:p>
          <a:p>
            <a:pPr marL="343217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Student should reapply for state financial aid every year in college</a:t>
            </a:r>
          </a:p>
          <a:p>
            <a:pPr marL="68897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MN Dream Act State </a:t>
            </a:r>
            <a:br>
              <a:rPr lang="en-US" sz="3200" b="1" dirty="0" smtClean="0"/>
            </a:br>
            <a:r>
              <a:rPr lang="en-US" sz="3200" b="1" dirty="0" smtClean="0"/>
              <a:t>Financial Aid Application</a:t>
            </a:r>
            <a:endParaRPr lang="en-US" sz="3200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6777037" cy="4232275"/>
          </a:xfrm>
        </p:spPr>
        <p:txBody>
          <a:bodyPr/>
          <a:lstStyle/>
          <a:p>
            <a:pPr eaLnBrk="1" hangingPunct="1"/>
            <a:r>
              <a:rPr lang="en-US" b="1" dirty="0" smtClean="0"/>
              <a:t>For customer service with application, call </a:t>
            </a:r>
          </a:p>
          <a:p>
            <a:pPr lvl="1" eaLnBrk="1" hangingPunct="1"/>
            <a:r>
              <a:rPr lang="en-US" b="1" dirty="0" smtClean="0"/>
              <a:t>(800) 282-1550</a:t>
            </a:r>
          </a:p>
          <a:p>
            <a:pPr lvl="2" eaLnBrk="1" hangingPunct="1"/>
            <a:r>
              <a:rPr lang="en-US" b="1" dirty="0" smtClean="0"/>
              <a:t>Monday through Friday</a:t>
            </a:r>
          </a:p>
          <a:p>
            <a:pPr lvl="2" eaLnBrk="1" hangingPunct="1"/>
            <a:r>
              <a:rPr lang="en-US" b="1" dirty="0" smtClean="0"/>
              <a:t>8:00 a.m to 4:30 p.m. </a:t>
            </a:r>
          </a:p>
          <a:p>
            <a:pPr eaLnBrk="1" hangingPunct="1"/>
            <a:r>
              <a:rPr lang="en-US" b="1" dirty="0" smtClean="0"/>
              <a:t>Students can also call MN Office of Higher Education Grant Unit</a:t>
            </a:r>
          </a:p>
          <a:p>
            <a:pPr lvl="1" eaLnBrk="1" hangingPunct="1"/>
            <a:r>
              <a:rPr lang="en-US" b="1" dirty="0" smtClean="0"/>
              <a:t>(651) 642-0567 #2  Toll-free (800) 657-3866</a:t>
            </a:r>
          </a:p>
          <a:p>
            <a:pPr lvl="1" eaLnBrk="1" hangingPunct="1"/>
            <a:r>
              <a:rPr lang="en-US" b="1" dirty="0" smtClean="0"/>
              <a:t>Can arrange for translation services if student and/or parents don’t speak English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pic>
        <p:nvPicPr>
          <p:cNvPr id="54275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28249" r="2682" b="3954"/>
          <a:stretch>
            <a:fillRect/>
          </a:stretch>
        </p:blipFill>
        <p:spPr>
          <a:xfrm>
            <a:off x="838200" y="1447800"/>
            <a:ext cx="7315200" cy="4572000"/>
          </a:xfrm>
        </p:spPr>
      </p:pic>
      <p:sp>
        <p:nvSpPr>
          <p:cNvPr id="5" name="Right Arrow 4"/>
          <p:cNvSpPr/>
          <p:nvPr/>
        </p:nvSpPr>
        <p:spPr>
          <a:xfrm rot="18537495">
            <a:off x="662781" y="4876007"/>
            <a:ext cx="1482725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18645" r="6779" b="3767"/>
          <a:stretch>
            <a:fillRect/>
          </a:stretch>
        </p:blipFill>
        <p:spPr bwMode="auto">
          <a:xfrm>
            <a:off x="1295400" y="1295400"/>
            <a:ext cx="640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8537495">
            <a:off x="4701381" y="3809207"/>
            <a:ext cx="1482725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0" r="3391" b="17703"/>
          <a:stretch>
            <a:fillRect/>
          </a:stretch>
        </p:blipFill>
        <p:spPr bwMode="auto">
          <a:xfrm>
            <a:off x="1143000" y="1576388"/>
            <a:ext cx="68580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18537495">
            <a:off x="4777581" y="5257007"/>
            <a:ext cx="1482725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66800"/>
            <a:ext cx="7024687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Deferred Action for Childhood Arrivals (DACA)</a:t>
            </a: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42988" y="2133600"/>
            <a:ext cx="6777037" cy="3698875"/>
          </a:xfrm>
        </p:spPr>
        <p:txBody>
          <a:bodyPr/>
          <a:lstStyle/>
          <a:p>
            <a:pPr eaLnBrk="1" hangingPunct="1"/>
            <a:r>
              <a:rPr lang="en-US" b="1" dirty="0" smtClean="0"/>
              <a:t>U.S. immigration policy memorandum</a:t>
            </a:r>
          </a:p>
          <a:p>
            <a:pPr eaLnBrk="1" hangingPunct="1"/>
            <a:r>
              <a:rPr lang="en-US" b="1" dirty="0" smtClean="0"/>
              <a:t>Defer action against undocumented individuals meeting certain criteria</a:t>
            </a:r>
          </a:p>
          <a:p>
            <a:pPr eaLnBrk="1" hangingPunct="1"/>
            <a:r>
              <a:rPr lang="en-US" b="1" dirty="0" smtClean="0"/>
              <a:t>Applicants pay $450 to apply</a:t>
            </a:r>
          </a:p>
          <a:p>
            <a:pPr eaLnBrk="1" hangingPunct="1"/>
            <a:r>
              <a:rPr lang="en-US" b="1" dirty="0" smtClean="0"/>
              <a:t>In force from June 15, 2012 – June 14, 2014</a:t>
            </a:r>
          </a:p>
          <a:p>
            <a:pPr eaLnBrk="1" hangingPunct="1"/>
            <a:r>
              <a:rPr lang="en-US" b="1" dirty="0" smtClean="0"/>
              <a:t>Provides work authorization and Social Security Number</a:t>
            </a:r>
          </a:p>
          <a:p>
            <a:pPr marL="69850" indent="0" eaLnBrk="1" hangingPunct="1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133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pic>
        <p:nvPicPr>
          <p:cNvPr id="57347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19020" r="10030" b="12807"/>
          <a:stretch>
            <a:fillRect/>
          </a:stretch>
        </p:blipFill>
        <p:spPr>
          <a:xfrm>
            <a:off x="1219200" y="1752600"/>
            <a:ext cx="6400800" cy="4343400"/>
          </a:xfrm>
        </p:spPr>
      </p:pic>
      <p:sp>
        <p:nvSpPr>
          <p:cNvPr id="4" name="Right Arrow 3"/>
          <p:cNvSpPr/>
          <p:nvPr/>
        </p:nvSpPr>
        <p:spPr>
          <a:xfrm rot="19249794" flipH="1">
            <a:off x="5749925" y="2857500"/>
            <a:ext cx="2716213" cy="186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User ID and password will be used to access application</a:t>
            </a:r>
          </a:p>
        </p:txBody>
      </p:sp>
    </p:spTree>
    <p:extLst>
      <p:ext uri="{BB962C8B-B14F-4D97-AF65-F5344CB8AC3E}">
        <p14:creationId xmlns:p14="http://schemas.microsoft.com/office/powerpoint/2010/main" val="39244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18456" r="8617" b="10735"/>
          <a:stretch>
            <a:fillRect/>
          </a:stretch>
        </p:blipFill>
        <p:spPr bwMode="auto">
          <a:xfrm>
            <a:off x="1219200" y="1447800"/>
            <a:ext cx="662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8227200" flipH="1">
            <a:off x="5749925" y="2857501"/>
            <a:ext cx="2714625" cy="186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These will later be used to access application</a:t>
            </a:r>
            <a:r>
              <a:rPr lang="en-US" sz="1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0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51224" r="9744" b="8287"/>
          <a:stretch>
            <a:fillRect/>
          </a:stretch>
        </p:blipFill>
        <p:spPr bwMode="auto">
          <a:xfrm>
            <a:off x="1066800" y="1828800"/>
            <a:ext cx="6781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8227200" flipH="1">
            <a:off x="5278437" y="2514601"/>
            <a:ext cx="2714625" cy="186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Student should accept privacy policy</a:t>
            </a:r>
          </a:p>
        </p:txBody>
      </p:sp>
    </p:spTree>
    <p:extLst>
      <p:ext uri="{BB962C8B-B14F-4D97-AF65-F5344CB8AC3E}">
        <p14:creationId xmlns:p14="http://schemas.microsoft.com/office/powerpoint/2010/main" val="20852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9" t="21806" r="21954" b="17361"/>
          <a:stretch/>
        </p:blipFill>
        <p:spPr bwMode="auto">
          <a:xfrm>
            <a:off x="1676400" y="1447800"/>
            <a:ext cx="6819900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 rot="20502907">
            <a:off x="686303" y="4426640"/>
            <a:ext cx="2282013" cy="1827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If student doesn’t have SSN, system will assign student 9-digit number to use</a:t>
            </a:r>
          </a:p>
        </p:txBody>
      </p:sp>
    </p:spTree>
    <p:extLst>
      <p:ext uri="{BB962C8B-B14F-4D97-AF65-F5344CB8AC3E}">
        <p14:creationId xmlns:p14="http://schemas.microsoft.com/office/powerpoint/2010/main" val="34093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Online State Financial Aid Application</a:t>
            </a:r>
          </a:p>
        </p:txBody>
      </p:sp>
      <p:pic>
        <p:nvPicPr>
          <p:cNvPr id="61443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8645" r="9039" b="8098"/>
          <a:stretch>
            <a:fillRect/>
          </a:stretch>
        </p:blipFill>
        <p:spPr>
          <a:xfrm>
            <a:off x="1295400" y="1676400"/>
            <a:ext cx="6400800" cy="4156075"/>
          </a:xfrm>
        </p:spPr>
      </p:pic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1900"/>
            <a:ext cx="390525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 rot="18537495">
            <a:off x="1831182" y="4253706"/>
            <a:ext cx="2844800" cy="1560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Applicant </a:t>
            </a:r>
            <a:r>
              <a:rPr lang="en-US" b="1" dirty="0">
                <a:solidFill>
                  <a:srgbClr val="FF0000"/>
                </a:solidFill>
              </a:rPr>
              <a:t>ID used in place of SSN</a:t>
            </a:r>
          </a:p>
        </p:txBody>
      </p:sp>
    </p:spTree>
    <p:extLst>
      <p:ext uri="{BB962C8B-B14F-4D97-AF65-F5344CB8AC3E}">
        <p14:creationId xmlns:p14="http://schemas.microsoft.com/office/powerpoint/2010/main" val="401164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The Trickiest Section of Application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1900"/>
            <a:ext cx="390525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4100"/>
            <a:ext cx="8001000" cy="40767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b="1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b="1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 smtClean="0"/>
              <a:t>Scroll down and select </a:t>
            </a:r>
            <a:r>
              <a:rPr lang="en-US" sz="1800" b="1" dirty="0" smtClean="0">
                <a:solidFill>
                  <a:srgbClr val="0070C0"/>
                </a:solidFill>
              </a:rPr>
              <a:t>‘MN Dream Act State Financial Aid Application’ </a:t>
            </a:r>
            <a:r>
              <a:rPr lang="en-US" sz="1800" b="1" dirty="0" smtClean="0">
                <a:solidFill>
                  <a:schemeClr val="tx1"/>
                </a:solidFill>
              </a:rPr>
              <a:t>instead of a college </a:t>
            </a:r>
            <a:r>
              <a:rPr lang="en-US" sz="1800" b="1" dirty="0" smtClean="0"/>
              <a:t>and click on Add button.  </a:t>
            </a:r>
            <a:endParaRPr lang="en-US" sz="2000" b="1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26110" r="23906" b="4307"/>
          <a:stretch/>
        </p:blipFill>
        <p:spPr bwMode="auto">
          <a:xfrm>
            <a:off x="1066800" y="1304419"/>
            <a:ext cx="6781800" cy="420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flipH="1">
            <a:off x="3505200" y="4143747"/>
            <a:ext cx="2292753" cy="100890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Select from this side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657600" y="2753402"/>
            <a:ext cx="2691160" cy="1306463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Click Add to bring selection to this side</a:t>
            </a:r>
          </a:p>
        </p:txBody>
      </p:sp>
    </p:spTree>
    <p:extLst>
      <p:ext uri="{BB962C8B-B14F-4D97-AF65-F5344CB8AC3E}">
        <p14:creationId xmlns:p14="http://schemas.microsoft.com/office/powerpoint/2010/main" val="32933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687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295400"/>
            <a:ext cx="7186612" cy="48768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hlinkClick r:id="rId2"/>
              </a:rPr>
              <a:t>www.ohe.state.mn/MNDreamAct</a:t>
            </a:r>
            <a:endParaRPr lang="en-US" b="1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Ginny Dodds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    Manager, State Financial Aid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MN Office of Higher Education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(651) 355-0610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Ginny.Dodds@state.mn.us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98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687" cy="725487"/>
          </a:xfrm>
        </p:spPr>
        <p:txBody>
          <a:bodyPr/>
          <a:lstStyle/>
          <a:p>
            <a:r>
              <a:rPr lang="en-US" dirty="0" smtClean="0"/>
              <a:t>Other Ways to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6777037" cy="4232275"/>
          </a:xfrm>
        </p:spPr>
        <p:txBody>
          <a:bodyPr/>
          <a:lstStyle/>
          <a:p>
            <a:r>
              <a:rPr lang="en-US" dirty="0" smtClean="0"/>
              <a:t>Scholarships</a:t>
            </a:r>
          </a:p>
          <a:p>
            <a:pPr lvl="1"/>
            <a:r>
              <a:rPr lang="en-US" dirty="0" smtClean="0"/>
              <a:t>Community, employers, faith organizations etc. </a:t>
            </a:r>
          </a:p>
          <a:p>
            <a:pPr lvl="2"/>
            <a:r>
              <a:rPr lang="en-US" dirty="0" smtClean="0"/>
              <a:t>Talk to teachers, counselors, college etc.</a:t>
            </a:r>
          </a:p>
          <a:p>
            <a:pPr lvl="3"/>
            <a:r>
              <a:rPr lang="en-US" dirty="0" smtClean="0"/>
              <a:t>Online @ </a:t>
            </a:r>
            <a:r>
              <a:rPr lang="en-US" dirty="0" smtClean="0">
                <a:hlinkClick r:id="rId2"/>
              </a:rPr>
              <a:t>www.fastweb.com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www.finaid.org</a:t>
            </a:r>
            <a:endParaRPr lang="en-US" dirty="0"/>
          </a:p>
          <a:p>
            <a:r>
              <a:rPr lang="en-US" dirty="0" smtClean="0"/>
              <a:t> Savings/Family Support</a:t>
            </a:r>
          </a:p>
          <a:p>
            <a:r>
              <a:rPr lang="en-US" dirty="0" smtClean="0"/>
              <a:t>Dual Credit in High School</a:t>
            </a:r>
          </a:p>
          <a:p>
            <a:pPr lvl="1"/>
            <a:r>
              <a:rPr lang="en-US" dirty="0" smtClean="0"/>
              <a:t>AP, IB, CIS, PSEO</a:t>
            </a:r>
          </a:p>
          <a:p>
            <a:pPr lvl="1"/>
            <a:endParaRPr lang="en-US" dirty="0"/>
          </a:p>
          <a:p>
            <a:r>
              <a:rPr lang="en-US" dirty="0" smtClean="0">
                <a:hlinkClick r:id="rId4"/>
              </a:rPr>
              <a:t>www.fafsa.gov</a:t>
            </a:r>
            <a:r>
              <a:rPr lang="en-US" dirty="0" smtClean="0"/>
              <a:t> with a valid </a:t>
            </a:r>
            <a:r>
              <a:rPr lang="en-US" smtClean="0"/>
              <a:t>SSS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18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687" cy="725487"/>
          </a:xfrm>
        </p:spPr>
        <p:txBody>
          <a:bodyPr/>
          <a:lstStyle/>
          <a:p>
            <a:r>
              <a:rPr lang="en-US" dirty="0" smtClean="0"/>
              <a:t>Other contact info: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828800"/>
            <a:ext cx="6777037" cy="4003675"/>
          </a:xfrm>
        </p:spPr>
        <p:txBody>
          <a:bodyPr/>
          <a:lstStyle/>
          <a:p>
            <a:r>
              <a:rPr lang="en-US" dirty="0" smtClean="0"/>
              <a:t>Jessica Larson</a:t>
            </a:r>
          </a:p>
          <a:p>
            <a:pPr lvl="1"/>
            <a:r>
              <a:rPr lang="en-US" dirty="0" smtClean="0"/>
              <a:t>Outreach Coordinator</a:t>
            </a:r>
          </a:p>
          <a:p>
            <a:pPr lvl="1"/>
            <a:r>
              <a:rPr lang="en-US" dirty="0" smtClean="0"/>
              <a:t>651-259-3966</a:t>
            </a:r>
          </a:p>
          <a:p>
            <a:pPr lvl="1"/>
            <a:r>
              <a:rPr lang="en-US" dirty="0" smtClean="0">
                <a:hlinkClick r:id="rId2"/>
              </a:rPr>
              <a:t>jessica.larson@state.mn.us</a:t>
            </a:r>
            <a:endParaRPr lang="en-US" dirty="0" smtClean="0"/>
          </a:p>
          <a:p>
            <a:pPr marL="366713" lvl="1" indent="0">
              <a:buNone/>
            </a:pPr>
            <a:endParaRPr lang="en-US" dirty="0" smtClean="0"/>
          </a:p>
          <a:p>
            <a:r>
              <a:rPr lang="en-US" dirty="0" smtClean="0"/>
              <a:t>Emilia Avalos</a:t>
            </a:r>
          </a:p>
          <a:p>
            <a:pPr lvl="1"/>
            <a:r>
              <a:rPr lang="en-US" dirty="0" smtClean="0"/>
              <a:t>Navigate – Advocacy Director</a:t>
            </a:r>
          </a:p>
          <a:p>
            <a:pPr lvl="1"/>
            <a:r>
              <a:rPr lang="en-US" dirty="0" smtClean="0">
                <a:hlinkClick r:id="rId3"/>
              </a:rPr>
              <a:t>emilia@navigatemn.org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0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85800"/>
            <a:ext cx="7024687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DACA</a:t>
            </a: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42988" y="1219200"/>
            <a:ext cx="6777037" cy="4613275"/>
          </a:xfrm>
        </p:spPr>
        <p:txBody>
          <a:bodyPr/>
          <a:lstStyle/>
          <a:p>
            <a:pPr eaLnBrk="1" hangingPunct="1"/>
            <a:r>
              <a:rPr lang="en-US" b="1" dirty="0" smtClean="0"/>
              <a:t>Under age 31 as of June 15, 2012</a:t>
            </a:r>
          </a:p>
          <a:p>
            <a:pPr eaLnBrk="1" hangingPunct="1"/>
            <a:r>
              <a:rPr lang="en-US" b="1" dirty="0" smtClean="0"/>
              <a:t>Arrived in U.S. before 16</a:t>
            </a:r>
            <a:r>
              <a:rPr lang="en-US" b="1" baseline="30000" dirty="0" smtClean="0"/>
              <a:t>th</a:t>
            </a:r>
            <a:r>
              <a:rPr lang="en-US" b="1" dirty="0" smtClean="0"/>
              <a:t> birthday</a:t>
            </a:r>
          </a:p>
          <a:p>
            <a:pPr eaLnBrk="1" hangingPunct="1"/>
            <a:r>
              <a:rPr lang="en-US" b="1" dirty="0" smtClean="0"/>
              <a:t>Continuously resided in the U.S. for the past 5 years</a:t>
            </a:r>
          </a:p>
          <a:p>
            <a:pPr eaLnBrk="1" hangingPunct="1"/>
            <a:r>
              <a:rPr lang="en-US" b="1" dirty="0" smtClean="0"/>
              <a:t>Physically present in the U.S. on 6/15/2012 and when applying for DACA</a:t>
            </a:r>
          </a:p>
          <a:p>
            <a:pPr eaLnBrk="1" hangingPunct="1"/>
            <a:r>
              <a:rPr lang="en-US" b="1" dirty="0" smtClean="0"/>
              <a:t>Entered U.S. before 6/15/2012 without inspection or lawful status expired</a:t>
            </a:r>
          </a:p>
          <a:p>
            <a:pPr eaLnBrk="1" hangingPunct="1"/>
            <a:r>
              <a:rPr lang="en-US" b="1" dirty="0" smtClean="0"/>
              <a:t>Attending school at time of application (or have graduated, earned GED, honorable military discharge</a:t>
            </a:r>
          </a:p>
          <a:p>
            <a:pPr eaLnBrk="1" hangingPunct="1"/>
            <a:r>
              <a:rPr lang="en-US" b="1" dirty="0" smtClean="0"/>
              <a:t>Not convicted of felony, significant misdemeanor or 3 or more misdemeanors</a:t>
            </a:r>
          </a:p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479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/>
          <a:lstStyle/>
          <a:p>
            <a:pPr eaLnBrk="1" hangingPunct="1"/>
            <a:r>
              <a:rPr lang="en-US" b="1" dirty="0" smtClean="0"/>
              <a:t>Amended to Omnibus Higher Education bill</a:t>
            </a:r>
          </a:p>
          <a:p>
            <a:pPr eaLnBrk="1" hangingPunct="1"/>
            <a:r>
              <a:rPr lang="en-US" b="1" dirty="0" smtClean="0"/>
              <a:t>Signed into law on May 23, 2013</a:t>
            </a:r>
          </a:p>
          <a:p>
            <a:pPr eaLnBrk="1" hangingPunct="1"/>
            <a:r>
              <a:rPr lang="en-US" b="1" dirty="0" smtClean="0"/>
              <a:t>Applies to any academic term starting on or after July 1, 2013 at a Minnesota college or university</a:t>
            </a:r>
          </a:p>
        </p:txBody>
      </p:sp>
    </p:spTree>
    <p:extLst>
      <p:ext uri="{BB962C8B-B14F-4D97-AF65-F5344CB8AC3E}">
        <p14:creationId xmlns:p14="http://schemas.microsoft.com/office/powerpoint/2010/main" val="184056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Eligible for: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In-state tuition rates at MnSCU and University of MN campuses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State financial aid programs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Privately-funded scholarships administered by MnSCU or U of M campuses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 rtlCol="0">
            <a:normAutofit lnSpcReduction="1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Requirements: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Attend a MN high school for at least 3 years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Graduate from a MN high school or earn a GED in MN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If male, complied with Selective Service registration requirements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Apply for lawful immigration status once federal process exists (does not refer to Deferred Action for Childhood Arrivals)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 rtlCol="0">
            <a:normAutofit lnSpcReduction="1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Selective Service Requirements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Males 18 to 25 years old born 1960 or later are required to register 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This includes undocumented individuals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If student has social security number via Deferred Action for Childhood Arrivals (DACA) status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Register for Selective Service online at: </a:t>
            </a:r>
            <a:r>
              <a:rPr lang="en-US" b="1" dirty="0" smtClean="0">
                <a:hlinkClick r:id="rId2"/>
              </a:rPr>
              <a:t>www.sss.gov</a:t>
            </a:r>
            <a:endParaRPr lang="en-US" b="1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Should receive confirmation in 1-2 weeks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688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42988" y="1524000"/>
            <a:ext cx="7034212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If student cannot register online:</a:t>
            </a:r>
          </a:p>
          <a:p>
            <a:pPr lvl="1" eaLnBrk="1" hangingPunct="1"/>
            <a:r>
              <a:rPr lang="en-US" b="1" dirty="0" smtClean="0"/>
              <a:t>download Selective Service registration card from </a:t>
            </a:r>
            <a:r>
              <a:rPr lang="en-US" b="1" dirty="0" smtClean="0">
                <a:hlinkClick r:id="rId2"/>
              </a:rPr>
              <a:t>www.ohe.state.mn.us/MNDreamAct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Mail completed card to OHE along with other documentation needed for MN Dream Act</a:t>
            </a:r>
          </a:p>
          <a:p>
            <a:pPr lvl="1" eaLnBrk="1" hangingPunct="1"/>
            <a:r>
              <a:rPr lang="en-US" b="1" dirty="0" smtClean="0"/>
              <a:t>OHE will make copy and mail original to Selective Service System on student’s behalf</a:t>
            </a:r>
          </a:p>
          <a:p>
            <a:pPr lvl="1" eaLnBrk="1" hangingPunct="1"/>
            <a:endParaRPr lang="en-US" b="1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1092</TotalTime>
  <Words>1941</Words>
  <Application>Microsoft Office PowerPoint</Application>
  <PresentationFormat>On-screen Show (4:3)</PresentationFormat>
  <Paragraphs>385</Paragraphs>
  <Slides>38</Slides>
  <Notes>2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Austin</vt:lpstr>
      <vt:lpstr>Overview of the MN Dream Act  </vt:lpstr>
      <vt:lpstr>PowerPoint Presentation</vt:lpstr>
      <vt:lpstr>Deferred Action for Childhood Arrivals (DACA)</vt:lpstr>
      <vt:lpstr>DACA</vt:lpstr>
      <vt:lpstr>Prosperity Act (MN Dream Act)</vt:lpstr>
      <vt:lpstr>Prosperity Act (MN Dream Act)</vt:lpstr>
      <vt:lpstr>Prosperity Act (MN Dream Act)</vt:lpstr>
      <vt:lpstr>Prosperity Act (MN Dream Act)</vt:lpstr>
      <vt:lpstr>Prosperity Act (MN Dream Act)</vt:lpstr>
      <vt:lpstr>Prosperity Act (MN Dream Act)</vt:lpstr>
      <vt:lpstr>In-State Tuition at MnSCU &amp; U of M</vt:lpstr>
      <vt:lpstr>2013-14 Resident vs. Non-Resident Tuition*</vt:lpstr>
      <vt:lpstr>Prosperity Act (MN Dream Act)</vt:lpstr>
      <vt:lpstr>MN State Grant Program</vt:lpstr>
      <vt:lpstr>MN State Grant Program (2013-2014 Annual Awards for Student With $0 EFC)</vt:lpstr>
      <vt:lpstr>Postsecondary Child Care Grant Program</vt:lpstr>
      <vt:lpstr>Postsecondary Child Care Grant Program</vt:lpstr>
      <vt:lpstr>MN State Work Study Program</vt:lpstr>
      <vt:lpstr>Tuition Reciprocity Program</vt:lpstr>
      <vt:lpstr>Tuition Reciprocity Program</vt:lpstr>
      <vt:lpstr>SELF Loan Program</vt:lpstr>
      <vt:lpstr>Financial Verification Documents</vt:lpstr>
      <vt:lpstr>Financial Verification Documents</vt:lpstr>
      <vt:lpstr>2013 Federal Tax Returns Required</vt:lpstr>
      <vt:lpstr>MN Dream Act State Financial Aid Application</vt:lpstr>
      <vt:lpstr>MN Dream Act State 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The Trickiest Section of Application</vt:lpstr>
      <vt:lpstr>Contact Information</vt:lpstr>
      <vt:lpstr>Other Ways to Pay</vt:lpstr>
      <vt:lpstr>Other contact info:</vt:lpstr>
    </vt:vector>
  </TitlesOfParts>
  <Company>Office of Higher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 Dream Act</dc:title>
  <dc:creator>Ginny Dodds</dc:creator>
  <cp:lastModifiedBy>Jessica Larson</cp:lastModifiedBy>
  <cp:revision>156</cp:revision>
  <cp:lastPrinted>2013-12-12T20:24:22Z</cp:lastPrinted>
  <dcterms:created xsi:type="dcterms:W3CDTF">2013-07-01T13:12:10Z</dcterms:created>
  <dcterms:modified xsi:type="dcterms:W3CDTF">2014-08-28T15:10:50Z</dcterms:modified>
</cp:coreProperties>
</file>