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30"/>
  </p:notesMasterIdLst>
  <p:handoutMasterIdLst>
    <p:handoutMasterId r:id="rId31"/>
  </p:handoutMasterIdLst>
  <p:sldIdLst>
    <p:sldId id="347" r:id="rId2"/>
    <p:sldId id="388" r:id="rId3"/>
    <p:sldId id="427" r:id="rId4"/>
    <p:sldId id="429" r:id="rId5"/>
    <p:sldId id="428" r:id="rId6"/>
    <p:sldId id="259" r:id="rId7"/>
    <p:sldId id="260" r:id="rId8"/>
    <p:sldId id="263" r:id="rId9"/>
    <p:sldId id="264" r:id="rId10"/>
    <p:sldId id="267" r:id="rId11"/>
    <p:sldId id="354" r:id="rId12"/>
    <p:sldId id="355" r:id="rId13"/>
    <p:sldId id="268" r:id="rId14"/>
    <p:sldId id="284" r:id="rId15"/>
    <p:sldId id="343" r:id="rId16"/>
    <p:sldId id="271" r:id="rId17"/>
    <p:sldId id="272" r:id="rId18"/>
    <p:sldId id="273" r:id="rId19"/>
    <p:sldId id="274" r:id="rId20"/>
    <p:sldId id="275" r:id="rId21"/>
    <p:sldId id="276" r:id="rId22"/>
    <p:sldId id="336" r:id="rId23"/>
    <p:sldId id="337" r:id="rId24"/>
    <p:sldId id="426" r:id="rId25"/>
    <p:sldId id="287" r:id="rId26"/>
    <p:sldId id="339" r:id="rId27"/>
    <p:sldId id="430" r:id="rId28"/>
    <p:sldId id="380" r:id="rId29"/>
  </p:sldIdLst>
  <p:sldSz cx="9144000" cy="6858000" type="screen4x3"/>
  <p:notesSz cx="7010400" cy="9296400"/>
  <p:defaultTextStyle>
    <a:defPPr>
      <a:defRPr lang="en-US"/>
    </a:defPPr>
    <a:lvl1pPr algn="l" rtl="0" fontAlgn="base">
      <a:spcBef>
        <a:spcPct val="0"/>
      </a:spcBef>
      <a:spcAft>
        <a:spcPct val="0"/>
      </a:spcAft>
      <a:defRPr kern="1200">
        <a:solidFill>
          <a:schemeClr val="tx1"/>
        </a:solidFill>
        <a:latin typeface="Century Gothic" pitchFamily="34" charset="0"/>
        <a:ea typeface="+mn-ea"/>
        <a:cs typeface="+mn-cs"/>
      </a:defRPr>
    </a:lvl1pPr>
    <a:lvl2pPr marL="457200" algn="l" rtl="0" fontAlgn="base">
      <a:spcBef>
        <a:spcPct val="0"/>
      </a:spcBef>
      <a:spcAft>
        <a:spcPct val="0"/>
      </a:spcAft>
      <a:defRPr kern="1200">
        <a:solidFill>
          <a:schemeClr val="tx1"/>
        </a:solidFill>
        <a:latin typeface="Century Gothic" pitchFamily="34" charset="0"/>
        <a:ea typeface="+mn-ea"/>
        <a:cs typeface="+mn-cs"/>
      </a:defRPr>
    </a:lvl2pPr>
    <a:lvl3pPr marL="914400" algn="l" rtl="0" fontAlgn="base">
      <a:spcBef>
        <a:spcPct val="0"/>
      </a:spcBef>
      <a:spcAft>
        <a:spcPct val="0"/>
      </a:spcAft>
      <a:defRPr kern="1200">
        <a:solidFill>
          <a:schemeClr val="tx1"/>
        </a:solidFill>
        <a:latin typeface="Century Gothic" pitchFamily="34" charset="0"/>
        <a:ea typeface="+mn-ea"/>
        <a:cs typeface="+mn-cs"/>
      </a:defRPr>
    </a:lvl3pPr>
    <a:lvl4pPr marL="1371600" algn="l" rtl="0" fontAlgn="base">
      <a:spcBef>
        <a:spcPct val="0"/>
      </a:spcBef>
      <a:spcAft>
        <a:spcPct val="0"/>
      </a:spcAft>
      <a:defRPr kern="1200">
        <a:solidFill>
          <a:schemeClr val="tx1"/>
        </a:solidFill>
        <a:latin typeface="Century Gothic" pitchFamily="34" charset="0"/>
        <a:ea typeface="+mn-ea"/>
        <a:cs typeface="+mn-cs"/>
      </a:defRPr>
    </a:lvl4pPr>
    <a:lvl5pPr marL="1828800" algn="l" rtl="0" fontAlgn="base">
      <a:spcBef>
        <a:spcPct val="0"/>
      </a:spcBef>
      <a:spcAft>
        <a:spcPct val="0"/>
      </a:spcAft>
      <a:defRPr kern="1200">
        <a:solidFill>
          <a:schemeClr val="tx1"/>
        </a:solidFill>
        <a:latin typeface="Century Gothic" pitchFamily="34" charset="0"/>
        <a:ea typeface="+mn-ea"/>
        <a:cs typeface="+mn-cs"/>
      </a:defRPr>
    </a:lvl5pPr>
    <a:lvl6pPr marL="2286000" algn="l" defTabSz="914400" rtl="0" eaLnBrk="1" latinLnBrk="0" hangingPunct="1">
      <a:defRPr kern="1200">
        <a:solidFill>
          <a:schemeClr val="tx1"/>
        </a:solidFill>
        <a:latin typeface="Century Gothic" pitchFamily="34" charset="0"/>
        <a:ea typeface="+mn-ea"/>
        <a:cs typeface="+mn-cs"/>
      </a:defRPr>
    </a:lvl6pPr>
    <a:lvl7pPr marL="2743200" algn="l" defTabSz="914400" rtl="0" eaLnBrk="1" latinLnBrk="0" hangingPunct="1">
      <a:defRPr kern="1200">
        <a:solidFill>
          <a:schemeClr val="tx1"/>
        </a:solidFill>
        <a:latin typeface="Century Gothic" pitchFamily="34" charset="0"/>
        <a:ea typeface="+mn-ea"/>
        <a:cs typeface="+mn-cs"/>
      </a:defRPr>
    </a:lvl7pPr>
    <a:lvl8pPr marL="3200400" algn="l" defTabSz="914400" rtl="0" eaLnBrk="1" latinLnBrk="0" hangingPunct="1">
      <a:defRPr kern="1200">
        <a:solidFill>
          <a:schemeClr val="tx1"/>
        </a:solidFill>
        <a:latin typeface="Century Gothic" pitchFamily="34" charset="0"/>
        <a:ea typeface="+mn-ea"/>
        <a:cs typeface="+mn-cs"/>
      </a:defRPr>
    </a:lvl8pPr>
    <a:lvl9pPr marL="3657600" algn="l" defTabSz="914400" rtl="0" eaLnBrk="1" latinLnBrk="0" hangingPunct="1">
      <a:defRPr kern="1200">
        <a:solidFill>
          <a:schemeClr val="tx1"/>
        </a:solidFill>
        <a:latin typeface="Century Gothic"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2935" autoAdjust="0"/>
  </p:normalViewPr>
  <p:slideViewPr>
    <p:cSldViewPr>
      <p:cViewPr varScale="1">
        <p:scale>
          <a:sx n="108" d="100"/>
          <a:sy n="108" d="100"/>
        </p:scale>
        <p:origin x="1704" y="8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 Id="rId35"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sz="quarter" idx="1"/>
          </p:nvPr>
        </p:nvSpPr>
        <p:spPr>
          <a:xfrm>
            <a:off x="3970938" y="0"/>
            <a:ext cx="3037840" cy="464820"/>
          </a:xfrm>
          <a:prstGeom prst="rect">
            <a:avLst/>
          </a:prstGeom>
        </p:spPr>
        <p:txBody>
          <a:bodyPr vert="horz" lIns="93177" tIns="46589" rIns="93177" bIns="46589" rtlCol="0"/>
          <a:lstStyle>
            <a:lvl1pPr algn="r">
              <a:defRPr sz="1200"/>
            </a:lvl1pPr>
          </a:lstStyle>
          <a:p>
            <a:fld id="{956BC77C-E734-4B1D-8226-445EB892C8CF}" type="datetimeFigureOut">
              <a:rPr lang="en-US" smtClean="0"/>
              <a:pPr/>
              <a:t>7/11/2016</a:t>
            </a:fld>
            <a:endParaRPr lang="en-US"/>
          </a:p>
        </p:txBody>
      </p:sp>
      <p:sp>
        <p:nvSpPr>
          <p:cNvPr id="4" name="Footer Placeholder 3"/>
          <p:cNvSpPr>
            <a:spLocks noGrp="1"/>
          </p:cNvSpPr>
          <p:nvPr>
            <p:ph type="ftr" sz="quarter" idx="2"/>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5" name="Slide Number Placeholder 4"/>
          <p:cNvSpPr>
            <a:spLocks noGrp="1"/>
          </p:cNvSpPr>
          <p:nvPr>
            <p:ph type="sldNum" sz="quarter" idx="3"/>
          </p:nvPr>
        </p:nvSpPr>
        <p:spPr>
          <a:xfrm>
            <a:off x="3970938" y="8829967"/>
            <a:ext cx="3037840" cy="464820"/>
          </a:xfrm>
          <a:prstGeom prst="rect">
            <a:avLst/>
          </a:prstGeom>
        </p:spPr>
        <p:txBody>
          <a:bodyPr vert="horz" lIns="93177" tIns="46589" rIns="93177" bIns="46589" rtlCol="0" anchor="b"/>
          <a:lstStyle>
            <a:lvl1pPr algn="r">
              <a:defRPr sz="1200"/>
            </a:lvl1pPr>
          </a:lstStyle>
          <a:p>
            <a:fld id="{99FDDBE4-1F27-4E9E-9E61-1F71623C3061}" type="slidenum">
              <a:rPr lang="en-US" smtClean="0"/>
              <a:pPr/>
              <a:t>‹#›</a:t>
            </a:fld>
            <a:endParaRPr lang="en-US"/>
          </a:p>
        </p:txBody>
      </p:sp>
    </p:spTree>
    <p:extLst>
      <p:ext uri="{BB962C8B-B14F-4D97-AF65-F5344CB8AC3E}">
        <p14:creationId xmlns:p14="http://schemas.microsoft.com/office/powerpoint/2010/main" val="380075558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fontAlgn="auto">
              <a:spcBef>
                <a:spcPts val="0"/>
              </a:spcBef>
              <a:spcAft>
                <a:spcPts val="0"/>
              </a:spcAft>
              <a:defRPr sz="1200">
                <a:latin typeface="+mn-lt"/>
              </a:defRPr>
            </a:lvl1pPr>
          </a:lstStyle>
          <a:p>
            <a:pPr>
              <a:defRPr/>
            </a:pPr>
            <a:endParaRPr lang="en-US" dirty="0"/>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fontAlgn="auto">
              <a:spcBef>
                <a:spcPts val="0"/>
              </a:spcBef>
              <a:spcAft>
                <a:spcPts val="0"/>
              </a:spcAft>
              <a:defRPr sz="1200">
                <a:latin typeface="+mn-lt"/>
              </a:defRPr>
            </a:lvl1pPr>
          </a:lstStyle>
          <a:p>
            <a:pPr>
              <a:defRPr/>
            </a:pPr>
            <a:fld id="{0889C54B-5559-4AE6-B00B-C455D14A9181}" type="datetimeFigureOut">
              <a:rPr lang="en-US"/>
              <a:pPr>
                <a:defRPr/>
              </a:pPr>
              <a:t>7/11/2016</a:t>
            </a:fld>
            <a:endParaRPr lang="en-US" dirty="0"/>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pPr lvl="0"/>
            <a:endParaRPr lang="en-US" noProof="0" dirty="0"/>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fontAlgn="auto">
              <a:spcBef>
                <a:spcPts val="0"/>
              </a:spcBef>
              <a:spcAft>
                <a:spcPts val="0"/>
              </a:spcAft>
              <a:defRPr sz="1200">
                <a:latin typeface="+mn-lt"/>
              </a:defRPr>
            </a:lvl1pPr>
          </a:lstStyle>
          <a:p>
            <a:pPr>
              <a:defRPr/>
            </a:pPr>
            <a:endParaRPr lang="en-US" dirty="0"/>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fontAlgn="auto">
              <a:spcBef>
                <a:spcPts val="0"/>
              </a:spcBef>
              <a:spcAft>
                <a:spcPts val="0"/>
              </a:spcAft>
              <a:defRPr sz="1200">
                <a:latin typeface="+mn-lt"/>
              </a:defRPr>
            </a:lvl1pPr>
          </a:lstStyle>
          <a:p>
            <a:pPr>
              <a:defRPr/>
            </a:pPr>
            <a:fld id="{4B6EA439-CD51-495D-B767-9E2F34A1ED12}" type="slidenum">
              <a:rPr lang="en-US"/>
              <a:pPr>
                <a:defRPr/>
              </a:pPr>
              <a:t>‹#›</a:t>
            </a:fld>
            <a:endParaRPr lang="en-US" dirty="0"/>
          </a:p>
        </p:txBody>
      </p:sp>
    </p:spTree>
    <p:extLst>
      <p:ext uri="{BB962C8B-B14F-4D97-AF65-F5344CB8AC3E}">
        <p14:creationId xmlns:p14="http://schemas.microsoft.com/office/powerpoint/2010/main" val="1524516412"/>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318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dirty="0" smtClean="0"/>
          </a:p>
        </p:txBody>
      </p:sp>
      <p:sp>
        <p:nvSpPr>
          <p:cNvPr id="9318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Century Gothic" pitchFamily="34" charset="0"/>
              </a:defRPr>
            </a:lvl1pPr>
            <a:lvl2pPr marL="757066" indent="-291179" eaLnBrk="0" hangingPunct="0">
              <a:defRPr>
                <a:solidFill>
                  <a:schemeClr val="tx1"/>
                </a:solidFill>
                <a:latin typeface="Century Gothic" pitchFamily="34" charset="0"/>
              </a:defRPr>
            </a:lvl2pPr>
            <a:lvl3pPr marL="1164717" indent="-232943" eaLnBrk="0" hangingPunct="0">
              <a:defRPr>
                <a:solidFill>
                  <a:schemeClr val="tx1"/>
                </a:solidFill>
                <a:latin typeface="Century Gothic" pitchFamily="34" charset="0"/>
              </a:defRPr>
            </a:lvl3pPr>
            <a:lvl4pPr marL="1630604" indent="-232943" eaLnBrk="0" hangingPunct="0">
              <a:defRPr>
                <a:solidFill>
                  <a:schemeClr val="tx1"/>
                </a:solidFill>
                <a:latin typeface="Century Gothic" pitchFamily="34" charset="0"/>
              </a:defRPr>
            </a:lvl4pPr>
            <a:lvl5pPr marL="2096491" indent="-232943" eaLnBrk="0" hangingPunct="0">
              <a:defRPr>
                <a:solidFill>
                  <a:schemeClr val="tx1"/>
                </a:solidFill>
                <a:latin typeface="Century Gothic" pitchFamily="34" charset="0"/>
              </a:defRPr>
            </a:lvl5pPr>
            <a:lvl6pPr marL="2562377" indent="-232943" eaLnBrk="0" fontAlgn="base" hangingPunct="0">
              <a:spcBef>
                <a:spcPct val="0"/>
              </a:spcBef>
              <a:spcAft>
                <a:spcPct val="0"/>
              </a:spcAft>
              <a:defRPr>
                <a:solidFill>
                  <a:schemeClr val="tx1"/>
                </a:solidFill>
                <a:latin typeface="Century Gothic" pitchFamily="34" charset="0"/>
              </a:defRPr>
            </a:lvl6pPr>
            <a:lvl7pPr marL="3028264" indent="-232943" eaLnBrk="0" fontAlgn="base" hangingPunct="0">
              <a:spcBef>
                <a:spcPct val="0"/>
              </a:spcBef>
              <a:spcAft>
                <a:spcPct val="0"/>
              </a:spcAft>
              <a:defRPr>
                <a:solidFill>
                  <a:schemeClr val="tx1"/>
                </a:solidFill>
                <a:latin typeface="Century Gothic" pitchFamily="34" charset="0"/>
              </a:defRPr>
            </a:lvl7pPr>
            <a:lvl8pPr marL="3494151" indent="-232943" eaLnBrk="0" fontAlgn="base" hangingPunct="0">
              <a:spcBef>
                <a:spcPct val="0"/>
              </a:spcBef>
              <a:spcAft>
                <a:spcPct val="0"/>
              </a:spcAft>
              <a:defRPr>
                <a:solidFill>
                  <a:schemeClr val="tx1"/>
                </a:solidFill>
                <a:latin typeface="Century Gothic" pitchFamily="34" charset="0"/>
              </a:defRPr>
            </a:lvl8pPr>
            <a:lvl9pPr marL="3960038" indent="-232943" eaLnBrk="0" fontAlgn="base" hangingPunct="0">
              <a:spcBef>
                <a:spcPct val="0"/>
              </a:spcBef>
              <a:spcAft>
                <a:spcPct val="0"/>
              </a:spcAft>
              <a:defRPr>
                <a:solidFill>
                  <a:schemeClr val="tx1"/>
                </a:solidFill>
                <a:latin typeface="Century Gothic" pitchFamily="34" charset="0"/>
              </a:defRPr>
            </a:lvl9pPr>
          </a:lstStyle>
          <a:p>
            <a:pPr eaLnBrk="1" fontAlgn="base" hangingPunct="1">
              <a:spcBef>
                <a:spcPct val="0"/>
              </a:spcBef>
              <a:spcAft>
                <a:spcPct val="0"/>
              </a:spcAft>
            </a:pPr>
            <a:fld id="{6FFF1EA9-F5E7-4D1E-A76C-6D8BD41A37F4}" type="slidenum">
              <a:rPr lang="en-US" smtClean="0">
                <a:latin typeface="Calibri" pitchFamily="34" charset="0"/>
              </a:rPr>
              <a:pPr eaLnBrk="1" fontAlgn="base" hangingPunct="1">
                <a:spcBef>
                  <a:spcPct val="0"/>
                </a:spcBef>
                <a:spcAft>
                  <a:spcPct val="0"/>
                </a:spcAft>
              </a:pPr>
              <a:t>15</a:t>
            </a:fld>
            <a:endParaRPr lang="en-US" dirty="0" smtClean="0">
              <a:latin typeface="Calibri" pitchFamily="34" charset="0"/>
            </a:endParaRPr>
          </a:p>
        </p:txBody>
      </p:sp>
    </p:spTree>
    <p:extLst>
      <p:ext uri="{BB962C8B-B14F-4D97-AF65-F5344CB8AC3E}">
        <p14:creationId xmlns:p14="http://schemas.microsoft.com/office/powerpoint/2010/main" val="193594189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60"/>
          <p:cNvGrpSpPr>
            <a:grpSpLocks/>
          </p:cNvGrpSpPr>
          <p:nvPr/>
        </p:nvGrpSpPr>
        <p:grpSpPr bwMode="auto">
          <a:xfrm>
            <a:off x="-382588" y="0"/>
            <a:ext cx="9932988" cy="6858000"/>
            <a:chOff x="-382404" y="0"/>
            <a:chExt cx="9932332" cy="6858000"/>
          </a:xfrm>
        </p:grpSpPr>
        <p:grpSp>
          <p:nvGrpSpPr>
            <p:cNvPr id="5" name="Group 44"/>
            <p:cNvGrpSpPr>
              <a:grpSpLocks/>
            </p:cNvGrpSpPr>
            <p:nvPr/>
          </p:nvGrpSpPr>
          <p:grpSpPr bwMode="auto">
            <a:xfrm>
              <a:off x="0" y="0"/>
              <a:ext cx="9144000" cy="6858000"/>
              <a:chOff x="0" y="0"/>
              <a:chExt cx="9144000" cy="6858000"/>
            </a:xfrm>
          </p:grpSpPr>
          <p:grpSp>
            <p:nvGrpSpPr>
              <p:cNvPr id="28" name="Group 4"/>
              <p:cNvGrpSpPr>
                <a:grpSpLocks/>
              </p:cNvGrpSpPr>
              <p:nvPr/>
            </p:nvGrpSpPr>
            <p:grpSpPr bwMode="auto">
              <a:xfrm>
                <a:off x="0" y="0"/>
                <a:ext cx="2514600" cy="6858000"/>
                <a:chOff x="0" y="0"/>
                <a:chExt cx="2514600" cy="6858000"/>
              </a:xfrm>
            </p:grpSpPr>
            <p:sp>
              <p:nvSpPr>
                <p:cNvPr id="40" name="Rectangle 39"/>
                <p:cNvSpPr/>
                <p:nvPr/>
              </p:nvSpPr>
              <p:spPr>
                <a:xfrm>
                  <a:off x="914499" y="0"/>
                  <a:ext cx="1600094"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41" name="Rectangle 2"/>
                <p:cNvSpPr/>
                <p:nvPr/>
              </p:nvSpPr>
              <p:spPr>
                <a:xfrm>
                  <a:off x="159" y="0"/>
                  <a:ext cx="45717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42" name="Rectangle 3"/>
                <p:cNvSpPr/>
                <p:nvPr/>
              </p:nvSpPr>
              <p:spPr>
                <a:xfrm>
                  <a:off x="228744" y="0"/>
                  <a:ext cx="76195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grpSp>
          <p:grpSp>
            <p:nvGrpSpPr>
              <p:cNvPr id="29" name="Group 5"/>
              <p:cNvGrpSpPr>
                <a:grpSpLocks/>
              </p:cNvGrpSpPr>
              <p:nvPr/>
            </p:nvGrpSpPr>
            <p:grpSpPr bwMode="auto">
              <a:xfrm>
                <a:off x="422910" y="0"/>
                <a:ext cx="2514600" cy="6858000"/>
                <a:chOff x="0" y="0"/>
                <a:chExt cx="2514600" cy="6858000"/>
              </a:xfrm>
            </p:grpSpPr>
            <p:sp>
              <p:nvSpPr>
                <p:cNvPr id="37" name="Rectangle 36"/>
                <p:cNvSpPr/>
                <p:nvPr/>
              </p:nvSpPr>
              <p:spPr>
                <a:xfrm>
                  <a:off x="913836" y="0"/>
                  <a:ext cx="1600094"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38" name="Rectangle 37"/>
                <p:cNvSpPr/>
                <p:nvPr/>
              </p:nvSpPr>
              <p:spPr>
                <a:xfrm>
                  <a:off x="-504" y="0"/>
                  <a:ext cx="45717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39" name="Rectangle 38"/>
                <p:cNvSpPr/>
                <p:nvPr/>
              </p:nvSpPr>
              <p:spPr>
                <a:xfrm>
                  <a:off x="228081" y="0"/>
                  <a:ext cx="76195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grpSp>
          <p:grpSp>
            <p:nvGrpSpPr>
              <p:cNvPr id="30" name="Group 9"/>
              <p:cNvGrpSpPr>
                <a:grpSpLocks/>
              </p:cNvGrpSpPr>
              <p:nvPr/>
            </p:nvGrpSpPr>
            <p:grpSpPr bwMode="auto">
              <a:xfrm rot="10800000">
                <a:off x="6629400" y="0"/>
                <a:ext cx="2514600" cy="6858000"/>
                <a:chOff x="0" y="0"/>
                <a:chExt cx="2514600" cy="6858000"/>
              </a:xfrm>
            </p:grpSpPr>
            <p:sp>
              <p:nvSpPr>
                <p:cNvPr id="34" name="Rectangle 33"/>
                <p:cNvSpPr/>
                <p:nvPr/>
              </p:nvSpPr>
              <p:spPr>
                <a:xfrm>
                  <a:off x="914785" y="0"/>
                  <a:ext cx="1600094"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35" name="Rectangle 34"/>
                <p:cNvSpPr/>
                <p:nvPr/>
              </p:nvSpPr>
              <p:spPr>
                <a:xfrm>
                  <a:off x="445" y="0"/>
                  <a:ext cx="45717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36" name="Rectangle 35"/>
                <p:cNvSpPr/>
                <p:nvPr/>
              </p:nvSpPr>
              <p:spPr>
                <a:xfrm>
                  <a:off x="229030" y="0"/>
                  <a:ext cx="76195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grpSp>
          <p:sp>
            <p:nvSpPr>
              <p:cNvPr id="31" name="Rectangle 30"/>
              <p:cNvSpPr/>
              <p:nvPr/>
            </p:nvSpPr>
            <p:spPr>
              <a:xfrm>
                <a:off x="3809907" y="0"/>
                <a:ext cx="2819214"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32" name="Rectangle 31"/>
              <p:cNvSpPr/>
              <p:nvPr/>
            </p:nvSpPr>
            <p:spPr>
              <a:xfrm>
                <a:off x="2895568" y="0"/>
                <a:ext cx="45717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33" name="Rectangle 32"/>
              <p:cNvSpPr/>
              <p:nvPr/>
            </p:nvSpPr>
            <p:spPr>
              <a:xfrm>
                <a:off x="3124153" y="0"/>
                <a:ext cx="76195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grpSp>
        <p:sp>
          <p:nvSpPr>
            <p:cNvPr id="6" name="Freeform 5"/>
            <p:cNvSpPr/>
            <p:nvPr/>
          </p:nvSpPr>
          <p:spPr>
            <a:xfrm>
              <a:off x="-12540" y="5035550"/>
              <a:ext cx="9144984" cy="1174750"/>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anchor="ctr"/>
            <a:lstStyle/>
            <a:p>
              <a:pPr algn="ctr" fontAlgn="auto">
                <a:spcBef>
                  <a:spcPts val="0"/>
                </a:spcBef>
                <a:spcAft>
                  <a:spcPts val="0"/>
                </a:spcAft>
                <a:defRPr/>
              </a:pPr>
              <a:endParaRPr lang="en-US" dirty="0"/>
            </a:p>
          </p:txBody>
        </p:sp>
        <p:sp>
          <p:nvSpPr>
            <p:cNvPr id="7" name="Freeform 6"/>
            <p:cNvSpPr/>
            <p:nvPr/>
          </p:nvSpPr>
          <p:spPr>
            <a:xfrm>
              <a:off x="-12540" y="3467100"/>
              <a:ext cx="9144984" cy="890588"/>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anchor="ctr"/>
            <a:lstStyle/>
            <a:p>
              <a:pPr algn="ctr" fontAlgn="auto">
                <a:spcBef>
                  <a:spcPts val="0"/>
                </a:spcBef>
                <a:spcAft>
                  <a:spcPts val="0"/>
                </a:spcAft>
                <a:defRPr/>
              </a:pPr>
              <a:endParaRPr lang="en-US" dirty="0"/>
            </a:p>
          </p:txBody>
        </p:sp>
        <p:sp>
          <p:nvSpPr>
            <p:cNvPr id="8" name="Freeform 7"/>
            <p:cNvSpPr/>
            <p:nvPr/>
          </p:nvSpPr>
          <p:spPr>
            <a:xfrm>
              <a:off x="-23653" y="5640388"/>
              <a:ext cx="3004940" cy="1211262"/>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anchor="ctr"/>
            <a:lstStyle/>
            <a:p>
              <a:pPr algn="ctr" fontAlgn="auto">
                <a:spcBef>
                  <a:spcPts val="0"/>
                </a:spcBef>
                <a:spcAft>
                  <a:spcPts val="0"/>
                </a:spcAft>
                <a:defRPr/>
              </a:pPr>
              <a:endParaRPr lang="en-US" dirty="0"/>
            </a:p>
          </p:txBody>
        </p:sp>
        <p:sp>
          <p:nvSpPr>
            <p:cNvPr id="9" name="Freeform 8"/>
            <p:cNvSpPr/>
            <p:nvPr/>
          </p:nvSpPr>
          <p:spPr>
            <a:xfrm>
              <a:off x="-12540" y="5284788"/>
              <a:ext cx="9144984" cy="1477962"/>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anchor="ctr"/>
            <a:lstStyle/>
            <a:p>
              <a:pPr algn="ctr" fontAlgn="auto">
                <a:spcBef>
                  <a:spcPts val="0"/>
                </a:spcBef>
                <a:spcAft>
                  <a:spcPts val="0"/>
                </a:spcAft>
                <a:defRPr/>
              </a:pPr>
              <a:endParaRPr lang="en-US" dirty="0"/>
            </a:p>
          </p:txBody>
        </p:sp>
        <p:sp>
          <p:nvSpPr>
            <p:cNvPr id="10" name="Freeform 9"/>
            <p:cNvSpPr/>
            <p:nvPr/>
          </p:nvSpPr>
          <p:spPr>
            <a:xfrm>
              <a:off x="2136793" y="5132388"/>
              <a:ext cx="6982952" cy="171926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anchor="ctr"/>
            <a:lstStyle/>
            <a:p>
              <a:pPr algn="ctr" fontAlgn="auto">
                <a:spcBef>
                  <a:spcPts val="0"/>
                </a:spcBef>
                <a:spcAft>
                  <a:spcPts val="0"/>
                </a:spcAft>
                <a:defRPr/>
              </a:pPr>
              <a:endParaRPr lang="en-US" dirty="0"/>
            </a:p>
          </p:txBody>
        </p:sp>
        <p:sp>
          <p:nvSpPr>
            <p:cNvPr id="11" name="Hexagon 10"/>
            <p:cNvSpPr/>
            <p:nvPr/>
          </p:nvSpPr>
          <p:spPr>
            <a:xfrm rot="1800000">
              <a:off x="2995574" y="2859088"/>
              <a:ext cx="1601681" cy="1389062"/>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2" name="Hexagon 11"/>
            <p:cNvSpPr/>
            <p:nvPr/>
          </p:nvSpPr>
          <p:spPr>
            <a:xfrm rot="1800000">
              <a:off x="3719426" y="4125913"/>
              <a:ext cx="1601681" cy="1389062"/>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3" name="Hexagon 12"/>
            <p:cNvSpPr/>
            <p:nvPr/>
          </p:nvSpPr>
          <p:spPr>
            <a:xfrm rot="1800000">
              <a:off x="3728950" y="1592263"/>
              <a:ext cx="1601681" cy="1389062"/>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4" name="Hexagon 13"/>
            <p:cNvSpPr/>
            <p:nvPr/>
          </p:nvSpPr>
          <p:spPr>
            <a:xfrm rot="1800000">
              <a:off x="2976525" y="325438"/>
              <a:ext cx="1601681" cy="1389062"/>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5" name="Hexagon 14"/>
            <p:cNvSpPr/>
            <p:nvPr/>
          </p:nvSpPr>
          <p:spPr>
            <a:xfrm rot="1800000">
              <a:off x="4462327" y="5383213"/>
              <a:ext cx="1601681" cy="1389062"/>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6" name="Freeform 15"/>
            <p:cNvSpPr/>
            <p:nvPr/>
          </p:nvSpPr>
          <p:spPr>
            <a:xfrm rot="1800000">
              <a:off x="-382404" y="4202113"/>
              <a:ext cx="1261980" cy="1387475"/>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7" name="Hexagon 16"/>
            <p:cNvSpPr/>
            <p:nvPr/>
          </p:nvSpPr>
          <p:spPr>
            <a:xfrm rot="1800000">
              <a:off x="23970" y="5402263"/>
              <a:ext cx="1601681" cy="1389062"/>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8" name="Hexagon 17"/>
            <p:cNvSpPr/>
            <p:nvPr/>
          </p:nvSpPr>
          <p:spPr>
            <a:xfrm rot="1800000">
              <a:off x="52543" y="2849563"/>
              <a:ext cx="1601681" cy="1389062"/>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9" name="Hexagon 18"/>
            <p:cNvSpPr/>
            <p:nvPr/>
          </p:nvSpPr>
          <p:spPr>
            <a:xfrm rot="1800000">
              <a:off x="776395" y="4125913"/>
              <a:ext cx="1601681" cy="1389062"/>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20" name="Hexagon 19"/>
            <p:cNvSpPr/>
            <p:nvPr/>
          </p:nvSpPr>
          <p:spPr>
            <a:xfrm rot="1800000">
              <a:off x="1509772" y="5411788"/>
              <a:ext cx="1601681" cy="1389062"/>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21" name="Hexagon 20"/>
            <p:cNvSpPr/>
            <p:nvPr/>
          </p:nvSpPr>
          <p:spPr>
            <a:xfrm rot="1800000">
              <a:off x="1528821" y="2859088"/>
              <a:ext cx="1601681" cy="1389062"/>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22" name="Hexagon 21"/>
            <p:cNvSpPr/>
            <p:nvPr/>
          </p:nvSpPr>
          <p:spPr>
            <a:xfrm rot="1800000">
              <a:off x="795444" y="1563688"/>
              <a:ext cx="1601681" cy="1389062"/>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23" name="Hexagon 22"/>
            <p:cNvSpPr/>
            <p:nvPr/>
          </p:nvSpPr>
          <p:spPr>
            <a:xfrm rot="1800000">
              <a:off x="6806909" y="4144963"/>
              <a:ext cx="1600094" cy="1389062"/>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24" name="Hexagon 23"/>
            <p:cNvSpPr/>
            <p:nvPr/>
          </p:nvSpPr>
          <p:spPr>
            <a:xfrm rot="1800000">
              <a:off x="7549810" y="5421313"/>
              <a:ext cx="1600094" cy="1389062"/>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25" name="Hexagon 24"/>
            <p:cNvSpPr/>
            <p:nvPr/>
          </p:nvSpPr>
          <p:spPr>
            <a:xfrm rot="1800000">
              <a:off x="7549810" y="2868613"/>
              <a:ext cx="1600094" cy="1389062"/>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26" name="Freeform 25"/>
            <p:cNvSpPr/>
            <p:nvPr/>
          </p:nvSpPr>
          <p:spPr>
            <a:xfrm rot="1800000">
              <a:off x="8306998" y="4056063"/>
              <a:ext cx="1242930" cy="1387475"/>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27" name="Freeform 26"/>
            <p:cNvSpPr/>
            <p:nvPr/>
          </p:nvSpPr>
          <p:spPr>
            <a:xfrm rot="1800000">
              <a:off x="8306998" y="1511300"/>
              <a:ext cx="1241343" cy="1389063"/>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grpSp>
      <p:sp>
        <p:nvSpPr>
          <p:cNvPr id="43" name="Rectangle 42"/>
          <p:cNvSpPr/>
          <p:nvPr/>
        </p:nvSpPr>
        <p:spPr>
          <a:xfrm>
            <a:off x="4560888" y="-22225"/>
            <a:ext cx="3679825" cy="6272213"/>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44" name="Rectangle 43"/>
          <p:cNvSpPr/>
          <p:nvPr/>
        </p:nvSpPr>
        <p:spPr>
          <a:xfrm>
            <a:off x="4649788" y="-22225"/>
            <a:ext cx="3505200" cy="23129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45" name="Rectangle 44"/>
          <p:cNvSpPr/>
          <p:nvPr/>
        </p:nvSpPr>
        <p:spPr>
          <a:xfrm>
            <a:off x="4651375" y="6088063"/>
            <a:ext cx="3505200" cy="8255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46" name="Rectangle 45"/>
          <p:cNvSpPr/>
          <p:nvPr/>
        </p:nvSpPr>
        <p:spPr>
          <a:xfrm>
            <a:off x="4651375" y="6088063"/>
            <a:ext cx="3505200" cy="8255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2" name="Title 1"/>
          <p:cNvSpPr>
            <a:spLocks noGrp="1"/>
          </p:cNvSpPr>
          <p:nvPr>
            <p:ph type="ctrTitle"/>
          </p:nvPr>
        </p:nvSpPr>
        <p:spPr>
          <a:xfrm>
            <a:off x="4733365" y="2708476"/>
            <a:ext cx="3313355" cy="1702160"/>
          </a:xfrm>
        </p:spPr>
        <p:txBody>
          <a:bodyPr>
            <a:normAutofit/>
          </a:bodyPr>
          <a:lstStyle>
            <a:lvl1pPr>
              <a:defRPr sz="3600"/>
            </a:lvl1pPr>
          </a:lstStyle>
          <a:p>
            <a:r>
              <a:rPr lang="en-US" smtClean="0"/>
              <a:t>Click to edit Master title style</a:t>
            </a:r>
            <a:endParaRPr lang="en-US" dirty="0"/>
          </a:p>
        </p:txBody>
      </p:sp>
      <p:sp>
        <p:nvSpPr>
          <p:cNvPr id="3" name="Subtitle 2"/>
          <p:cNvSpPr>
            <a:spLocks noGrp="1"/>
          </p:cNvSpPr>
          <p:nvPr>
            <p:ph type="subTitle" idx="1"/>
          </p:nvPr>
        </p:nvSpPr>
        <p:spPr>
          <a:xfrm>
            <a:off x="4733365" y="4421080"/>
            <a:ext cx="3309803" cy="1260629"/>
          </a:xfrm>
        </p:spPr>
        <p:txBody>
          <a:bodyPr>
            <a:normAutofit/>
          </a:bodyPr>
          <a:lstStyle>
            <a:lvl1pPr marL="0" indent="0" algn="l">
              <a:buNone/>
              <a:defRPr sz="1800">
                <a:solidFill>
                  <a:srgbClr val="42424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7" name="Date Placeholder 3"/>
          <p:cNvSpPr>
            <a:spLocks noGrp="1"/>
          </p:cNvSpPr>
          <p:nvPr>
            <p:ph type="dt" sz="half" idx="10"/>
          </p:nvPr>
        </p:nvSpPr>
        <p:spPr>
          <a:xfrm>
            <a:off x="4738688" y="1516063"/>
            <a:ext cx="2133600" cy="752475"/>
          </a:xfrm>
        </p:spPr>
        <p:txBody>
          <a:bodyPr anchor="b"/>
          <a:lstStyle>
            <a:lvl1pPr algn="l">
              <a:defRPr sz="2400"/>
            </a:lvl1pPr>
          </a:lstStyle>
          <a:p>
            <a:pPr>
              <a:defRPr/>
            </a:pPr>
            <a:fld id="{5B86E405-94E8-4CE8-8AD5-DEEB9CBEF2CC}" type="datetimeFigureOut">
              <a:rPr lang="en-US"/>
              <a:pPr>
                <a:defRPr/>
              </a:pPr>
              <a:t>7/11/2016</a:t>
            </a:fld>
            <a:endParaRPr lang="en-US" dirty="0"/>
          </a:p>
        </p:txBody>
      </p:sp>
      <p:sp>
        <p:nvSpPr>
          <p:cNvPr id="48" name="Footer Placeholder 4"/>
          <p:cNvSpPr>
            <a:spLocks noGrp="1"/>
          </p:cNvSpPr>
          <p:nvPr>
            <p:ph type="ftr" sz="quarter" idx="11"/>
          </p:nvPr>
        </p:nvSpPr>
        <p:spPr>
          <a:xfrm>
            <a:off x="5303838" y="5719763"/>
            <a:ext cx="2830512" cy="365125"/>
          </a:xfrm>
        </p:spPr>
        <p:txBody>
          <a:bodyPr>
            <a:normAutofit/>
          </a:bodyPr>
          <a:lstStyle>
            <a:lvl1pPr>
              <a:defRPr>
                <a:solidFill>
                  <a:schemeClr val="accent1"/>
                </a:solidFill>
              </a:defRPr>
            </a:lvl1pPr>
          </a:lstStyle>
          <a:p>
            <a:pPr>
              <a:defRPr/>
            </a:pPr>
            <a:endParaRPr lang="en-US" dirty="0"/>
          </a:p>
        </p:txBody>
      </p:sp>
      <p:sp>
        <p:nvSpPr>
          <p:cNvPr id="49" name="Slide Number Placeholder 5"/>
          <p:cNvSpPr>
            <a:spLocks noGrp="1"/>
          </p:cNvSpPr>
          <p:nvPr>
            <p:ph type="sldNum" sz="quarter" idx="12"/>
          </p:nvPr>
        </p:nvSpPr>
        <p:spPr>
          <a:xfrm>
            <a:off x="4649788" y="5719763"/>
            <a:ext cx="642937" cy="365125"/>
          </a:xfrm>
        </p:spPr>
        <p:txBody>
          <a:bodyPr/>
          <a:lstStyle>
            <a:lvl1pPr>
              <a:defRPr>
                <a:solidFill>
                  <a:schemeClr val="accent1"/>
                </a:solidFill>
              </a:defRPr>
            </a:lvl1pPr>
          </a:lstStyle>
          <a:p>
            <a:pPr>
              <a:defRPr/>
            </a:pPr>
            <a:fld id="{F7B2353E-D0AF-4FEF-8D8D-3AE7A330FF5F}" type="slidenum">
              <a:rPr lang="en-US"/>
              <a:pPr>
                <a:defRPr/>
              </a:pPr>
              <a:t>‹#›</a:t>
            </a:fld>
            <a:endParaRPr lang="en-US" dirty="0"/>
          </a:p>
        </p:txBody>
      </p:sp>
    </p:spTree>
    <p:extLst>
      <p:ext uri="{BB962C8B-B14F-4D97-AF65-F5344CB8AC3E}">
        <p14:creationId xmlns:p14="http://schemas.microsoft.com/office/powerpoint/2010/main" val="200047716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66336E2B-6011-4F96-BDE5-FF4CD74E8B86}" type="datetimeFigureOut">
              <a:rPr lang="en-US"/>
              <a:pPr>
                <a:defRPr/>
              </a:pPr>
              <a:t>7/11/2016</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FF930029-3E71-4D5B-A32F-FEE08C51C23D}" type="slidenum">
              <a:rPr lang="en-US"/>
              <a:pPr>
                <a:defRPr/>
              </a:pPr>
              <a:t>‹#›</a:t>
            </a:fld>
            <a:endParaRPr lang="en-US" dirty="0"/>
          </a:p>
        </p:txBody>
      </p:sp>
    </p:spTree>
    <p:extLst>
      <p:ext uri="{BB962C8B-B14F-4D97-AF65-F5344CB8AC3E}">
        <p14:creationId xmlns:p14="http://schemas.microsoft.com/office/powerpoint/2010/main" val="127846555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030147"/>
            <a:ext cx="1484453" cy="4780344"/>
          </a:xfrm>
        </p:spPr>
        <p:txBody>
          <a:bodyPr vert="eaVert" anchor="ctr"/>
          <a:lstStyle/>
          <a:p>
            <a:r>
              <a:rPr lang="en-US" smtClean="0"/>
              <a:t>Click to edit Master title style</a:t>
            </a:r>
            <a:endParaRPr lang="en-US"/>
          </a:p>
        </p:txBody>
      </p:sp>
      <p:sp>
        <p:nvSpPr>
          <p:cNvPr id="3" name="Vertical Text Placeholder 2"/>
          <p:cNvSpPr>
            <a:spLocks noGrp="1"/>
          </p:cNvSpPr>
          <p:nvPr>
            <p:ph type="body" orient="vert" idx="1"/>
          </p:nvPr>
        </p:nvSpPr>
        <p:spPr>
          <a:xfrm>
            <a:off x="1053296" y="1030147"/>
            <a:ext cx="5423704" cy="4780344"/>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DCF2923E-C1C8-48CB-9032-95DE2357698B}" type="datetimeFigureOut">
              <a:rPr lang="en-US"/>
              <a:pPr>
                <a:defRPr/>
              </a:pPr>
              <a:t>7/11/2016</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E72DC36D-D875-48BF-8E7F-79807B16529E}" type="slidenum">
              <a:rPr lang="en-US"/>
              <a:pPr>
                <a:defRPr/>
              </a:pPr>
              <a:t>‹#›</a:t>
            </a:fld>
            <a:endParaRPr lang="en-US" dirty="0"/>
          </a:p>
        </p:txBody>
      </p:sp>
    </p:spTree>
    <p:extLst>
      <p:ext uri="{BB962C8B-B14F-4D97-AF65-F5344CB8AC3E}">
        <p14:creationId xmlns:p14="http://schemas.microsoft.com/office/powerpoint/2010/main" val="28540678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lvl1pPr>
              <a:defRPr/>
            </a:lvl1pPr>
          </a:lstStyle>
          <a:p>
            <a:pPr>
              <a:defRPr/>
            </a:pPr>
            <a:fld id="{3695D11F-9349-466B-BF27-4A09A9A4EA64}" type="datetimeFigureOut">
              <a:rPr lang="en-US"/>
              <a:pPr>
                <a:defRPr/>
              </a:pPr>
              <a:t>7/11/2016</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A1DBA4A0-494B-4AF3-B2AA-E10DE18EA9F3}" type="slidenum">
              <a:rPr lang="en-US"/>
              <a:pPr>
                <a:defRPr/>
              </a:pPr>
              <a:t>‹#›</a:t>
            </a:fld>
            <a:endParaRPr lang="en-US" dirty="0"/>
          </a:p>
        </p:txBody>
      </p:sp>
    </p:spTree>
    <p:extLst>
      <p:ext uri="{BB962C8B-B14F-4D97-AF65-F5344CB8AC3E}">
        <p14:creationId xmlns:p14="http://schemas.microsoft.com/office/powerpoint/2010/main" val="13395269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58645" y="2900829"/>
            <a:ext cx="6637468" cy="1362075"/>
          </a:xfrm>
        </p:spPr>
        <p:txBody>
          <a:bodyPr/>
          <a:lstStyle>
            <a:lvl1pPr algn="l">
              <a:defRPr sz="4000" b="0" cap="none" baseline="0"/>
            </a:lvl1pPr>
          </a:lstStyle>
          <a:p>
            <a:r>
              <a:rPr lang="en-US" smtClean="0"/>
              <a:t>Click to edit Master title style</a:t>
            </a:r>
            <a:endParaRPr lang="en-US" dirty="0"/>
          </a:p>
        </p:txBody>
      </p:sp>
      <p:sp>
        <p:nvSpPr>
          <p:cNvPr id="3" name="Text Placeholder 2"/>
          <p:cNvSpPr>
            <a:spLocks noGrp="1"/>
          </p:cNvSpPr>
          <p:nvPr>
            <p:ph type="body" idx="1"/>
          </p:nvPr>
        </p:nvSpPr>
        <p:spPr>
          <a:xfrm>
            <a:off x="1258645" y="4267200"/>
            <a:ext cx="6637467" cy="1520413"/>
          </a:xfrm>
        </p:spPr>
        <p:txBody>
          <a:bodyPr/>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B5052860-8AE7-4BC5-A7B7-74ADD4351768}" type="datetimeFigureOut">
              <a:rPr lang="en-US"/>
              <a:pPr>
                <a:defRPr/>
              </a:pPr>
              <a:t>7/11/2016</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D71A385E-62AC-4D0E-B0D5-514532A76325}" type="slidenum">
              <a:rPr lang="en-US"/>
              <a:pPr>
                <a:defRPr/>
              </a:pPr>
              <a:t>‹#›</a:t>
            </a:fld>
            <a:endParaRPr lang="en-US" dirty="0"/>
          </a:p>
        </p:txBody>
      </p:sp>
    </p:spTree>
    <p:extLst>
      <p:ext uri="{BB962C8B-B14F-4D97-AF65-F5344CB8AC3E}">
        <p14:creationId xmlns:p14="http://schemas.microsoft.com/office/powerpoint/2010/main" val="303183562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9" name="Content Placeholder 8"/>
          <p:cNvSpPr>
            <a:spLocks noGrp="1"/>
          </p:cNvSpPr>
          <p:nvPr>
            <p:ph sz="quarter" idx="13"/>
          </p:nvPr>
        </p:nvSpPr>
        <p:spPr>
          <a:xfrm>
            <a:off x="1042416" y="2313432"/>
            <a:ext cx="3419856" cy="349300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1" name="Content Placeholder 10"/>
          <p:cNvSpPr>
            <a:spLocks noGrp="1"/>
          </p:cNvSpPr>
          <p:nvPr>
            <p:ph sz="quarter" idx="14"/>
          </p:nvPr>
        </p:nvSpPr>
        <p:spPr>
          <a:xfrm>
            <a:off x="4645152" y="2313431"/>
            <a:ext cx="3419856" cy="349300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5"/>
          </p:nvPr>
        </p:nvSpPr>
        <p:spPr/>
        <p:txBody>
          <a:bodyPr/>
          <a:lstStyle>
            <a:lvl1pPr>
              <a:defRPr/>
            </a:lvl1pPr>
          </a:lstStyle>
          <a:p>
            <a:pPr>
              <a:defRPr/>
            </a:pPr>
            <a:fld id="{39412CB2-3D6F-4394-82F2-809E3CB50C04}" type="datetimeFigureOut">
              <a:rPr lang="en-US"/>
              <a:pPr>
                <a:defRPr/>
              </a:pPr>
              <a:t>7/11/2016</a:t>
            </a:fld>
            <a:endParaRPr lang="en-US" dirty="0"/>
          </a:p>
        </p:txBody>
      </p:sp>
      <p:sp>
        <p:nvSpPr>
          <p:cNvPr id="6" name="Footer Placeholder 4"/>
          <p:cNvSpPr>
            <a:spLocks noGrp="1"/>
          </p:cNvSpPr>
          <p:nvPr>
            <p:ph type="ftr" sz="quarter" idx="16"/>
          </p:nvPr>
        </p:nvSpPr>
        <p:spPr/>
        <p:txBody>
          <a:bodyPr/>
          <a:lstStyle>
            <a:lvl1pPr>
              <a:defRPr/>
            </a:lvl1pPr>
          </a:lstStyle>
          <a:p>
            <a:pPr>
              <a:defRPr/>
            </a:pPr>
            <a:endParaRPr lang="en-US" dirty="0"/>
          </a:p>
        </p:txBody>
      </p:sp>
      <p:sp>
        <p:nvSpPr>
          <p:cNvPr id="7" name="Slide Number Placeholder 5"/>
          <p:cNvSpPr>
            <a:spLocks noGrp="1"/>
          </p:cNvSpPr>
          <p:nvPr>
            <p:ph type="sldNum" sz="quarter" idx="17"/>
          </p:nvPr>
        </p:nvSpPr>
        <p:spPr/>
        <p:txBody>
          <a:bodyPr/>
          <a:lstStyle>
            <a:lvl1pPr>
              <a:defRPr/>
            </a:lvl1pPr>
          </a:lstStyle>
          <a:p>
            <a:pPr>
              <a:defRPr/>
            </a:pPr>
            <a:fld id="{FBFB7711-8E9A-4E92-8388-4821A73B01BC}" type="slidenum">
              <a:rPr lang="en-US"/>
              <a:pPr>
                <a:defRPr/>
              </a:pPr>
              <a:t>‹#›</a:t>
            </a:fld>
            <a:endParaRPr lang="en-US" dirty="0"/>
          </a:p>
        </p:txBody>
      </p:sp>
    </p:spTree>
    <p:extLst>
      <p:ext uri="{BB962C8B-B14F-4D97-AF65-F5344CB8AC3E}">
        <p14:creationId xmlns:p14="http://schemas.microsoft.com/office/powerpoint/2010/main" val="124292889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1412111" y="2316009"/>
            <a:ext cx="3057148"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041721" y="2974694"/>
            <a:ext cx="3419856"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11837" y="2316010"/>
            <a:ext cx="3055717"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152" y="2974694"/>
            <a:ext cx="3419856"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3"/>
          <p:cNvSpPr>
            <a:spLocks noGrp="1"/>
          </p:cNvSpPr>
          <p:nvPr>
            <p:ph type="dt" sz="half" idx="10"/>
          </p:nvPr>
        </p:nvSpPr>
        <p:spPr/>
        <p:txBody>
          <a:bodyPr/>
          <a:lstStyle>
            <a:lvl1pPr>
              <a:defRPr/>
            </a:lvl1pPr>
          </a:lstStyle>
          <a:p>
            <a:pPr>
              <a:defRPr/>
            </a:pPr>
            <a:fld id="{082D5FDC-41E9-4FC1-94BB-1BB79B4E0007}" type="datetimeFigureOut">
              <a:rPr lang="en-US"/>
              <a:pPr>
                <a:defRPr/>
              </a:pPr>
              <a:t>7/11/2016</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dirty="0"/>
          </a:p>
        </p:txBody>
      </p:sp>
      <p:sp>
        <p:nvSpPr>
          <p:cNvPr id="9" name="Slide Number Placeholder 5"/>
          <p:cNvSpPr>
            <a:spLocks noGrp="1"/>
          </p:cNvSpPr>
          <p:nvPr>
            <p:ph type="sldNum" sz="quarter" idx="12"/>
          </p:nvPr>
        </p:nvSpPr>
        <p:spPr/>
        <p:txBody>
          <a:bodyPr/>
          <a:lstStyle>
            <a:lvl1pPr>
              <a:defRPr/>
            </a:lvl1pPr>
          </a:lstStyle>
          <a:p>
            <a:pPr>
              <a:defRPr/>
            </a:pPr>
            <a:fld id="{793C449C-0D49-4DE0-8E0F-E2189E95919C}" type="slidenum">
              <a:rPr lang="en-US"/>
              <a:pPr>
                <a:defRPr/>
              </a:pPr>
              <a:t>‹#›</a:t>
            </a:fld>
            <a:endParaRPr lang="en-US" dirty="0"/>
          </a:p>
        </p:txBody>
      </p:sp>
    </p:spTree>
    <p:extLst>
      <p:ext uri="{BB962C8B-B14F-4D97-AF65-F5344CB8AC3E}">
        <p14:creationId xmlns:p14="http://schemas.microsoft.com/office/powerpoint/2010/main" val="317084184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fld id="{5072E9F8-064C-4CA9-9BBF-7DF71D2D1AFA}" type="datetimeFigureOut">
              <a:rPr lang="en-US"/>
              <a:pPr>
                <a:defRPr/>
              </a:pPr>
              <a:t>7/11/2016</a:t>
            </a:fld>
            <a:endParaRPr lang="en-US" dirty="0"/>
          </a:p>
        </p:txBody>
      </p:sp>
      <p:sp>
        <p:nvSpPr>
          <p:cNvPr id="4" name="Footer Placeholder 4"/>
          <p:cNvSpPr>
            <a:spLocks noGrp="1"/>
          </p:cNvSpPr>
          <p:nvPr>
            <p:ph type="ftr" sz="quarter" idx="11"/>
          </p:nvPr>
        </p:nvSpPr>
        <p:spPr/>
        <p:txBody>
          <a:bodyPr/>
          <a:lstStyle>
            <a:lvl1pPr>
              <a:defRPr/>
            </a:lvl1pPr>
          </a:lstStyle>
          <a:p>
            <a:pPr>
              <a:defRPr/>
            </a:pPr>
            <a:endParaRPr lang="en-US" dirty="0"/>
          </a:p>
        </p:txBody>
      </p:sp>
      <p:sp>
        <p:nvSpPr>
          <p:cNvPr id="5" name="Slide Number Placeholder 5"/>
          <p:cNvSpPr>
            <a:spLocks noGrp="1"/>
          </p:cNvSpPr>
          <p:nvPr>
            <p:ph type="sldNum" sz="quarter" idx="12"/>
          </p:nvPr>
        </p:nvSpPr>
        <p:spPr/>
        <p:txBody>
          <a:bodyPr/>
          <a:lstStyle>
            <a:lvl1pPr>
              <a:defRPr/>
            </a:lvl1pPr>
          </a:lstStyle>
          <a:p>
            <a:pPr>
              <a:defRPr/>
            </a:pPr>
            <a:fld id="{2036EDF8-81B7-4042-9E8E-A53AA31896CC}" type="slidenum">
              <a:rPr lang="en-US"/>
              <a:pPr>
                <a:defRPr/>
              </a:pPr>
              <a:t>‹#›</a:t>
            </a:fld>
            <a:endParaRPr lang="en-US" dirty="0"/>
          </a:p>
        </p:txBody>
      </p:sp>
    </p:spTree>
    <p:extLst>
      <p:ext uri="{BB962C8B-B14F-4D97-AF65-F5344CB8AC3E}">
        <p14:creationId xmlns:p14="http://schemas.microsoft.com/office/powerpoint/2010/main" val="58235431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37D8B1EE-3854-4BC4-AE0E-875062151973}" type="datetimeFigureOut">
              <a:rPr lang="en-US"/>
              <a:pPr>
                <a:defRPr/>
              </a:pPr>
              <a:t>7/11/2016</a:t>
            </a:fld>
            <a:endParaRPr lang="en-US" dirty="0"/>
          </a:p>
        </p:txBody>
      </p:sp>
      <p:sp>
        <p:nvSpPr>
          <p:cNvPr id="3" name="Footer Placeholder 4"/>
          <p:cNvSpPr>
            <a:spLocks noGrp="1"/>
          </p:cNvSpPr>
          <p:nvPr>
            <p:ph type="ftr" sz="quarter" idx="11"/>
          </p:nvPr>
        </p:nvSpPr>
        <p:spPr/>
        <p:txBody>
          <a:bodyPr/>
          <a:lstStyle>
            <a:lvl1pPr>
              <a:defRPr/>
            </a:lvl1pPr>
          </a:lstStyle>
          <a:p>
            <a:pPr>
              <a:defRPr/>
            </a:pPr>
            <a:endParaRPr lang="en-US" dirty="0"/>
          </a:p>
        </p:txBody>
      </p:sp>
      <p:sp>
        <p:nvSpPr>
          <p:cNvPr id="4" name="Slide Number Placeholder 5"/>
          <p:cNvSpPr>
            <a:spLocks noGrp="1"/>
          </p:cNvSpPr>
          <p:nvPr>
            <p:ph type="sldNum" sz="quarter" idx="12"/>
          </p:nvPr>
        </p:nvSpPr>
        <p:spPr/>
        <p:txBody>
          <a:bodyPr/>
          <a:lstStyle>
            <a:lvl1pPr>
              <a:defRPr/>
            </a:lvl1pPr>
          </a:lstStyle>
          <a:p>
            <a:pPr>
              <a:defRPr/>
            </a:pPr>
            <a:fld id="{A47FD9F0-6578-403A-BA30-ACF5BE3B2B25}" type="slidenum">
              <a:rPr lang="en-US"/>
              <a:pPr>
                <a:defRPr/>
              </a:pPr>
              <a:t>‹#›</a:t>
            </a:fld>
            <a:endParaRPr lang="en-US" dirty="0"/>
          </a:p>
        </p:txBody>
      </p:sp>
    </p:spTree>
    <p:extLst>
      <p:ext uri="{BB962C8B-B14F-4D97-AF65-F5344CB8AC3E}">
        <p14:creationId xmlns:p14="http://schemas.microsoft.com/office/powerpoint/2010/main" val="9313025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grpSp>
        <p:nvGrpSpPr>
          <p:cNvPr id="5" name="Group 60"/>
          <p:cNvGrpSpPr>
            <a:grpSpLocks/>
          </p:cNvGrpSpPr>
          <p:nvPr/>
        </p:nvGrpSpPr>
        <p:grpSpPr bwMode="auto">
          <a:xfrm>
            <a:off x="-382588" y="0"/>
            <a:ext cx="9932988" cy="6858000"/>
            <a:chOff x="-382404" y="0"/>
            <a:chExt cx="9932332" cy="6858000"/>
          </a:xfrm>
        </p:grpSpPr>
        <p:grpSp>
          <p:nvGrpSpPr>
            <p:cNvPr id="6" name="Group 61"/>
            <p:cNvGrpSpPr>
              <a:grpSpLocks/>
            </p:cNvGrpSpPr>
            <p:nvPr/>
          </p:nvGrpSpPr>
          <p:grpSpPr bwMode="auto">
            <a:xfrm>
              <a:off x="0" y="0"/>
              <a:ext cx="9144000" cy="6858000"/>
              <a:chOff x="0" y="0"/>
              <a:chExt cx="9144000" cy="6858000"/>
            </a:xfrm>
          </p:grpSpPr>
          <p:grpSp>
            <p:nvGrpSpPr>
              <p:cNvPr id="29" name="Group 4"/>
              <p:cNvGrpSpPr>
                <a:grpSpLocks/>
              </p:cNvGrpSpPr>
              <p:nvPr/>
            </p:nvGrpSpPr>
            <p:grpSpPr bwMode="auto">
              <a:xfrm>
                <a:off x="0" y="0"/>
                <a:ext cx="2514600" cy="6858000"/>
                <a:chOff x="0" y="0"/>
                <a:chExt cx="2514600" cy="6858000"/>
              </a:xfrm>
            </p:grpSpPr>
            <p:sp>
              <p:nvSpPr>
                <p:cNvPr id="41" name="Rectangle 40"/>
                <p:cNvSpPr/>
                <p:nvPr/>
              </p:nvSpPr>
              <p:spPr>
                <a:xfrm>
                  <a:off x="914499" y="0"/>
                  <a:ext cx="1600094"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42" name="Rectangle 2"/>
                <p:cNvSpPr/>
                <p:nvPr/>
              </p:nvSpPr>
              <p:spPr>
                <a:xfrm>
                  <a:off x="159" y="0"/>
                  <a:ext cx="45717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43" name="Rectangle 3"/>
                <p:cNvSpPr/>
                <p:nvPr/>
              </p:nvSpPr>
              <p:spPr>
                <a:xfrm>
                  <a:off x="228744" y="0"/>
                  <a:ext cx="76195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grpSp>
          <p:grpSp>
            <p:nvGrpSpPr>
              <p:cNvPr id="30" name="Group 5"/>
              <p:cNvGrpSpPr>
                <a:grpSpLocks/>
              </p:cNvGrpSpPr>
              <p:nvPr/>
            </p:nvGrpSpPr>
            <p:grpSpPr bwMode="auto">
              <a:xfrm>
                <a:off x="422910" y="0"/>
                <a:ext cx="2514600" cy="6858000"/>
                <a:chOff x="0" y="0"/>
                <a:chExt cx="2514600" cy="6858000"/>
              </a:xfrm>
            </p:grpSpPr>
            <p:sp>
              <p:nvSpPr>
                <p:cNvPr id="38" name="Rectangle 37"/>
                <p:cNvSpPr/>
                <p:nvPr/>
              </p:nvSpPr>
              <p:spPr>
                <a:xfrm>
                  <a:off x="913836" y="0"/>
                  <a:ext cx="1600094"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39" name="Rectangle 38"/>
                <p:cNvSpPr/>
                <p:nvPr/>
              </p:nvSpPr>
              <p:spPr>
                <a:xfrm>
                  <a:off x="-504" y="0"/>
                  <a:ext cx="45717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40" name="Rectangle 39"/>
                <p:cNvSpPr/>
                <p:nvPr/>
              </p:nvSpPr>
              <p:spPr>
                <a:xfrm>
                  <a:off x="228081" y="0"/>
                  <a:ext cx="76195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grpSp>
          <p:grpSp>
            <p:nvGrpSpPr>
              <p:cNvPr id="31" name="Group 9"/>
              <p:cNvGrpSpPr>
                <a:grpSpLocks/>
              </p:cNvGrpSpPr>
              <p:nvPr/>
            </p:nvGrpSpPr>
            <p:grpSpPr bwMode="auto">
              <a:xfrm rot="10800000">
                <a:off x="6629400" y="0"/>
                <a:ext cx="2514600" cy="6858000"/>
                <a:chOff x="0" y="0"/>
                <a:chExt cx="2514600" cy="6858000"/>
              </a:xfrm>
            </p:grpSpPr>
            <p:sp>
              <p:nvSpPr>
                <p:cNvPr id="35" name="Rectangle 34"/>
                <p:cNvSpPr/>
                <p:nvPr/>
              </p:nvSpPr>
              <p:spPr>
                <a:xfrm>
                  <a:off x="914785" y="0"/>
                  <a:ext cx="1600094"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36" name="Rectangle 35"/>
                <p:cNvSpPr/>
                <p:nvPr/>
              </p:nvSpPr>
              <p:spPr>
                <a:xfrm>
                  <a:off x="445" y="0"/>
                  <a:ext cx="45717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37" name="Rectangle 36"/>
                <p:cNvSpPr/>
                <p:nvPr/>
              </p:nvSpPr>
              <p:spPr>
                <a:xfrm>
                  <a:off x="229030" y="0"/>
                  <a:ext cx="76195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grpSp>
          <p:sp>
            <p:nvSpPr>
              <p:cNvPr id="32" name="Rectangle 31"/>
              <p:cNvSpPr/>
              <p:nvPr/>
            </p:nvSpPr>
            <p:spPr>
              <a:xfrm>
                <a:off x="3809907" y="0"/>
                <a:ext cx="2819214"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33" name="Rectangle 32"/>
              <p:cNvSpPr/>
              <p:nvPr/>
            </p:nvSpPr>
            <p:spPr>
              <a:xfrm>
                <a:off x="2895568" y="0"/>
                <a:ext cx="45717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34" name="Rectangle 33"/>
              <p:cNvSpPr/>
              <p:nvPr/>
            </p:nvSpPr>
            <p:spPr>
              <a:xfrm>
                <a:off x="3124153" y="0"/>
                <a:ext cx="76195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grpSp>
        <p:sp>
          <p:nvSpPr>
            <p:cNvPr id="7" name="Freeform 6"/>
            <p:cNvSpPr/>
            <p:nvPr/>
          </p:nvSpPr>
          <p:spPr>
            <a:xfrm>
              <a:off x="-12540" y="5035550"/>
              <a:ext cx="9144984" cy="1174750"/>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anchor="ctr"/>
            <a:lstStyle/>
            <a:p>
              <a:pPr algn="ctr" fontAlgn="auto">
                <a:spcBef>
                  <a:spcPts val="0"/>
                </a:spcBef>
                <a:spcAft>
                  <a:spcPts val="0"/>
                </a:spcAft>
                <a:defRPr/>
              </a:pPr>
              <a:endParaRPr lang="en-US" dirty="0"/>
            </a:p>
          </p:txBody>
        </p:sp>
        <p:sp>
          <p:nvSpPr>
            <p:cNvPr id="8" name="Freeform 7"/>
            <p:cNvSpPr/>
            <p:nvPr/>
          </p:nvSpPr>
          <p:spPr>
            <a:xfrm>
              <a:off x="-12540" y="3467100"/>
              <a:ext cx="9144984" cy="890588"/>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anchor="ctr"/>
            <a:lstStyle/>
            <a:p>
              <a:pPr algn="ctr" fontAlgn="auto">
                <a:spcBef>
                  <a:spcPts val="0"/>
                </a:spcBef>
                <a:spcAft>
                  <a:spcPts val="0"/>
                </a:spcAft>
                <a:defRPr/>
              </a:pPr>
              <a:endParaRPr lang="en-US" dirty="0"/>
            </a:p>
          </p:txBody>
        </p:sp>
        <p:sp>
          <p:nvSpPr>
            <p:cNvPr id="9" name="Freeform 8"/>
            <p:cNvSpPr/>
            <p:nvPr/>
          </p:nvSpPr>
          <p:spPr>
            <a:xfrm>
              <a:off x="-23653" y="5640388"/>
              <a:ext cx="3004940" cy="1211262"/>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anchor="ctr"/>
            <a:lstStyle/>
            <a:p>
              <a:pPr algn="ctr" fontAlgn="auto">
                <a:spcBef>
                  <a:spcPts val="0"/>
                </a:spcBef>
                <a:spcAft>
                  <a:spcPts val="0"/>
                </a:spcAft>
                <a:defRPr/>
              </a:pPr>
              <a:endParaRPr lang="en-US" dirty="0"/>
            </a:p>
          </p:txBody>
        </p:sp>
        <p:sp>
          <p:nvSpPr>
            <p:cNvPr id="10" name="Freeform 9"/>
            <p:cNvSpPr/>
            <p:nvPr/>
          </p:nvSpPr>
          <p:spPr>
            <a:xfrm>
              <a:off x="-12540" y="5284788"/>
              <a:ext cx="9144984" cy="1477962"/>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anchor="ctr"/>
            <a:lstStyle/>
            <a:p>
              <a:pPr algn="ctr" fontAlgn="auto">
                <a:spcBef>
                  <a:spcPts val="0"/>
                </a:spcBef>
                <a:spcAft>
                  <a:spcPts val="0"/>
                </a:spcAft>
                <a:defRPr/>
              </a:pPr>
              <a:endParaRPr lang="en-US" dirty="0"/>
            </a:p>
          </p:txBody>
        </p:sp>
        <p:sp>
          <p:nvSpPr>
            <p:cNvPr id="11" name="Freeform 10"/>
            <p:cNvSpPr/>
            <p:nvPr/>
          </p:nvSpPr>
          <p:spPr>
            <a:xfrm>
              <a:off x="2136793" y="5132388"/>
              <a:ext cx="6982952" cy="171926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anchor="ctr"/>
            <a:lstStyle/>
            <a:p>
              <a:pPr algn="ctr" fontAlgn="auto">
                <a:spcBef>
                  <a:spcPts val="0"/>
                </a:spcBef>
                <a:spcAft>
                  <a:spcPts val="0"/>
                </a:spcAft>
                <a:defRPr/>
              </a:pPr>
              <a:endParaRPr lang="en-US" dirty="0"/>
            </a:p>
          </p:txBody>
        </p:sp>
        <p:sp>
          <p:nvSpPr>
            <p:cNvPr id="12" name="Hexagon 11"/>
            <p:cNvSpPr/>
            <p:nvPr/>
          </p:nvSpPr>
          <p:spPr>
            <a:xfrm rot="1800000">
              <a:off x="2995574" y="2859088"/>
              <a:ext cx="1601681" cy="1389062"/>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3" name="Hexagon 12"/>
            <p:cNvSpPr/>
            <p:nvPr/>
          </p:nvSpPr>
          <p:spPr>
            <a:xfrm rot="1800000">
              <a:off x="3719426" y="4125913"/>
              <a:ext cx="1601681" cy="1389062"/>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4" name="Hexagon 13"/>
            <p:cNvSpPr/>
            <p:nvPr/>
          </p:nvSpPr>
          <p:spPr>
            <a:xfrm rot="1800000">
              <a:off x="3728950" y="1592263"/>
              <a:ext cx="1601681" cy="1389062"/>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5" name="Hexagon 14"/>
            <p:cNvSpPr/>
            <p:nvPr/>
          </p:nvSpPr>
          <p:spPr>
            <a:xfrm rot="1800000">
              <a:off x="2976525" y="325438"/>
              <a:ext cx="1601681" cy="1389062"/>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6" name="Hexagon 15"/>
            <p:cNvSpPr/>
            <p:nvPr/>
          </p:nvSpPr>
          <p:spPr>
            <a:xfrm rot="1800000">
              <a:off x="4462327" y="5383213"/>
              <a:ext cx="1601681" cy="1389062"/>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7" name="Freeform 16"/>
            <p:cNvSpPr/>
            <p:nvPr/>
          </p:nvSpPr>
          <p:spPr>
            <a:xfrm rot="1800000">
              <a:off x="-382404" y="4202113"/>
              <a:ext cx="1261980" cy="1387475"/>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8" name="Hexagon 17"/>
            <p:cNvSpPr/>
            <p:nvPr/>
          </p:nvSpPr>
          <p:spPr>
            <a:xfrm rot="1800000">
              <a:off x="23970" y="5402263"/>
              <a:ext cx="1601681" cy="1389062"/>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9" name="Hexagon 18"/>
            <p:cNvSpPr/>
            <p:nvPr/>
          </p:nvSpPr>
          <p:spPr>
            <a:xfrm rot="1800000">
              <a:off x="52543" y="2849563"/>
              <a:ext cx="1601681" cy="1389062"/>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20" name="Hexagon 19"/>
            <p:cNvSpPr/>
            <p:nvPr/>
          </p:nvSpPr>
          <p:spPr>
            <a:xfrm rot="1800000">
              <a:off x="776395" y="4125913"/>
              <a:ext cx="1601681" cy="1389062"/>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21" name="Hexagon 20"/>
            <p:cNvSpPr/>
            <p:nvPr/>
          </p:nvSpPr>
          <p:spPr>
            <a:xfrm rot="1800000">
              <a:off x="1509772" y="5411788"/>
              <a:ext cx="1601681" cy="1389062"/>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22" name="Hexagon 21"/>
            <p:cNvSpPr/>
            <p:nvPr/>
          </p:nvSpPr>
          <p:spPr>
            <a:xfrm rot="1800000">
              <a:off x="1528821" y="2859088"/>
              <a:ext cx="1601681" cy="1389062"/>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23" name="Hexagon 22"/>
            <p:cNvSpPr/>
            <p:nvPr/>
          </p:nvSpPr>
          <p:spPr>
            <a:xfrm rot="1800000">
              <a:off x="795444" y="1563688"/>
              <a:ext cx="1601681" cy="1389062"/>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24" name="Hexagon 23"/>
            <p:cNvSpPr/>
            <p:nvPr/>
          </p:nvSpPr>
          <p:spPr>
            <a:xfrm rot="1800000">
              <a:off x="6806909" y="4144963"/>
              <a:ext cx="1600094" cy="1389062"/>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25" name="Hexagon 24"/>
            <p:cNvSpPr/>
            <p:nvPr/>
          </p:nvSpPr>
          <p:spPr>
            <a:xfrm rot="1800000">
              <a:off x="7549810" y="5421313"/>
              <a:ext cx="1600094" cy="1389062"/>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26" name="Hexagon 25"/>
            <p:cNvSpPr/>
            <p:nvPr/>
          </p:nvSpPr>
          <p:spPr>
            <a:xfrm rot="1800000">
              <a:off x="7549810" y="2868613"/>
              <a:ext cx="1600094" cy="1389062"/>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27" name="Freeform 26"/>
            <p:cNvSpPr/>
            <p:nvPr/>
          </p:nvSpPr>
          <p:spPr>
            <a:xfrm rot="1800000">
              <a:off x="8306998" y="4056063"/>
              <a:ext cx="1242930" cy="1387475"/>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28" name="Freeform 27"/>
            <p:cNvSpPr/>
            <p:nvPr/>
          </p:nvSpPr>
          <p:spPr>
            <a:xfrm rot="1800000">
              <a:off x="8306998" y="1511300"/>
              <a:ext cx="1241343" cy="1389063"/>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grpSp>
      <p:sp>
        <p:nvSpPr>
          <p:cNvPr id="44" name="Rectangle 43"/>
          <p:cNvSpPr/>
          <p:nvPr/>
        </p:nvSpPr>
        <p:spPr>
          <a:xfrm>
            <a:off x="4560888" y="-22225"/>
            <a:ext cx="3679825" cy="6272213"/>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45" name="Rectangle 44"/>
          <p:cNvSpPr/>
          <p:nvPr/>
        </p:nvSpPr>
        <p:spPr>
          <a:xfrm>
            <a:off x="4649788" y="-22225"/>
            <a:ext cx="3505200" cy="6238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46" name="Rectangle 45"/>
          <p:cNvSpPr/>
          <p:nvPr/>
        </p:nvSpPr>
        <p:spPr>
          <a:xfrm>
            <a:off x="904875" y="601663"/>
            <a:ext cx="3562350" cy="5648325"/>
          </a:xfrm>
          <a:prstGeom prst="rect">
            <a:avLst/>
          </a:prstGeom>
          <a:solidFill>
            <a:schemeClr val="bg1"/>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47" name="Rectangle 46"/>
          <p:cNvSpPr/>
          <p:nvPr/>
        </p:nvSpPr>
        <p:spPr>
          <a:xfrm>
            <a:off x="4651375" y="6088063"/>
            <a:ext cx="3505200" cy="8255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3" name="Content Placeholder 2"/>
          <p:cNvSpPr>
            <a:spLocks noGrp="1"/>
          </p:cNvSpPr>
          <p:nvPr>
            <p:ph idx="1"/>
          </p:nvPr>
        </p:nvSpPr>
        <p:spPr>
          <a:xfrm>
            <a:off x="1145894" y="856527"/>
            <a:ext cx="3090440" cy="5150734"/>
          </a:xfrm>
        </p:spPr>
        <p:txBody>
          <a:bodyPr/>
          <a:lstStyle>
            <a:lvl1pPr>
              <a:defRPr sz="2400"/>
            </a:lvl1pPr>
            <a:lvl2pPr>
              <a:defRPr sz="2200"/>
            </a:lvl2pPr>
            <a:lvl3pPr>
              <a:defRPr sz="2000"/>
            </a:lvl3pPr>
            <a:lvl4pPr>
              <a:defRPr sz="1800"/>
            </a:lvl4pPr>
            <a:lvl5pPr>
              <a:defRPr sz="16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2" name="Title 1"/>
          <p:cNvSpPr>
            <a:spLocks noGrp="1"/>
          </p:cNvSpPr>
          <p:nvPr>
            <p:ph type="title"/>
          </p:nvPr>
        </p:nvSpPr>
        <p:spPr>
          <a:xfrm>
            <a:off x="4739833" y="2657434"/>
            <a:ext cx="3304572" cy="1463153"/>
          </a:xfrm>
        </p:spPr>
        <p:txBody>
          <a:bodyPr>
            <a:normAutofit/>
          </a:bodyPr>
          <a:lstStyle>
            <a:lvl1pPr algn="l">
              <a:defRPr sz="2800" b="0"/>
            </a:lvl1pPr>
          </a:lstStyle>
          <a:p>
            <a:r>
              <a:rPr lang="en-US" smtClean="0"/>
              <a:t>Click to edit Master title style</a:t>
            </a:r>
            <a:endParaRPr lang="en-US"/>
          </a:p>
        </p:txBody>
      </p:sp>
      <p:sp>
        <p:nvSpPr>
          <p:cNvPr id="4" name="Text Placeholder 3"/>
          <p:cNvSpPr>
            <a:spLocks noGrp="1"/>
          </p:cNvSpPr>
          <p:nvPr>
            <p:ph type="body" sz="half" idx="2"/>
          </p:nvPr>
        </p:nvSpPr>
        <p:spPr>
          <a:xfrm>
            <a:off x="4736592" y="4136994"/>
            <a:ext cx="3298784" cy="1517904"/>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48" name="Date Placeholder 4"/>
          <p:cNvSpPr>
            <a:spLocks noGrp="1"/>
          </p:cNvSpPr>
          <p:nvPr>
            <p:ph type="dt" sz="half" idx="10"/>
          </p:nvPr>
        </p:nvSpPr>
        <p:spPr/>
        <p:txBody>
          <a:bodyPr/>
          <a:lstStyle>
            <a:lvl1pPr>
              <a:defRPr/>
            </a:lvl1pPr>
          </a:lstStyle>
          <a:p>
            <a:pPr>
              <a:defRPr/>
            </a:pPr>
            <a:fld id="{E9B1200E-A1D4-409A-901D-E1AB89608847}" type="datetimeFigureOut">
              <a:rPr lang="en-US"/>
              <a:pPr>
                <a:defRPr/>
              </a:pPr>
              <a:t>7/11/2016</a:t>
            </a:fld>
            <a:endParaRPr lang="en-US" dirty="0"/>
          </a:p>
        </p:txBody>
      </p:sp>
      <p:sp>
        <p:nvSpPr>
          <p:cNvPr id="49" name="Slide Number Placeholder 6"/>
          <p:cNvSpPr>
            <a:spLocks noGrp="1"/>
          </p:cNvSpPr>
          <p:nvPr>
            <p:ph type="sldNum" sz="quarter" idx="11"/>
          </p:nvPr>
        </p:nvSpPr>
        <p:spPr/>
        <p:txBody>
          <a:bodyPr/>
          <a:lstStyle>
            <a:lvl1pPr>
              <a:defRPr/>
            </a:lvl1pPr>
          </a:lstStyle>
          <a:p>
            <a:pPr>
              <a:defRPr/>
            </a:pPr>
            <a:fld id="{05E65212-A383-42F4-9DE6-FF7B0706F77F}" type="slidenum">
              <a:rPr lang="en-US"/>
              <a:pPr>
                <a:defRPr/>
              </a:pPr>
              <a:t>‹#›</a:t>
            </a:fld>
            <a:endParaRPr lang="en-US" dirty="0"/>
          </a:p>
        </p:txBody>
      </p:sp>
      <p:sp>
        <p:nvSpPr>
          <p:cNvPr id="50" name="Footer Placeholder 5"/>
          <p:cNvSpPr>
            <a:spLocks noGrp="1"/>
          </p:cNvSpPr>
          <p:nvPr>
            <p:ph type="ftr" sz="quarter" idx="12"/>
          </p:nvPr>
        </p:nvSpPr>
        <p:spPr>
          <a:xfrm>
            <a:off x="4641850" y="5724525"/>
            <a:ext cx="3492500" cy="365125"/>
          </a:xfrm>
        </p:spPr>
        <p:txBody>
          <a:bodyPr>
            <a:normAutofit/>
          </a:bodyPr>
          <a:lstStyle>
            <a:lvl1pPr>
              <a:defRPr/>
            </a:lvl1pPr>
          </a:lstStyle>
          <a:p>
            <a:pPr>
              <a:defRPr/>
            </a:pPr>
            <a:endParaRPr lang="en-US" dirty="0"/>
          </a:p>
        </p:txBody>
      </p:sp>
    </p:spTree>
    <p:extLst>
      <p:ext uri="{BB962C8B-B14F-4D97-AF65-F5344CB8AC3E}">
        <p14:creationId xmlns:p14="http://schemas.microsoft.com/office/powerpoint/2010/main" val="14387975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grpSp>
        <p:nvGrpSpPr>
          <p:cNvPr id="5" name="Group 60"/>
          <p:cNvGrpSpPr>
            <a:grpSpLocks/>
          </p:cNvGrpSpPr>
          <p:nvPr/>
        </p:nvGrpSpPr>
        <p:grpSpPr bwMode="auto">
          <a:xfrm>
            <a:off x="-382588" y="0"/>
            <a:ext cx="9932988" cy="6858000"/>
            <a:chOff x="-382404" y="0"/>
            <a:chExt cx="9932332" cy="6858000"/>
          </a:xfrm>
        </p:grpSpPr>
        <p:grpSp>
          <p:nvGrpSpPr>
            <p:cNvPr id="6" name="Group 61"/>
            <p:cNvGrpSpPr>
              <a:grpSpLocks/>
            </p:cNvGrpSpPr>
            <p:nvPr/>
          </p:nvGrpSpPr>
          <p:grpSpPr bwMode="auto">
            <a:xfrm>
              <a:off x="0" y="0"/>
              <a:ext cx="9144000" cy="6858000"/>
              <a:chOff x="0" y="0"/>
              <a:chExt cx="9144000" cy="6858000"/>
            </a:xfrm>
          </p:grpSpPr>
          <p:grpSp>
            <p:nvGrpSpPr>
              <p:cNvPr id="29" name="Group 4"/>
              <p:cNvGrpSpPr>
                <a:grpSpLocks/>
              </p:cNvGrpSpPr>
              <p:nvPr/>
            </p:nvGrpSpPr>
            <p:grpSpPr bwMode="auto">
              <a:xfrm>
                <a:off x="0" y="0"/>
                <a:ext cx="2514600" cy="6858000"/>
                <a:chOff x="0" y="0"/>
                <a:chExt cx="2514600" cy="6858000"/>
              </a:xfrm>
            </p:grpSpPr>
            <p:sp>
              <p:nvSpPr>
                <p:cNvPr id="41" name="Rectangle 40"/>
                <p:cNvSpPr/>
                <p:nvPr/>
              </p:nvSpPr>
              <p:spPr>
                <a:xfrm>
                  <a:off x="914499" y="0"/>
                  <a:ext cx="1600094"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42" name="Rectangle 2"/>
                <p:cNvSpPr/>
                <p:nvPr/>
              </p:nvSpPr>
              <p:spPr>
                <a:xfrm>
                  <a:off x="159" y="0"/>
                  <a:ext cx="45717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43" name="Rectangle 3"/>
                <p:cNvSpPr/>
                <p:nvPr/>
              </p:nvSpPr>
              <p:spPr>
                <a:xfrm>
                  <a:off x="228744" y="0"/>
                  <a:ext cx="76195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grpSp>
          <p:grpSp>
            <p:nvGrpSpPr>
              <p:cNvPr id="30" name="Group 5"/>
              <p:cNvGrpSpPr>
                <a:grpSpLocks/>
              </p:cNvGrpSpPr>
              <p:nvPr/>
            </p:nvGrpSpPr>
            <p:grpSpPr bwMode="auto">
              <a:xfrm>
                <a:off x="422910" y="0"/>
                <a:ext cx="2514600" cy="6858000"/>
                <a:chOff x="0" y="0"/>
                <a:chExt cx="2514600" cy="6858000"/>
              </a:xfrm>
            </p:grpSpPr>
            <p:sp>
              <p:nvSpPr>
                <p:cNvPr id="38" name="Rectangle 37"/>
                <p:cNvSpPr/>
                <p:nvPr/>
              </p:nvSpPr>
              <p:spPr>
                <a:xfrm>
                  <a:off x="913836" y="0"/>
                  <a:ext cx="1600094"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39" name="Rectangle 38"/>
                <p:cNvSpPr/>
                <p:nvPr/>
              </p:nvSpPr>
              <p:spPr>
                <a:xfrm>
                  <a:off x="-504" y="0"/>
                  <a:ext cx="45717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40" name="Rectangle 39"/>
                <p:cNvSpPr/>
                <p:nvPr/>
              </p:nvSpPr>
              <p:spPr>
                <a:xfrm>
                  <a:off x="228081" y="0"/>
                  <a:ext cx="76195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grpSp>
          <p:grpSp>
            <p:nvGrpSpPr>
              <p:cNvPr id="31" name="Group 9"/>
              <p:cNvGrpSpPr>
                <a:grpSpLocks/>
              </p:cNvGrpSpPr>
              <p:nvPr/>
            </p:nvGrpSpPr>
            <p:grpSpPr bwMode="auto">
              <a:xfrm rot="10800000">
                <a:off x="6629400" y="0"/>
                <a:ext cx="2514600" cy="6858000"/>
                <a:chOff x="0" y="0"/>
                <a:chExt cx="2514600" cy="6858000"/>
              </a:xfrm>
            </p:grpSpPr>
            <p:sp>
              <p:nvSpPr>
                <p:cNvPr id="35" name="Rectangle 34"/>
                <p:cNvSpPr/>
                <p:nvPr/>
              </p:nvSpPr>
              <p:spPr>
                <a:xfrm>
                  <a:off x="914785" y="0"/>
                  <a:ext cx="1600094"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36" name="Rectangle 35"/>
                <p:cNvSpPr/>
                <p:nvPr/>
              </p:nvSpPr>
              <p:spPr>
                <a:xfrm>
                  <a:off x="445" y="0"/>
                  <a:ext cx="45717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37" name="Rectangle 36"/>
                <p:cNvSpPr/>
                <p:nvPr/>
              </p:nvSpPr>
              <p:spPr>
                <a:xfrm>
                  <a:off x="229030" y="0"/>
                  <a:ext cx="76195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grpSp>
          <p:sp>
            <p:nvSpPr>
              <p:cNvPr id="32" name="Rectangle 31"/>
              <p:cNvSpPr/>
              <p:nvPr/>
            </p:nvSpPr>
            <p:spPr>
              <a:xfrm>
                <a:off x="3809907" y="0"/>
                <a:ext cx="2819214"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33" name="Rectangle 32"/>
              <p:cNvSpPr/>
              <p:nvPr/>
            </p:nvSpPr>
            <p:spPr>
              <a:xfrm>
                <a:off x="2895568" y="0"/>
                <a:ext cx="45717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34" name="Rectangle 33"/>
              <p:cNvSpPr/>
              <p:nvPr/>
            </p:nvSpPr>
            <p:spPr>
              <a:xfrm>
                <a:off x="3124153" y="0"/>
                <a:ext cx="76195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grpSp>
        <p:sp>
          <p:nvSpPr>
            <p:cNvPr id="7" name="Freeform 6"/>
            <p:cNvSpPr/>
            <p:nvPr/>
          </p:nvSpPr>
          <p:spPr>
            <a:xfrm>
              <a:off x="-12540" y="5035550"/>
              <a:ext cx="9144984" cy="1174750"/>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anchor="ctr"/>
            <a:lstStyle/>
            <a:p>
              <a:pPr algn="ctr" fontAlgn="auto">
                <a:spcBef>
                  <a:spcPts val="0"/>
                </a:spcBef>
                <a:spcAft>
                  <a:spcPts val="0"/>
                </a:spcAft>
                <a:defRPr/>
              </a:pPr>
              <a:endParaRPr lang="en-US" dirty="0"/>
            </a:p>
          </p:txBody>
        </p:sp>
        <p:sp>
          <p:nvSpPr>
            <p:cNvPr id="8" name="Freeform 7"/>
            <p:cNvSpPr/>
            <p:nvPr/>
          </p:nvSpPr>
          <p:spPr>
            <a:xfrm>
              <a:off x="-12540" y="3467100"/>
              <a:ext cx="9144984" cy="890588"/>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anchor="ctr"/>
            <a:lstStyle/>
            <a:p>
              <a:pPr algn="ctr" fontAlgn="auto">
                <a:spcBef>
                  <a:spcPts val="0"/>
                </a:spcBef>
                <a:spcAft>
                  <a:spcPts val="0"/>
                </a:spcAft>
                <a:defRPr/>
              </a:pPr>
              <a:endParaRPr lang="en-US" dirty="0"/>
            </a:p>
          </p:txBody>
        </p:sp>
        <p:sp>
          <p:nvSpPr>
            <p:cNvPr id="9" name="Freeform 8"/>
            <p:cNvSpPr/>
            <p:nvPr/>
          </p:nvSpPr>
          <p:spPr>
            <a:xfrm>
              <a:off x="-23653" y="5640388"/>
              <a:ext cx="3004940" cy="1211262"/>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anchor="ctr"/>
            <a:lstStyle/>
            <a:p>
              <a:pPr algn="ctr" fontAlgn="auto">
                <a:spcBef>
                  <a:spcPts val="0"/>
                </a:spcBef>
                <a:spcAft>
                  <a:spcPts val="0"/>
                </a:spcAft>
                <a:defRPr/>
              </a:pPr>
              <a:endParaRPr lang="en-US" dirty="0"/>
            </a:p>
          </p:txBody>
        </p:sp>
        <p:sp>
          <p:nvSpPr>
            <p:cNvPr id="10" name="Freeform 9"/>
            <p:cNvSpPr/>
            <p:nvPr/>
          </p:nvSpPr>
          <p:spPr>
            <a:xfrm>
              <a:off x="-12540" y="5284788"/>
              <a:ext cx="9144984" cy="1477962"/>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anchor="ctr"/>
            <a:lstStyle/>
            <a:p>
              <a:pPr algn="ctr" fontAlgn="auto">
                <a:spcBef>
                  <a:spcPts val="0"/>
                </a:spcBef>
                <a:spcAft>
                  <a:spcPts val="0"/>
                </a:spcAft>
                <a:defRPr/>
              </a:pPr>
              <a:endParaRPr lang="en-US" dirty="0"/>
            </a:p>
          </p:txBody>
        </p:sp>
        <p:sp>
          <p:nvSpPr>
            <p:cNvPr id="11" name="Freeform 10"/>
            <p:cNvSpPr/>
            <p:nvPr/>
          </p:nvSpPr>
          <p:spPr>
            <a:xfrm>
              <a:off x="2136793" y="5132388"/>
              <a:ext cx="6982952" cy="171926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anchor="ctr"/>
            <a:lstStyle/>
            <a:p>
              <a:pPr algn="ctr" fontAlgn="auto">
                <a:spcBef>
                  <a:spcPts val="0"/>
                </a:spcBef>
                <a:spcAft>
                  <a:spcPts val="0"/>
                </a:spcAft>
                <a:defRPr/>
              </a:pPr>
              <a:endParaRPr lang="en-US" dirty="0"/>
            </a:p>
          </p:txBody>
        </p:sp>
        <p:sp>
          <p:nvSpPr>
            <p:cNvPr id="12" name="Hexagon 11"/>
            <p:cNvSpPr/>
            <p:nvPr/>
          </p:nvSpPr>
          <p:spPr>
            <a:xfrm rot="1800000">
              <a:off x="2995574" y="2859088"/>
              <a:ext cx="1601681" cy="1389062"/>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3" name="Hexagon 12"/>
            <p:cNvSpPr/>
            <p:nvPr/>
          </p:nvSpPr>
          <p:spPr>
            <a:xfrm rot="1800000">
              <a:off x="3719426" y="4125913"/>
              <a:ext cx="1601681" cy="1389062"/>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4" name="Hexagon 13"/>
            <p:cNvSpPr/>
            <p:nvPr/>
          </p:nvSpPr>
          <p:spPr>
            <a:xfrm rot="1800000">
              <a:off x="3728950" y="1592263"/>
              <a:ext cx="1601681" cy="1389062"/>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5" name="Hexagon 14"/>
            <p:cNvSpPr/>
            <p:nvPr/>
          </p:nvSpPr>
          <p:spPr>
            <a:xfrm rot="1800000">
              <a:off x="2976525" y="325438"/>
              <a:ext cx="1601681" cy="1389062"/>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6" name="Hexagon 15"/>
            <p:cNvSpPr/>
            <p:nvPr/>
          </p:nvSpPr>
          <p:spPr>
            <a:xfrm rot="1800000">
              <a:off x="4462327" y="5383213"/>
              <a:ext cx="1601681" cy="1389062"/>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7" name="Freeform 16"/>
            <p:cNvSpPr/>
            <p:nvPr/>
          </p:nvSpPr>
          <p:spPr>
            <a:xfrm rot="1800000">
              <a:off x="-382404" y="4202113"/>
              <a:ext cx="1261980" cy="1387475"/>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8" name="Hexagon 17"/>
            <p:cNvSpPr/>
            <p:nvPr/>
          </p:nvSpPr>
          <p:spPr>
            <a:xfrm rot="1800000">
              <a:off x="23970" y="5402263"/>
              <a:ext cx="1601681" cy="1389062"/>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9" name="Hexagon 18"/>
            <p:cNvSpPr/>
            <p:nvPr/>
          </p:nvSpPr>
          <p:spPr>
            <a:xfrm rot="1800000">
              <a:off x="52543" y="2849563"/>
              <a:ext cx="1601681" cy="1389062"/>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20" name="Hexagon 19"/>
            <p:cNvSpPr/>
            <p:nvPr/>
          </p:nvSpPr>
          <p:spPr>
            <a:xfrm rot="1800000">
              <a:off x="776395" y="4125913"/>
              <a:ext cx="1601681" cy="1389062"/>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21" name="Hexagon 20"/>
            <p:cNvSpPr/>
            <p:nvPr/>
          </p:nvSpPr>
          <p:spPr>
            <a:xfrm rot="1800000">
              <a:off x="1509772" y="5411788"/>
              <a:ext cx="1601681" cy="1389062"/>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22" name="Hexagon 21"/>
            <p:cNvSpPr/>
            <p:nvPr/>
          </p:nvSpPr>
          <p:spPr>
            <a:xfrm rot="1800000">
              <a:off x="1528821" y="2859088"/>
              <a:ext cx="1601681" cy="1389062"/>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23" name="Hexagon 22"/>
            <p:cNvSpPr/>
            <p:nvPr/>
          </p:nvSpPr>
          <p:spPr>
            <a:xfrm rot="1800000">
              <a:off x="795444" y="1563688"/>
              <a:ext cx="1601681" cy="1389062"/>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24" name="Hexagon 23"/>
            <p:cNvSpPr/>
            <p:nvPr/>
          </p:nvSpPr>
          <p:spPr>
            <a:xfrm rot="1800000">
              <a:off x="6806909" y="4144963"/>
              <a:ext cx="1600094" cy="1389062"/>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25" name="Hexagon 24"/>
            <p:cNvSpPr/>
            <p:nvPr/>
          </p:nvSpPr>
          <p:spPr>
            <a:xfrm rot="1800000">
              <a:off x="7549810" y="5421313"/>
              <a:ext cx="1600094" cy="1389062"/>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26" name="Hexagon 25"/>
            <p:cNvSpPr/>
            <p:nvPr/>
          </p:nvSpPr>
          <p:spPr>
            <a:xfrm rot="1800000">
              <a:off x="7549810" y="2868613"/>
              <a:ext cx="1600094" cy="1389062"/>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27" name="Freeform 26"/>
            <p:cNvSpPr/>
            <p:nvPr/>
          </p:nvSpPr>
          <p:spPr>
            <a:xfrm rot="1800000">
              <a:off x="8306998" y="4056063"/>
              <a:ext cx="1242930" cy="1387475"/>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28" name="Freeform 27"/>
            <p:cNvSpPr/>
            <p:nvPr/>
          </p:nvSpPr>
          <p:spPr>
            <a:xfrm rot="1800000">
              <a:off x="8306998" y="1511300"/>
              <a:ext cx="1241343" cy="1389063"/>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grpSp>
      <p:sp>
        <p:nvSpPr>
          <p:cNvPr id="44" name="Rectangle 43"/>
          <p:cNvSpPr/>
          <p:nvPr/>
        </p:nvSpPr>
        <p:spPr>
          <a:xfrm>
            <a:off x="4560888" y="-22225"/>
            <a:ext cx="3679825" cy="6272213"/>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45" name="Rectangle 44"/>
          <p:cNvSpPr/>
          <p:nvPr/>
        </p:nvSpPr>
        <p:spPr>
          <a:xfrm>
            <a:off x="4649788" y="-22225"/>
            <a:ext cx="3505200" cy="6238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46" name="Rectangle 45"/>
          <p:cNvSpPr/>
          <p:nvPr/>
        </p:nvSpPr>
        <p:spPr>
          <a:xfrm>
            <a:off x="904875" y="601663"/>
            <a:ext cx="3562350" cy="5648325"/>
          </a:xfrm>
          <a:prstGeom prst="rect">
            <a:avLst/>
          </a:prstGeom>
          <a:solidFill>
            <a:srgbClr val="FFFFFF"/>
          </a:solidFill>
          <a:ln w="3175">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47" name="Rectangle 46"/>
          <p:cNvSpPr/>
          <p:nvPr/>
        </p:nvSpPr>
        <p:spPr>
          <a:xfrm>
            <a:off x="4651375" y="6088063"/>
            <a:ext cx="3505200" cy="8255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2" name="Title 1"/>
          <p:cNvSpPr>
            <a:spLocks noGrp="1"/>
          </p:cNvSpPr>
          <p:nvPr>
            <p:ph type="title"/>
          </p:nvPr>
        </p:nvSpPr>
        <p:spPr>
          <a:xfrm>
            <a:off x="4734424" y="2660904"/>
            <a:ext cx="3300984" cy="1463040"/>
          </a:xfrm>
        </p:spPr>
        <p:txBody>
          <a:bodyPr>
            <a:normAutofit/>
          </a:bodyPr>
          <a:lstStyle>
            <a:lvl1pPr algn="l">
              <a:defRPr sz="2800" b="0"/>
            </a:lvl1pPr>
          </a:lstStyle>
          <a:p>
            <a:r>
              <a:rPr lang="en-US" smtClean="0"/>
              <a:t>Click to edit Master title style</a:t>
            </a:r>
            <a:endParaRPr lang="en-US"/>
          </a:p>
        </p:txBody>
      </p:sp>
      <p:sp>
        <p:nvSpPr>
          <p:cNvPr id="3" name="Picture Placeholder 2"/>
          <p:cNvSpPr>
            <a:spLocks noGrp="1"/>
          </p:cNvSpPr>
          <p:nvPr>
            <p:ph type="pic" idx="1"/>
          </p:nvPr>
        </p:nvSpPr>
        <p:spPr>
          <a:xfrm>
            <a:off x="1005208" y="693795"/>
            <a:ext cx="3359623" cy="5468112"/>
          </a:xfrm>
        </p:spPr>
        <p:txBody>
          <a:bodyPr rtlCol="0">
            <a:normAutofit/>
          </a:bodyPr>
          <a:lstStyle>
            <a:lvl1pPr marL="0" indent="0">
              <a:buNone/>
              <a:defRPr sz="3200">
                <a:solidFill>
                  <a:schemeClr val="accent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dirty="0" smtClean="0"/>
              <a:t>Click icon to add picture</a:t>
            </a:r>
            <a:endParaRPr lang="en-US" noProof="0" dirty="0"/>
          </a:p>
        </p:txBody>
      </p:sp>
      <p:sp>
        <p:nvSpPr>
          <p:cNvPr id="4" name="Text Placeholder 3"/>
          <p:cNvSpPr>
            <a:spLocks noGrp="1"/>
          </p:cNvSpPr>
          <p:nvPr>
            <p:ph type="body" sz="half" idx="2"/>
          </p:nvPr>
        </p:nvSpPr>
        <p:spPr>
          <a:xfrm>
            <a:off x="4734630" y="4133088"/>
            <a:ext cx="3300573" cy="1519561"/>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48" name="Date Placeholder 4"/>
          <p:cNvSpPr>
            <a:spLocks noGrp="1"/>
          </p:cNvSpPr>
          <p:nvPr>
            <p:ph type="dt" sz="half" idx="10"/>
          </p:nvPr>
        </p:nvSpPr>
        <p:spPr/>
        <p:txBody>
          <a:bodyPr/>
          <a:lstStyle>
            <a:lvl1pPr>
              <a:defRPr/>
            </a:lvl1pPr>
          </a:lstStyle>
          <a:p>
            <a:pPr>
              <a:defRPr/>
            </a:pPr>
            <a:fld id="{407C6ED4-3403-46AE-B693-B4DE8C97B563}" type="datetimeFigureOut">
              <a:rPr lang="en-US"/>
              <a:pPr>
                <a:defRPr/>
              </a:pPr>
              <a:t>7/11/2016</a:t>
            </a:fld>
            <a:endParaRPr lang="en-US" dirty="0"/>
          </a:p>
        </p:txBody>
      </p:sp>
      <p:sp>
        <p:nvSpPr>
          <p:cNvPr id="49" name="Footer Placeholder 5"/>
          <p:cNvSpPr>
            <a:spLocks noGrp="1"/>
          </p:cNvSpPr>
          <p:nvPr>
            <p:ph type="ftr" sz="quarter" idx="11"/>
          </p:nvPr>
        </p:nvSpPr>
        <p:spPr>
          <a:xfrm>
            <a:off x="4641850" y="5724525"/>
            <a:ext cx="3492500" cy="365125"/>
          </a:xfrm>
        </p:spPr>
        <p:txBody>
          <a:bodyPr>
            <a:normAutofit/>
          </a:bodyPr>
          <a:lstStyle>
            <a:lvl1pPr>
              <a:defRPr/>
            </a:lvl1pPr>
          </a:lstStyle>
          <a:p>
            <a:pPr>
              <a:defRPr/>
            </a:pPr>
            <a:endParaRPr lang="en-US" dirty="0"/>
          </a:p>
        </p:txBody>
      </p:sp>
      <p:sp>
        <p:nvSpPr>
          <p:cNvPr id="50" name="Slide Number Placeholder 6"/>
          <p:cNvSpPr>
            <a:spLocks noGrp="1"/>
          </p:cNvSpPr>
          <p:nvPr>
            <p:ph type="sldNum" sz="quarter" idx="12"/>
          </p:nvPr>
        </p:nvSpPr>
        <p:spPr/>
        <p:txBody>
          <a:bodyPr/>
          <a:lstStyle>
            <a:lvl1pPr>
              <a:defRPr/>
            </a:lvl1pPr>
          </a:lstStyle>
          <a:p>
            <a:pPr>
              <a:defRPr/>
            </a:pPr>
            <a:fld id="{615633B3-FA34-41F6-BB29-E450E6F417EE}" type="slidenum">
              <a:rPr lang="en-US"/>
              <a:pPr>
                <a:defRPr/>
              </a:pPr>
              <a:t>‹#›</a:t>
            </a:fld>
            <a:endParaRPr lang="en-US" dirty="0"/>
          </a:p>
        </p:txBody>
      </p:sp>
    </p:spTree>
    <p:extLst>
      <p:ext uri="{BB962C8B-B14F-4D97-AF65-F5344CB8AC3E}">
        <p14:creationId xmlns:p14="http://schemas.microsoft.com/office/powerpoint/2010/main" val="25744492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1026" name="Group 41"/>
          <p:cNvGrpSpPr>
            <a:grpSpLocks/>
          </p:cNvGrpSpPr>
          <p:nvPr/>
        </p:nvGrpSpPr>
        <p:grpSpPr bwMode="auto">
          <a:xfrm>
            <a:off x="-304800" y="0"/>
            <a:ext cx="9932988" cy="6858000"/>
            <a:chOff x="-382404" y="0"/>
            <a:chExt cx="9932332" cy="6858000"/>
          </a:xfrm>
        </p:grpSpPr>
        <p:grpSp>
          <p:nvGrpSpPr>
            <p:cNvPr id="1035" name="Group 44"/>
            <p:cNvGrpSpPr>
              <a:grpSpLocks/>
            </p:cNvGrpSpPr>
            <p:nvPr/>
          </p:nvGrpSpPr>
          <p:grpSpPr bwMode="auto">
            <a:xfrm>
              <a:off x="0" y="0"/>
              <a:ext cx="9144000" cy="6858000"/>
              <a:chOff x="0" y="0"/>
              <a:chExt cx="9144000" cy="6858000"/>
            </a:xfrm>
          </p:grpSpPr>
          <p:grpSp>
            <p:nvGrpSpPr>
              <p:cNvPr id="1058" name="Group 4"/>
              <p:cNvGrpSpPr>
                <a:grpSpLocks/>
              </p:cNvGrpSpPr>
              <p:nvPr/>
            </p:nvGrpSpPr>
            <p:grpSpPr bwMode="auto">
              <a:xfrm>
                <a:off x="0" y="0"/>
                <a:ext cx="2514600" cy="6858000"/>
                <a:chOff x="0" y="0"/>
                <a:chExt cx="2514600" cy="6858000"/>
              </a:xfrm>
            </p:grpSpPr>
            <p:sp>
              <p:nvSpPr>
                <p:cNvPr id="113" name="Rectangle 112"/>
                <p:cNvSpPr/>
                <p:nvPr/>
              </p:nvSpPr>
              <p:spPr>
                <a:xfrm>
                  <a:off x="914499" y="0"/>
                  <a:ext cx="1600094"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14" name="Rectangle 2"/>
                <p:cNvSpPr/>
                <p:nvPr/>
              </p:nvSpPr>
              <p:spPr>
                <a:xfrm>
                  <a:off x="159" y="0"/>
                  <a:ext cx="45717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15" name="Rectangle 3"/>
                <p:cNvSpPr/>
                <p:nvPr/>
              </p:nvSpPr>
              <p:spPr>
                <a:xfrm>
                  <a:off x="228744" y="0"/>
                  <a:ext cx="76195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grpSp>
          <p:grpSp>
            <p:nvGrpSpPr>
              <p:cNvPr id="1059" name="Group 5"/>
              <p:cNvGrpSpPr>
                <a:grpSpLocks/>
              </p:cNvGrpSpPr>
              <p:nvPr/>
            </p:nvGrpSpPr>
            <p:grpSpPr bwMode="auto">
              <a:xfrm>
                <a:off x="422910" y="0"/>
                <a:ext cx="2514600" cy="6858000"/>
                <a:chOff x="0" y="0"/>
                <a:chExt cx="2514600" cy="6858000"/>
              </a:xfrm>
            </p:grpSpPr>
            <p:sp>
              <p:nvSpPr>
                <p:cNvPr id="110" name="Rectangle 109"/>
                <p:cNvSpPr/>
                <p:nvPr/>
              </p:nvSpPr>
              <p:spPr>
                <a:xfrm>
                  <a:off x="913836" y="0"/>
                  <a:ext cx="1600094"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11" name="Rectangle 110"/>
                <p:cNvSpPr/>
                <p:nvPr/>
              </p:nvSpPr>
              <p:spPr>
                <a:xfrm>
                  <a:off x="-504" y="0"/>
                  <a:ext cx="45717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12" name="Rectangle 111"/>
                <p:cNvSpPr/>
                <p:nvPr/>
              </p:nvSpPr>
              <p:spPr>
                <a:xfrm>
                  <a:off x="228081" y="0"/>
                  <a:ext cx="76195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grpSp>
          <p:grpSp>
            <p:nvGrpSpPr>
              <p:cNvPr id="1060" name="Group 9"/>
              <p:cNvGrpSpPr>
                <a:grpSpLocks/>
              </p:cNvGrpSpPr>
              <p:nvPr/>
            </p:nvGrpSpPr>
            <p:grpSpPr bwMode="auto">
              <a:xfrm rot="10800000">
                <a:off x="6629400" y="0"/>
                <a:ext cx="2514600" cy="6858000"/>
                <a:chOff x="0" y="0"/>
                <a:chExt cx="2514600" cy="6858000"/>
              </a:xfrm>
            </p:grpSpPr>
            <p:sp>
              <p:nvSpPr>
                <p:cNvPr id="107" name="Rectangle 106"/>
                <p:cNvSpPr/>
                <p:nvPr/>
              </p:nvSpPr>
              <p:spPr>
                <a:xfrm>
                  <a:off x="914785" y="0"/>
                  <a:ext cx="1600094"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08" name="Rectangle 107"/>
                <p:cNvSpPr/>
                <p:nvPr/>
              </p:nvSpPr>
              <p:spPr>
                <a:xfrm>
                  <a:off x="445" y="0"/>
                  <a:ext cx="45717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09" name="Rectangle 108"/>
                <p:cNvSpPr/>
                <p:nvPr/>
              </p:nvSpPr>
              <p:spPr>
                <a:xfrm>
                  <a:off x="229030" y="0"/>
                  <a:ext cx="76195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grpSp>
          <p:sp>
            <p:nvSpPr>
              <p:cNvPr id="104" name="Rectangle 103"/>
              <p:cNvSpPr/>
              <p:nvPr/>
            </p:nvSpPr>
            <p:spPr>
              <a:xfrm>
                <a:off x="3809907" y="0"/>
                <a:ext cx="2819214"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05" name="Rectangle 104"/>
              <p:cNvSpPr/>
              <p:nvPr/>
            </p:nvSpPr>
            <p:spPr>
              <a:xfrm>
                <a:off x="2895568" y="0"/>
                <a:ext cx="45717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06" name="Rectangle 105"/>
              <p:cNvSpPr/>
              <p:nvPr/>
            </p:nvSpPr>
            <p:spPr>
              <a:xfrm>
                <a:off x="3124153" y="0"/>
                <a:ext cx="76195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grpSp>
        <p:sp>
          <p:nvSpPr>
            <p:cNvPr id="44" name="Freeform 43"/>
            <p:cNvSpPr/>
            <p:nvPr/>
          </p:nvSpPr>
          <p:spPr>
            <a:xfrm>
              <a:off x="-12540" y="5035550"/>
              <a:ext cx="9144983" cy="1174750"/>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anchor="ctr"/>
            <a:lstStyle/>
            <a:p>
              <a:pPr algn="ctr" fontAlgn="auto">
                <a:spcBef>
                  <a:spcPts val="0"/>
                </a:spcBef>
                <a:spcAft>
                  <a:spcPts val="0"/>
                </a:spcAft>
                <a:defRPr/>
              </a:pPr>
              <a:endParaRPr lang="en-US" dirty="0"/>
            </a:p>
          </p:txBody>
        </p:sp>
        <p:sp>
          <p:nvSpPr>
            <p:cNvPr id="45" name="Freeform 44"/>
            <p:cNvSpPr/>
            <p:nvPr/>
          </p:nvSpPr>
          <p:spPr>
            <a:xfrm>
              <a:off x="-12540" y="3467100"/>
              <a:ext cx="9144983" cy="890588"/>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anchor="ctr"/>
            <a:lstStyle/>
            <a:p>
              <a:pPr algn="ctr" fontAlgn="auto">
                <a:spcBef>
                  <a:spcPts val="0"/>
                </a:spcBef>
                <a:spcAft>
                  <a:spcPts val="0"/>
                </a:spcAft>
                <a:defRPr/>
              </a:pPr>
              <a:endParaRPr lang="en-US" dirty="0"/>
            </a:p>
          </p:txBody>
        </p:sp>
        <p:sp>
          <p:nvSpPr>
            <p:cNvPr id="46" name="Freeform 45"/>
            <p:cNvSpPr/>
            <p:nvPr/>
          </p:nvSpPr>
          <p:spPr>
            <a:xfrm>
              <a:off x="-23653" y="5640388"/>
              <a:ext cx="3004940" cy="1211262"/>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anchor="ctr"/>
            <a:lstStyle/>
            <a:p>
              <a:pPr algn="ctr" fontAlgn="auto">
                <a:spcBef>
                  <a:spcPts val="0"/>
                </a:spcBef>
                <a:spcAft>
                  <a:spcPts val="0"/>
                </a:spcAft>
                <a:defRPr/>
              </a:pPr>
              <a:endParaRPr lang="en-US" dirty="0"/>
            </a:p>
          </p:txBody>
        </p:sp>
        <p:sp>
          <p:nvSpPr>
            <p:cNvPr id="47" name="Freeform 46"/>
            <p:cNvSpPr/>
            <p:nvPr/>
          </p:nvSpPr>
          <p:spPr>
            <a:xfrm>
              <a:off x="-12540" y="5284788"/>
              <a:ext cx="9144983" cy="1477962"/>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anchor="ctr"/>
            <a:lstStyle/>
            <a:p>
              <a:pPr algn="ctr" fontAlgn="auto">
                <a:spcBef>
                  <a:spcPts val="0"/>
                </a:spcBef>
                <a:spcAft>
                  <a:spcPts val="0"/>
                </a:spcAft>
                <a:defRPr/>
              </a:pPr>
              <a:endParaRPr lang="en-US" dirty="0"/>
            </a:p>
          </p:txBody>
        </p:sp>
        <p:sp>
          <p:nvSpPr>
            <p:cNvPr id="49" name="Freeform 48"/>
            <p:cNvSpPr/>
            <p:nvPr/>
          </p:nvSpPr>
          <p:spPr>
            <a:xfrm>
              <a:off x="2136793" y="5132388"/>
              <a:ext cx="6982951" cy="171926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anchor="ctr"/>
            <a:lstStyle/>
            <a:p>
              <a:pPr algn="ctr" fontAlgn="auto">
                <a:spcBef>
                  <a:spcPts val="0"/>
                </a:spcBef>
                <a:spcAft>
                  <a:spcPts val="0"/>
                </a:spcAft>
                <a:defRPr/>
              </a:pPr>
              <a:endParaRPr lang="en-US" dirty="0"/>
            </a:p>
          </p:txBody>
        </p:sp>
        <p:sp>
          <p:nvSpPr>
            <p:cNvPr id="50" name="Hexagon 49"/>
            <p:cNvSpPr/>
            <p:nvPr/>
          </p:nvSpPr>
          <p:spPr>
            <a:xfrm rot="1800000">
              <a:off x="2995573" y="2859088"/>
              <a:ext cx="1601682" cy="1389062"/>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51" name="Hexagon 50"/>
            <p:cNvSpPr/>
            <p:nvPr/>
          </p:nvSpPr>
          <p:spPr>
            <a:xfrm rot="1800000">
              <a:off x="3719425" y="4125913"/>
              <a:ext cx="1601682" cy="1389062"/>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52" name="Hexagon 51"/>
            <p:cNvSpPr/>
            <p:nvPr/>
          </p:nvSpPr>
          <p:spPr>
            <a:xfrm rot="1800000">
              <a:off x="3728949" y="1592263"/>
              <a:ext cx="1601682" cy="1389062"/>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53" name="Hexagon 52"/>
            <p:cNvSpPr/>
            <p:nvPr/>
          </p:nvSpPr>
          <p:spPr>
            <a:xfrm rot="1800000">
              <a:off x="2976524" y="325438"/>
              <a:ext cx="1601682" cy="1389062"/>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54" name="Hexagon 53"/>
            <p:cNvSpPr/>
            <p:nvPr/>
          </p:nvSpPr>
          <p:spPr>
            <a:xfrm rot="1800000">
              <a:off x="4462326" y="5383213"/>
              <a:ext cx="1601682" cy="1389062"/>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55" name="Freeform 54"/>
            <p:cNvSpPr/>
            <p:nvPr/>
          </p:nvSpPr>
          <p:spPr>
            <a:xfrm rot="1800000">
              <a:off x="-382404" y="4202113"/>
              <a:ext cx="1261980" cy="1387475"/>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56" name="Hexagon 55"/>
            <p:cNvSpPr/>
            <p:nvPr/>
          </p:nvSpPr>
          <p:spPr>
            <a:xfrm rot="1800000">
              <a:off x="23969" y="5402263"/>
              <a:ext cx="1601682" cy="1389062"/>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57" name="Hexagon 56"/>
            <p:cNvSpPr/>
            <p:nvPr/>
          </p:nvSpPr>
          <p:spPr>
            <a:xfrm rot="1800000">
              <a:off x="52542" y="2849563"/>
              <a:ext cx="1601682" cy="1389062"/>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58" name="Hexagon 57"/>
            <p:cNvSpPr/>
            <p:nvPr/>
          </p:nvSpPr>
          <p:spPr>
            <a:xfrm rot="1800000">
              <a:off x="776394" y="4125913"/>
              <a:ext cx="1601682" cy="1389062"/>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59" name="Hexagon 58"/>
            <p:cNvSpPr/>
            <p:nvPr/>
          </p:nvSpPr>
          <p:spPr>
            <a:xfrm rot="1800000">
              <a:off x="1509771" y="5411788"/>
              <a:ext cx="1601682" cy="1389062"/>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60" name="Hexagon 59"/>
            <p:cNvSpPr/>
            <p:nvPr/>
          </p:nvSpPr>
          <p:spPr>
            <a:xfrm rot="1800000">
              <a:off x="1528820" y="2859088"/>
              <a:ext cx="1601682" cy="1389062"/>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95" name="Hexagon 94"/>
            <p:cNvSpPr/>
            <p:nvPr/>
          </p:nvSpPr>
          <p:spPr>
            <a:xfrm rot="1800000">
              <a:off x="795443" y="1563688"/>
              <a:ext cx="1601682" cy="1389062"/>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96" name="Hexagon 95"/>
            <p:cNvSpPr/>
            <p:nvPr/>
          </p:nvSpPr>
          <p:spPr>
            <a:xfrm rot="1800000">
              <a:off x="6806909" y="4144963"/>
              <a:ext cx="1600094" cy="1389062"/>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97" name="Hexagon 96"/>
            <p:cNvSpPr/>
            <p:nvPr/>
          </p:nvSpPr>
          <p:spPr>
            <a:xfrm rot="1800000">
              <a:off x="7549810" y="5421313"/>
              <a:ext cx="1600094" cy="1389062"/>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98" name="Hexagon 97"/>
            <p:cNvSpPr/>
            <p:nvPr/>
          </p:nvSpPr>
          <p:spPr>
            <a:xfrm rot="1800000">
              <a:off x="7549810" y="2868613"/>
              <a:ext cx="1600094" cy="1389062"/>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99" name="Freeform 98"/>
            <p:cNvSpPr/>
            <p:nvPr/>
          </p:nvSpPr>
          <p:spPr>
            <a:xfrm rot="1800000">
              <a:off x="8306997" y="4056063"/>
              <a:ext cx="1242931" cy="1387475"/>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00" name="Freeform 99"/>
            <p:cNvSpPr/>
            <p:nvPr/>
          </p:nvSpPr>
          <p:spPr>
            <a:xfrm rot="1800000">
              <a:off x="8306997" y="1511300"/>
              <a:ext cx="1241343" cy="1389063"/>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grpSp>
      <p:sp>
        <p:nvSpPr>
          <p:cNvPr id="66" name="Rectangle 65"/>
          <p:cNvSpPr/>
          <p:nvPr/>
        </p:nvSpPr>
        <p:spPr>
          <a:xfrm>
            <a:off x="457200" y="333375"/>
            <a:ext cx="8229600" cy="6186488"/>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70" name="Rectangle 69"/>
          <p:cNvSpPr/>
          <p:nvPr/>
        </p:nvSpPr>
        <p:spPr>
          <a:xfrm>
            <a:off x="4560888" y="-22225"/>
            <a:ext cx="3679825" cy="700088"/>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71" name="Rectangle 70"/>
          <p:cNvSpPr/>
          <p:nvPr/>
        </p:nvSpPr>
        <p:spPr>
          <a:xfrm>
            <a:off x="4649788" y="-22225"/>
            <a:ext cx="3505200" cy="6238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030" name="Title Placeholder 1"/>
          <p:cNvSpPr>
            <a:spLocks noGrp="1"/>
          </p:cNvSpPr>
          <p:nvPr>
            <p:ph type="title"/>
          </p:nvPr>
        </p:nvSpPr>
        <p:spPr bwMode="auto">
          <a:xfrm>
            <a:off x="1042988" y="1027113"/>
            <a:ext cx="7024687"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en-US" smtClean="0"/>
              <a:t>Click to edit Master title style</a:t>
            </a:r>
          </a:p>
        </p:txBody>
      </p:sp>
      <p:sp>
        <p:nvSpPr>
          <p:cNvPr id="1031" name="Text Placeholder 2"/>
          <p:cNvSpPr>
            <a:spLocks noGrp="1"/>
          </p:cNvSpPr>
          <p:nvPr>
            <p:ph type="body" idx="1"/>
          </p:nvPr>
        </p:nvSpPr>
        <p:spPr bwMode="auto">
          <a:xfrm>
            <a:off x="1042988" y="2324100"/>
            <a:ext cx="6777037" cy="3508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5997575" y="223838"/>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rgbClr val="FEFEFE"/>
                </a:solidFill>
                <a:latin typeface="+mn-lt"/>
              </a:defRPr>
            </a:lvl1pPr>
          </a:lstStyle>
          <a:p>
            <a:pPr>
              <a:defRPr/>
            </a:pPr>
            <a:fld id="{F72DBF77-222C-4619-8CA7-E86D6C7191EB}" type="datetimeFigureOut">
              <a:rPr lang="en-US"/>
              <a:pPr>
                <a:defRPr/>
              </a:pPr>
              <a:t>7/11/2016</a:t>
            </a:fld>
            <a:endParaRPr lang="en-US" dirty="0"/>
          </a:p>
        </p:txBody>
      </p:sp>
      <p:sp>
        <p:nvSpPr>
          <p:cNvPr id="5" name="Footer Placeholder 4"/>
          <p:cNvSpPr>
            <a:spLocks noGrp="1"/>
          </p:cNvSpPr>
          <p:nvPr>
            <p:ph type="ftr" sz="quarter" idx="3"/>
          </p:nvPr>
        </p:nvSpPr>
        <p:spPr>
          <a:xfrm>
            <a:off x="4641850" y="5851525"/>
            <a:ext cx="3502025" cy="365125"/>
          </a:xfrm>
          <a:prstGeom prst="rect">
            <a:avLst/>
          </a:prstGeom>
        </p:spPr>
        <p:txBody>
          <a:bodyPr vert="horz" lIns="91440" tIns="45720" rIns="91440" bIns="45720" rtlCol="0" anchor="ctr"/>
          <a:lstStyle>
            <a:lvl1pPr algn="r" fontAlgn="auto">
              <a:spcBef>
                <a:spcPts val="0"/>
              </a:spcBef>
              <a:spcAft>
                <a:spcPts val="0"/>
              </a:spcAft>
              <a:defRPr sz="1200">
                <a:solidFill>
                  <a:schemeClr val="accent1"/>
                </a:solidFill>
                <a:latin typeface="+mn-lt"/>
              </a:defRPr>
            </a:lvl1pPr>
          </a:lstStyle>
          <a:p>
            <a:pPr>
              <a:defRPr/>
            </a:pPr>
            <a:endParaRPr lang="en-US" dirty="0"/>
          </a:p>
        </p:txBody>
      </p:sp>
      <p:sp>
        <p:nvSpPr>
          <p:cNvPr id="6" name="Slide Number Placeholder 5"/>
          <p:cNvSpPr>
            <a:spLocks noGrp="1"/>
          </p:cNvSpPr>
          <p:nvPr>
            <p:ph type="sldNum" sz="quarter" idx="4"/>
          </p:nvPr>
        </p:nvSpPr>
        <p:spPr>
          <a:xfrm>
            <a:off x="4649788" y="223838"/>
            <a:ext cx="1331912" cy="365125"/>
          </a:xfrm>
          <a:prstGeom prst="rect">
            <a:avLst/>
          </a:prstGeom>
        </p:spPr>
        <p:txBody>
          <a:bodyPr vert="horz" lIns="91440" tIns="45720" rIns="91440" bIns="45720" rtlCol="0" anchor="ctr"/>
          <a:lstStyle>
            <a:lvl1pPr algn="l" fontAlgn="auto">
              <a:spcBef>
                <a:spcPts val="0"/>
              </a:spcBef>
              <a:spcAft>
                <a:spcPts val="0"/>
              </a:spcAft>
              <a:defRPr sz="1200">
                <a:solidFill>
                  <a:srgbClr val="FEFEFE"/>
                </a:solidFill>
                <a:latin typeface="+mn-lt"/>
              </a:defRPr>
            </a:lvl1pPr>
          </a:lstStyle>
          <a:p>
            <a:pPr>
              <a:defRPr/>
            </a:pPr>
            <a:fld id="{6F279A1C-36F0-43E2-9141-9F9CF828C8F5}" type="slidenum">
              <a:rPr lang="en-US"/>
              <a:pPr>
                <a:defRPr/>
              </a:pPr>
              <a:t>‹#›</a:t>
            </a:fld>
            <a:endParaRPr lang="en-US" dirty="0"/>
          </a:p>
        </p:txBody>
      </p:sp>
    </p:spTree>
  </p:cSld>
  <p:clrMap bg1="lt1" tx1="dk1" bg2="lt2" tx2="dk2" accent1="accent1" accent2="accent2" accent3="accent3" accent4="accent4" accent5="accent5" accent6="accent6" hlink="hlink" folHlink="folHlink"/>
  <p:sldLayoutIdLst>
    <p:sldLayoutId id="2147483721" r:id="rId1"/>
    <p:sldLayoutId id="2147483713" r:id="rId2"/>
    <p:sldLayoutId id="2147483714" r:id="rId3"/>
    <p:sldLayoutId id="2147483715" r:id="rId4"/>
    <p:sldLayoutId id="2147483716" r:id="rId5"/>
    <p:sldLayoutId id="2147483717" r:id="rId6"/>
    <p:sldLayoutId id="2147483718" r:id="rId7"/>
    <p:sldLayoutId id="2147483722" r:id="rId8"/>
    <p:sldLayoutId id="2147483723" r:id="rId9"/>
    <p:sldLayoutId id="2147483719" r:id="rId10"/>
    <p:sldLayoutId id="2147483720" r:id="rId11"/>
  </p:sldLayoutIdLst>
  <p:txStyles>
    <p:titleStyle>
      <a:lvl1pPr algn="l" rtl="0" eaLnBrk="0" fontAlgn="base" hangingPunct="0">
        <a:spcBef>
          <a:spcPct val="0"/>
        </a:spcBef>
        <a:spcAft>
          <a:spcPct val="0"/>
        </a:spcAft>
        <a:defRPr sz="4000" kern="1200">
          <a:solidFill>
            <a:schemeClr val="accent1"/>
          </a:solidFill>
          <a:latin typeface="+mj-lt"/>
          <a:ea typeface="+mj-ea"/>
          <a:cs typeface="+mj-cs"/>
        </a:defRPr>
      </a:lvl1pPr>
      <a:lvl2pPr algn="l" rtl="0" eaLnBrk="0" fontAlgn="base" hangingPunct="0">
        <a:spcBef>
          <a:spcPct val="0"/>
        </a:spcBef>
        <a:spcAft>
          <a:spcPct val="0"/>
        </a:spcAft>
        <a:defRPr sz="4000">
          <a:solidFill>
            <a:schemeClr val="accent1"/>
          </a:solidFill>
          <a:latin typeface="Century Gothic" pitchFamily="34" charset="0"/>
        </a:defRPr>
      </a:lvl2pPr>
      <a:lvl3pPr algn="l" rtl="0" eaLnBrk="0" fontAlgn="base" hangingPunct="0">
        <a:spcBef>
          <a:spcPct val="0"/>
        </a:spcBef>
        <a:spcAft>
          <a:spcPct val="0"/>
        </a:spcAft>
        <a:defRPr sz="4000">
          <a:solidFill>
            <a:schemeClr val="accent1"/>
          </a:solidFill>
          <a:latin typeface="Century Gothic" pitchFamily="34" charset="0"/>
        </a:defRPr>
      </a:lvl3pPr>
      <a:lvl4pPr algn="l" rtl="0" eaLnBrk="0" fontAlgn="base" hangingPunct="0">
        <a:spcBef>
          <a:spcPct val="0"/>
        </a:spcBef>
        <a:spcAft>
          <a:spcPct val="0"/>
        </a:spcAft>
        <a:defRPr sz="4000">
          <a:solidFill>
            <a:schemeClr val="accent1"/>
          </a:solidFill>
          <a:latin typeface="Century Gothic" pitchFamily="34" charset="0"/>
        </a:defRPr>
      </a:lvl4pPr>
      <a:lvl5pPr algn="l" rtl="0" eaLnBrk="0" fontAlgn="base" hangingPunct="0">
        <a:spcBef>
          <a:spcPct val="0"/>
        </a:spcBef>
        <a:spcAft>
          <a:spcPct val="0"/>
        </a:spcAft>
        <a:defRPr sz="4000">
          <a:solidFill>
            <a:schemeClr val="accent1"/>
          </a:solidFill>
          <a:latin typeface="Century Gothic" pitchFamily="34" charset="0"/>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273050" algn="l" rtl="0" eaLnBrk="0" fontAlgn="base" hangingPunct="0">
        <a:spcBef>
          <a:spcPct val="20000"/>
        </a:spcBef>
        <a:spcAft>
          <a:spcPct val="0"/>
        </a:spcAft>
        <a:buClr>
          <a:schemeClr val="accent1"/>
        </a:buClr>
        <a:buSzPct val="76000"/>
        <a:buFont typeface="Wingdings 2" pitchFamily="18" charset="2"/>
        <a:buChar char=""/>
        <a:defRPr sz="2400" kern="1200">
          <a:solidFill>
            <a:schemeClr val="tx2"/>
          </a:solidFill>
          <a:latin typeface="+mn-lt"/>
          <a:ea typeface="+mn-ea"/>
          <a:cs typeface="+mn-cs"/>
        </a:defRPr>
      </a:lvl1pPr>
      <a:lvl2pPr marL="639763" indent="-273050" algn="l" rtl="0" eaLnBrk="0" fontAlgn="base" hangingPunct="0">
        <a:spcBef>
          <a:spcPct val="20000"/>
        </a:spcBef>
        <a:spcAft>
          <a:spcPct val="0"/>
        </a:spcAft>
        <a:buClr>
          <a:schemeClr val="accent1"/>
        </a:buClr>
        <a:buSzPct val="76000"/>
        <a:buFont typeface="Wingdings 2" pitchFamily="18" charset="2"/>
        <a:buChar char=""/>
        <a:defRPr sz="2200" kern="1200">
          <a:solidFill>
            <a:schemeClr val="tx2"/>
          </a:solidFill>
          <a:latin typeface="+mn-lt"/>
          <a:ea typeface="+mn-ea"/>
          <a:cs typeface="+mn-cs"/>
        </a:defRPr>
      </a:lvl2pPr>
      <a:lvl3pPr marL="914400" indent="-228600" algn="l" rtl="0" eaLnBrk="0" fontAlgn="base" hangingPunct="0">
        <a:spcBef>
          <a:spcPct val="20000"/>
        </a:spcBef>
        <a:spcAft>
          <a:spcPct val="0"/>
        </a:spcAft>
        <a:buClr>
          <a:schemeClr val="accent1"/>
        </a:buClr>
        <a:buSzPct val="76000"/>
        <a:buFont typeface="Wingdings 2" pitchFamily="18" charset="2"/>
        <a:buChar char=""/>
        <a:defRPr sz="2000" kern="1200">
          <a:solidFill>
            <a:schemeClr val="tx2"/>
          </a:solidFill>
          <a:latin typeface="+mn-lt"/>
          <a:ea typeface="+mn-ea"/>
          <a:cs typeface="+mn-cs"/>
        </a:defRPr>
      </a:lvl3pPr>
      <a:lvl4pPr marL="1123950" indent="-228600" algn="l" rtl="0" eaLnBrk="0" fontAlgn="base" hangingPunct="0">
        <a:spcBef>
          <a:spcPct val="20000"/>
        </a:spcBef>
        <a:spcAft>
          <a:spcPct val="0"/>
        </a:spcAft>
        <a:buClr>
          <a:schemeClr val="accent1"/>
        </a:buClr>
        <a:buSzPct val="76000"/>
        <a:buFont typeface="Wingdings 2" pitchFamily="18" charset="2"/>
        <a:buChar char=""/>
        <a:defRPr kern="1200">
          <a:solidFill>
            <a:schemeClr val="tx2"/>
          </a:solidFill>
          <a:latin typeface="+mn-lt"/>
          <a:ea typeface="+mn-ea"/>
          <a:cs typeface="+mn-cs"/>
        </a:defRPr>
      </a:lvl4pPr>
      <a:lvl5pPr marL="1325563" indent="-228600" algn="l" rtl="0" eaLnBrk="0" fontAlgn="base" hangingPunct="0">
        <a:spcBef>
          <a:spcPct val="20000"/>
        </a:spcBef>
        <a:spcAft>
          <a:spcPct val="0"/>
        </a:spcAft>
        <a:buClr>
          <a:schemeClr val="accent1"/>
        </a:buClr>
        <a:buSzPct val="76000"/>
        <a:buFont typeface="Wingdings 2" pitchFamily="18" charset="2"/>
        <a:buChar char=""/>
        <a:defRPr sz="1600" kern="1200">
          <a:solidFill>
            <a:schemeClr val="tx2"/>
          </a:solidFill>
          <a:latin typeface="+mn-lt"/>
          <a:ea typeface="+mn-ea"/>
          <a:cs typeface="+mn-cs"/>
        </a:defRPr>
      </a:lvl5pPr>
      <a:lvl6pPr marL="1517904"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6pPr>
      <a:lvl7pPr marL="1719072"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7pPr>
      <a:lvl8pPr marL="1920240"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8pPr>
      <a:lvl9pPr marL="2121408"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hyperlink" Target="http://www.ohe.state.mn.us/mPg.cfm?pageID=1586"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hyperlink" Target="http://www.google.com/url?sa=i&amp;rct=j&amp;q=&amp;esrc=s&amp;source=images&amp;cd=&amp;cad=rja&amp;docid=XVJD_ybgAbM4_M&amp;tbnid=2eEkoE_JouARaM:&amp;ved=0CAUQjRw&amp;url=http://www.hispanicpost.com/2013/02/owatonna-latino-students-prepare-for-college/&amp;ei=C-_BUrLcD--kyAHuyoHACw&amp;bvm=bv.58187178,d.aWc&amp;psig=AFQjCNHkpNqY__qJEsONeHwSr6gMAJqw5A&amp;ust=1388527687388348" TargetMode="Externa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hyperlink" Target="http://www.ohe.state.mn.us/" TargetMode="Externa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hyperlink" Target="http://www.selfloan.org/" TargetMode="Externa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hyperlink" Target="http://www.ohe.state.mn.us/MNDreamAct" TargetMode="Externa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hyperlink" Target="http://www.ohe.state.mn/MNDreamAct"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hyperlink" Target="http://www.sss.gov/"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hyperlink" Target="http://www.ohe.state.mn.us/MNDreamAct"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724400" y="2741626"/>
            <a:ext cx="3581400" cy="2616200"/>
          </a:xfrm>
        </p:spPr>
        <p:txBody>
          <a:bodyPr>
            <a:normAutofit fontScale="90000"/>
          </a:bodyPr>
          <a:lstStyle/>
          <a:p>
            <a:pPr eaLnBrk="1" hangingPunct="1">
              <a:defRPr/>
            </a:pPr>
            <a:r>
              <a:rPr lang="es-US" sz="3600" b="1" i="0" dirty="0" smtClean="0">
                <a:solidFill>
                  <a:srgbClr val="94C600"/>
                </a:solidFill>
              </a:rPr>
              <a:t>Información general sobre la Ley Dream de Minnesota</a:t>
            </a:r>
            <a:r>
              <a:rPr lang="en" sz="3600" dirty="0" smtClean="0"/>
              <a:t/>
            </a:r>
            <a:br>
              <a:rPr lang="en" sz="3600" dirty="0" smtClean="0"/>
            </a:br>
            <a:r>
              <a:rPr lang="en" sz="3600" dirty="0" smtClean="0"/>
              <a:t/>
            </a:r>
            <a:br>
              <a:rPr lang="en" sz="3600" dirty="0" smtClean="0"/>
            </a:br>
            <a:endParaRPr lang="en" sz="3600" dirty="0" smtClean="0"/>
          </a:p>
        </p:txBody>
      </p:sp>
      <p:sp>
        <p:nvSpPr>
          <p:cNvPr id="5123" name="Subtitle 2"/>
          <p:cNvSpPr>
            <a:spLocks noGrp="1"/>
          </p:cNvSpPr>
          <p:nvPr>
            <p:ph type="subTitle" idx="1"/>
          </p:nvPr>
        </p:nvSpPr>
        <p:spPr>
          <a:xfrm>
            <a:off x="4733924" y="5029200"/>
            <a:ext cx="3571875" cy="914400"/>
          </a:xfrm>
        </p:spPr>
        <p:txBody>
          <a:bodyPr>
            <a:normAutofit lnSpcReduction="10000"/>
          </a:bodyPr>
          <a:lstStyle/>
          <a:p>
            <a:pPr eaLnBrk="1" hangingPunct="1"/>
            <a:r>
              <a:rPr lang="es-US" sz="1800" b="1" i="0" dirty="0" smtClean="0">
                <a:solidFill>
                  <a:srgbClr val="424242"/>
                </a:solidFill>
              </a:rPr>
              <a:t>Ginny Dodds</a:t>
            </a:r>
          </a:p>
          <a:p>
            <a:pPr eaLnBrk="1" hangingPunct="1"/>
            <a:r>
              <a:rPr lang="es-US" sz="1800" b="1" i="0" dirty="0" smtClean="0">
                <a:solidFill>
                  <a:srgbClr val="424242"/>
                </a:solidFill>
              </a:rPr>
              <a:t>Gerenta, Ayuda Financiera del Estado</a:t>
            </a:r>
          </a:p>
          <a:p>
            <a:pPr eaLnBrk="1" hangingPunct="1"/>
            <a:endParaRPr lang="en-US" b="1" dirty="0" smtClean="0"/>
          </a:p>
        </p:txBody>
      </p:sp>
      <p:pic>
        <p:nvPicPr>
          <p:cNvPr id="5124" name="Picture 2" descr="Feature: Minnesota Dream Act">
            <a:hlinkClick r:id="rId2"/>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105400" y="533400"/>
            <a:ext cx="2371725"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42988" y="857232"/>
            <a:ext cx="7024687" cy="914400"/>
          </a:xfrm>
        </p:spPr>
        <p:txBody>
          <a:bodyPr rtlCol="0">
            <a:normAutofit fontScale="90000"/>
          </a:bodyPr>
          <a:lstStyle/>
          <a:p>
            <a:pPr eaLnBrk="1" fontAlgn="auto" hangingPunct="1">
              <a:spcAft>
                <a:spcPts val="0"/>
              </a:spcAft>
              <a:defRPr/>
            </a:pPr>
            <a:r>
              <a:rPr lang="es-US" sz="4000" b="1" i="0" dirty="0" smtClean="0">
                <a:solidFill>
                  <a:srgbClr val="94C600"/>
                </a:solidFill>
              </a:rPr>
              <a:t>Ley de Prosperidad (Ley Dream de Minnesota)</a:t>
            </a:r>
          </a:p>
        </p:txBody>
      </p:sp>
      <p:sp>
        <p:nvSpPr>
          <p:cNvPr id="3" name="Content Placeholder 2"/>
          <p:cNvSpPr>
            <a:spLocks noGrp="1"/>
          </p:cNvSpPr>
          <p:nvPr>
            <p:ph idx="1"/>
          </p:nvPr>
        </p:nvSpPr>
        <p:spPr>
          <a:xfrm>
            <a:off x="838200" y="1762148"/>
            <a:ext cx="7448576" cy="4953000"/>
          </a:xfrm>
        </p:spPr>
        <p:txBody>
          <a:bodyPr rtlCol="0">
            <a:normAutofit fontScale="92500"/>
          </a:bodyPr>
          <a:lstStyle/>
          <a:p>
            <a:pPr marL="68580" indent="0" eaLnBrk="1" fontAlgn="auto" hangingPunct="1">
              <a:spcAft>
                <a:spcPts val="0"/>
              </a:spcAft>
              <a:buFont typeface="Wingdings 2" pitchFamily="18" charset="2"/>
              <a:buNone/>
              <a:defRPr/>
            </a:pPr>
            <a:r>
              <a:rPr lang="es-US" sz="2400" b="1" i="0" dirty="0" smtClean="0">
                <a:solidFill>
                  <a:srgbClr val="3E3D2D"/>
                </a:solidFill>
              </a:rPr>
              <a:t>Se requiere la siguiente documentación para ser elegible en virtud de la Ley Dream de Minnesota:</a:t>
            </a:r>
          </a:p>
          <a:p>
            <a:pPr indent="-274320" eaLnBrk="1" fontAlgn="auto" hangingPunct="1">
              <a:spcAft>
                <a:spcPts val="0"/>
              </a:spcAft>
              <a:defRPr/>
            </a:pPr>
            <a:r>
              <a:rPr lang="es-US" sz="2400" b="1" i="0" dirty="0" smtClean="0">
                <a:solidFill>
                  <a:srgbClr val="3E3D2D"/>
                </a:solidFill>
              </a:rPr>
              <a:t>Transcripción de estudios de la escuela secundaria </a:t>
            </a:r>
            <a:r>
              <a:rPr lang="es-US" sz="1600" b="1" i="0" dirty="0" smtClean="0">
                <a:solidFill>
                  <a:srgbClr val="3E3D2D"/>
                </a:solidFill>
              </a:rPr>
              <a:t>(no es necesario que estén certificados o sellados).</a:t>
            </a:r>
          </a:p>
          <a:p>
            <a:pPr indent="-274320" eaLnBrk="1" fontAlgn="auto" hangingPunct="1">
              <a:spcAft>
                <a:spcPts val="0"/>
              </a:spcAft>
              <a:defRPr/>
            </a:pPr>
            <a:r>
              <a:rPr lang="es-US" sz="2400" b="1" i="0" dirty="0" smtClean="0">
                <a:solidFill>
                  <a:srgbClr val="3E3D2D"/>
                </a:solidFill>
              </a:rPr>
              <a:t>Diploma de la escuela secundaria o GED</a:t>
            </a:r>
            <a:r>
              <a:rPr lang="es-US" sz="1600" b="1" i="0" dirty="0" smtClean="0">
                <a:solidFill>
                  <a:srgbClr val="3E3D2D"/>
                </a:solidFill>
              </a:rPr>
              <a:t>(si la graduación de la escuela secundaria no está documentada en la transcripción).</a:t>
            </a:r>
          </a:p>
          <a:p>
            <a:pPr indent="-274320" eaLnBrk="1" fontAlgn="auto" hangingPunct="1">
              <a:spcAft>
                <a:spcPts val="0"/>
              </a:spcAft>
              <a:defRPr/>
            </a:pPr>
            <a:r>
              <a:rPr lang="es-US" sz="2400" b="1" i="0" dirty="0" smtClean="0">
                <a:solidFill>
                  <a:srgbClr val="3E3D2D"/>
                </a:solidFill>
              </a:rPr>
              <a:t>Evidencia de inscripción en el Servicio Selectivo (para los hombres nacidos después de 1959):</a:t>
            </a:r>
          </a:p>
          <a:p>
            <a:pPr marL="640080" lvl="1" indent="-274320" eaLnBrk="1" fontAlgn="auto" hangingPunct="1">
              <a:spcAft>
                <a:spcPts val="0"/>
              </a:spcAft>
              <a:defRPr/>
            </a:pPr>
            <a:r>
              <a:rPr lang="es-US" sz="2200" b="1" i="0" dirty="0" smtClean="0">
                <a:solidFill>
                  <a:srgbClr val="3E3D2D"/>
                </a:solidFill>
              </a:rPr>
              <a:t>Tarjeta de inscripción al Servicio Selectivo completa.</a:t>
            </a:r>
          </a:p>
          <a:p>
            <a:pPr marL="640080" lvl="1" indent="-274320" eaLnBrk="1" fontAlgn="auto" hangingPunct="1">
              <a:spcAft>
                <a:spcPts val="0"/>
              </a:spcAft>
              <a:defRPr/>
            </a:pPr>
            <a:r>
              <a:rPr lang="es-US" sz="2200" b="1" i="0" dirty="0" smtClean="0">
                <a:solidFill>
                  <a:srgbClr val="3E3D2D"/>
                </a:solidFill>
              </a:rPr>
              <a:t>Evidencia de inscripción del Servicio Selectivo.</a:t>
            </a:r>
          </a:p>
          <a:p>
            <a:pPr marL="640080" lvl="1" indent="-274320" eaLnBrk="1" fontAlgn="auto" hangingPunct="1">
              <a:spcAft>
                <a:spcPts val="0"/>
              </a:spcAft>
              <a:defRPr/>
            </a:pPr>
            <a:r>
              <a:rPr lang="es-US" sz="2200" b="1" i="0" dirty="0" smtClean="0">
                <a:solidFill>
                  <a:srgbClr val="3E3D2D"/>
                </a:solidFill>
              </a:rPr>
              <a:t>Confirmación del Servicio Selectivo de que la falta de inscripción no fue intencional ni deliberada.</a:t>
            </a:r>
          </a:p>
          <a:p>
            <a:pPr marL="640080" lvl="1" indent="-274320" eaLnBrk="1" fontAlgn="auto" hangingPunct="1">
              <a:spcAft>
                <a:spcPts val="0"/>
              </a:spcAft>
              <a:defRPr/>
            </a:pPr>
            <a:endParaRPr lang="en-US" b="1" dirty="0" smtClean="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Title 1"/>
          <p:cNvSpPr>
            <a:spLocks noGrp="1"/>
          </p:cNvSpPr>
          <p:nvPr>
            <p:ph type="title"/>
          </p:nvPr>
        </p:nvSpPr>
        <p:spPr>
          <a:xfrm>
            <a:off x="838200" y="728650"/>
            <a:ext cx="7696200" cy="914400"/>
          </a:xfrm>
        </p:spPr>
        <p:txBody>
          <a:bodyPr/>
          <a:lstStyle/>
          <a:p>
            <a:pPr eaLnBrk="1" hangingPunct="1"/>
            <a:r>
              <a:rPr lang="es-US" sz="3000" b="1" i="0" dirty="0" smtClean="0">
                <a:solidFill>
                  <a:srgbClr val="94C600"/>
                </a:solidFill>
              </a:rPr>
              <a:t>Matrícula de residente del estado en la MnSCU y la Universidad de Minnesota.</a:t>
            </a:r>
          </a:p>
        </p:txBody>
      </p:sp>
      <p:sp>
        <p:nvSpPr>
          <p:cNvPr id="41987" name="Content Placeholder 2"/>
          <p:cNvSpPr>
            <a:spLocks noGrp="1"/>
          </p:cNvSpPr>
          <p:nvPr>
            <p:ph idx="1"/>
          </p:nvPr>
        </p:nvSpPr>
        <p:spPr>
          <a:xfrm>
            <a:off x="1066800" y="1843110"/>
            <a:ext cx="7219976" cy="4800600"/>
          </a:xfrm>
        </p:spPr>
        <p:txBody>
          <a:bodyPr/>
          <a:lstStyle/>
          <a:p>
            <a:pPr eaLnBrk="1" hangingPunct="1">
              <a:lnSpc>
                <a:spcPct val="90000"/>
              </a:lnSpc>
            </a:pPr>
            <a:r>
              <a:rPr lang="es-US" sz="2000" b="1" i="0" dirty="0" smtClean="0">
                <a:solidFill>
                  <a:srgbClr val="3E3D2D"/>
                </a:solidFill>
              </a:rPr>
              <a:t>Los estudiantes que cumplan con los criterios de la Ley Dream de Minnesota (o los criterios de residencia de Minnesota luego de recibir el estado DACA) serán elegibles para solicitar cuotas de matrícula de residentes del estado.</a:t>
            </a:r>
          </a:p>
          <a:p>
            <a:pPr eaLnBrk="1" hangingPunct="1">
              <a:lnSpc>
                <a:spcPct val="90000"/>
              </a:lnSpc>
            </a:pPr>
            <a:r>
              <a:rPr lang="es-US" sz="2000" b="1" i="0" dirty="0" smtClean="0">
                <a:solidFill>
                  <a:srgbClr val="3E3D2D"/>
                </a:solidFill>
              </a:rPr>
              <a:t>Muchos campus de las MnSCU y campus de Crookston y Morris de la Universidad de Minnesota ya no tienen cuotas de matrícula de residentes del estado.</a:t>
            </a:r>
          </a:p>
          <a:p>
            <a:pPr eaLnBrk="1" hangingPunct="1">
              <a:lnSpc>
                <a:spcPct val="90000"/>
              </a:lnSpc>
            </a:pPr>
            <a:r>
              <a:rPr lang="es-US" sz="2000" b="1" i="0" dirty="0" smtClean="0">
                <a:solidFill>
                  <a:srgbClr val="3E3D2D"/>
                </a:solidFill>
              </a:rPr>
              <a:t>Los estudiantes solo deben solicitar matrículas de residentes del estado en virtud de la Ley Dream de Minnesota si el campus cobra una cuota de matrícula de residente del estado.</a:t>
            </a:r>
          </a:p>
          <a:p>
            <a:pPr eaLnBrk="1" hangingPunct="1">
              <a:lnSpc>
                <a:spcPct val="90000"/>
              </a:lnSpc>
            </a:pPr>
            <a:endParaRPr lang="en-US" sz="2000" b="1" dirty="0" smtClean="0"/>
          </a:p>
        </p:txBody>
      </p:sp>
    </p:spTree>
    <p:extLst>
      <p:ext uri="{BB962C8B-B14F-4D97-AF65-F5344CB8AC3E}">
        <p14:creationId xmlns:p14="http://schemas.microsoft.com/office/powerpoint/2010/main" val="276812415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895336"/>
            <a:ext cx="7696200" cy="533400"/>
          </a:xfrm>
        </p:spPr>
        <p:txBody>
          <a:bodyPr rtlCol="0">
            <a:noAutofit/>
          </a:bodyPr>
          <a:lstStyle/>
          <a:p>
            <a:pPr eaLnBrk="1" fontAlgn="auto" hangingPunct="1">
              <a:spcAft>
                <a:spcPts val="0"/>
              </a:spcAft>
              <a:defRPr/>
            </a:pPr>
            <a:r>
              <a:rPr lang="es-US" sz="2600" b="1" i="0" dirty="0" smtClean="0">
                <a:solidFill>
                  <a:srgbClr val="94C600"/>
                </a:solidFill>
              </a:rPr>
              <a:t>Matrícula de residentes y de no residentes para 2015-16*</a:t>
            </a:r>
          </a:p>
        </p:txBody>
      </p:sp>
      <p:sp>
        <p:nvSpPr>
          <p:cNvPr id="43073" name="TextBox 4"/>
          <p:cNvSpPr txBox="1">
            <a:spLocks noChangeArrowheads="1"/>
          </p:cNvSpPr>
          <p:nvPr/>
        </p:nvSpPr>
        <p:spPr bwMode="auto">
          <a:xfrm>
            <a:off x="990600" y="6026150"/>
            <a:ext cx="6867548"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Century Gothic" pitchFamily="34" charset="0"/>
              </a:defRPr>
            </a:lvl1pPr>
            <a:lvl2pPr marL="742950" indent="-285750" eaLnBrk="0" hangingPunct="0">
              <a:defRPr>
                <a:solidFill>
                  <a:schemeClr val="tx1"/>
                </a:solidFill>
                <a:latin typeface="Century Gothic" pitchFamily="34" charset="0"/>
              </a:defRPr>
            </a:lvl2pPr>
            <a:lvl3pPr marL="1143000" indent="-228600" eaLnBrk="0" hangingPunct="0">
              <a:defRPr>
                <a:solidFill>
                  <a:schemeClr val="tx1"/>
                </a:solidFill>
                <a:latin typeface="Century Gothic" pitchFamily="34" charset="0"/>
              </a:defRPr>
            </a:lvl3pPr>
            <a:lvl4pPr marL="1600200" indent="-228600" eaLnBrk="0" hangingPunct="0">
              <a:defRPr>
                <a:solidFill>
                  <a:schemeClr val="tx1"/>
                </a:solidFill>
                <a:latin typeface="Century Gothic" pitchFamily="34" charset="0"/>
              </a:defRPr>
            </a:lvl4pPr>
            <a:lvl5pPr marL="2057400" indent="-228600" eaLnBrk="0" hangingPunct="0">
              <a:defRPr>
                <a:solidFill>
                  <a:schemeClr val="tx1"/>
                </a:solidFill>
                <a:latin typeface="Century Gothic" pitchFamily="34" charset="0"/>
              </a:defRPr>
            </a:lvl5pPr>
            <a:lvl6pPr marL="2514600" indent="-228600" eaLnBrk="0" fontAlgn="base" hangingPunct="0">
              <a:spcBef>
                <a:spcPct val="0"/>
              </a:spcBef>
              <a:spcAft>
                <a:spcPct val="0"/>
              </a:spcAft>
              <a:defRPr>
                <a:solidFill>
                  <a:schemeClr val="tx1"/>
                </a:solidFill>
                <a:latin typeface="Century Gothic" pitchFamily="34" charset="0"/>
              </a:defRPr>
            </a:lvl6pPr>
            <a:lvl7pPr marL="2971800" indent="-228600" eaLnBrk="0" fontAlgn="base" hangingPunct="0">
              <a:spcBef>
                <a:spcPct val="0"/>
              </a:spcBef>
              <a:spcAft>
                <a:spcPct val="0"/>
              </a:spcAft>
              <a:defRPr>
                <a:solidFill>
                  <a:schemeClr val="tx1"/>
                </a:solidFill>
                <a:latin typeface="Century Gothic" pitchFamily="34" charset="0"/>
              </a:defRPr>
            </a:lvl7pPr>
            <a:lvl8pPr marL="3429000" indent="-228600" eaLnBrk="0" fontAlgn="base" hangingPunct="0">
              <a:spcBef>
                <a:spcPct val="0"/>
              </a:spcBef>
              <a:spcAft>
                <a:spcPct val="0"/>
              </a:spcAft>
              <a:defRPr>
                <a:solidFill>
                  <a:schemeClr val="tx1"/>
                </a:solidFill>
                <a:latin typeface="Century Gothic" pitchFamily="34" charset="0"/>
              </a:defRPr>
            </a:lvl8pPr>
            <a:lvl9pPr marL="3886200" indent="-228600" eaLnBrk="0" fontAlgn="base" hangingPunct="0">
              <a:spcBef>
                <a:spcPct val="0"/>
              </a:spcBef>
              <a:spcAft>
                <a:spcPct val="0"/>
              </a:spcAft>
              <a:defRPr>
                <a:solidFill>
                  <a:schemeClr val="tx1"/>
                </a:solidFill>
                <a:latin typeface="Century Gothic" pitchFamily="34" charset="0"/>
              </a:defRPr>
            </a:lvl9pPr>
          </a:lstStyle>
          <a:p>
            <a:pPr eaLnBrk="1" hangingPunct="1"/>
            <a:r>
              <a:rPr lang="es-US" sz="1800" b="0" i="0" dirty="0" smtClean="0">
                <a:solidFill>
                  <a:srgbClr val="000000"/>
                </a:solidFill>
              </a:rPr>
              <a:t>*Matrícula universitaria para 30 créditos semestrales</a:t>
            </a:r>
          </a:p>
        </p:txBody>
      </p:sp>
      <p:graphicFrame>
        <p:nvGraphicFramePr>
          <p:cNvPr id="6" name="Content Placeholder 3"/>
          <p:cNvGraphicFramePr>
            <a:graphicFrameLocks/>
          </p:cNvGraphicFramePr>
          <p:nvPr>
            <p:extLst>
              <p:ext uri="{D42A27DB-BD31-4B8C-83A1-F6EECF244321}">
                <p14:modId xmlns:p14="http://schemas.microsoft.com/office/powerpoint/2010/main" val="385810278"/>
              </p:ext>
            </p:extLst>
          </p:nvPr>
        </p:nvGraphicFramePr>
        <p:xfrm>
          <a:off x="843379" y="1558042"/>
          <a:ext cx="7473037" cy="4480600"/>
        </p:xfrm>
        <a:graphic>
          <a:graphicData uri="http://schemas.openxmlformats.org/drawingml/2006/table">
            <a:tbl>
              <a:tblPr firstRow="1" bandRow="1">
                <a:tableStyleId>{5C22544A-7EE6-4342-B048-85BDC9FD1C3A}</a:tableStyleId>
              </a:tblPr>
              <a:tblGrid>
                <a:gridCol w="3155281"/>
                <a:gridCol w="1328539"/>
                <a:gridCol w="1826744"/>
                <a:gridCol w="1162473"/>
              </a:tblGrid>
              <a:tr h="875549">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s-US" sz="1800" b="1" i="0" dirty="0" smtClean="0">
                          <a:solidFill>
                            <a:srgbClr val="FFFFFF"/>
                          </a:solidFill>
                        </a:rPr>
                        <a:t>Institución de estudios superiores</a:t>
                      </a:r>
                    </a:p>
                    <a:p>
                      <a:endParaRPr lang="en-US" sz="1800" dirty="0"/>
                    </a:p>
                  </a:txBody>
                  <a:tcPr marT="45722" marB="45722"/>
                </a:tc>
                <a:tc>
                  <a:txBody>
                    <a:bodyPr/>
                    <a:lstStyle/>
                    <a:p>
                      <a:r>
                        <a:rPr lang="en-US" sz="1800" dirty="0" err="1" smtClean="0"/>
                        <a:t>Residente</a:t>
                      </a:r>
                      <a:endParaRPr lang="en-US" sz="1800" dirty="0"/>
                    </a:p>
                  </a:txBody>
                  <a:tcPr marT="45722" marB="45722"/>
                </a:tc>
                <a:tc>
                  <a:txBody>
                    <a:bodyPr/>
                    <a:lstStyle/>
                    <a:p>
                      <a:r>
                        <a:rPr lang="en-US" sz="1800" dirty="0" smtClean="0"/>
                        <a:t>No</a:t>
                      </a:r>
                      <a:r>
                        <a:rPr lang="en-US" sz="1800" baseline="0" dirty="0" smtClean="0"/>
                        <a:t> </a:t>
                      </a:r>
                      <a:r>
                        <a:rPr lang="en-US" sz="1800" dirty="0" err="1" smtClean="0"/>
                        <a:t>Residente</a:t>
                      </a:r>
                      <a:endParaRPr lang="en-US" sz="1800" dirty="0" smtClean="0"/>
                    </a:p>
                  </a:txBody>
                  <a:tcPr marT="45722" marB="45722"/>
                </a:tc>
                <a:tc>
                  <a:txBody>
                    <a:bodyPr/>
                    <a:lstStyle/>
                    <a:p>
                      <a:r>
                        <a:rPr lang="en-US" sz="1800" dirty="0" err="1" smtClean="0"/>
                        <a:t>Ahorro</a:t>
                      </a:r>
                      <a:endParaRPr lang="en-US" sz="1800" dirty="0"/>
                    </a:p>
                  </a:txBody>
                  <a:tcPr marT="45722" marB="45722"/>
                </a:tc>
              </a:tr>
              <a:tr h="362850">
                <a:tc>
                  <a:txBody>
                    <a:bodyPr/>
                    <a:lstStyle/>
                    <a:p>
                      <a:r>
                        <a:rPr lang="en-US" sz="1800" b="1" dirty="0" smtClean="0"/>
                        <a:t>U of M – TC</a:t>
                      </a:r>
                      <a:endParaRPr lang="en-US" sz="1800" b="1" dirty="0"/>
                    </a:p>
                  </a:txBody>
                  <a:tcPr marT="45722" marB="45722"/>
                </a:tc>
                <a:tc>
                  <a:txBody>
                    <a:bodyPr/>
                    <a:lstStyle/>
                    <a:p>
                      <a:r>
                        <a:rPr lang="en-US" sz="1800" b="1" dirty="0" smtClean="0"/>
                        <a:t>$</a:t>
                      </a:r>
                      <a:r>
                        <a:rPr lang="en-US" sz="1800" b="1" dirty="0" smtClean="0"/>
                        <a:t>14,224</a:t>
                      </a:r>
                      <a:endParaRPr lang="en-US" sz="1800" b="1" dirty="0"/>
                    </a:p>
                  </a:txBody>
                  <a:tcPr marT="45722" marB="45722"/>
                </a:tc>
                <a:tc>
                  <a:txBody>
                    <a:bodyPr/>
                    <a:lstStyle/>
                    <a:p>
                      <a:r>
                        <a:rPr lang="en-US" sz="1800" b="1" dirty="0" smtClean="0"/>
                        <a:t>$</a:t>
                      </a:r>
                      <a:r>
                        <a:rPr lang="en-US" sz="1800" b="1" dirty="0" smtClean="0"/>
                        <a:t>24,378</a:t>
                      </a:r>
                      <a:endParaRPr lang="en-US" sz="1800" b="1" dirty="0"/>
                    </a:p>
                  </a:txBody>
                  <a:tcPr marT="45722" marB="45722"/>
                </a:tc>
                <a:tc>
                  <a:txBody>
                    <a:bodyPr/>
                    <a:lstStyle/>
                    <a:p>
                      <a:r>
                        <a:rPr lang="en-US" sz="1800" b="1" dirty="0" smtClean="0">
                          <a:solidFill>
                            <a:srgbClr val="FF0000"/>
                          </a:solidFill>
                        </a:rPr>
                        <a:t>$10,154</a:t>
                      </a:r>
                      <a:endParaRPr lang="en-US" sz="1800" b="1" dirty="0">
                        <a:solidFill>
                          <a:srgbClr val="FF0000"/>
                        </a:solidFill>
                      </a:endParaRPr>
                    </a:p>
                  </a:txBody>
                  <a:tcPr marT="45722" marB="45722"/>
                </a:tc>
              </a:tr>
              <a:tr h="612885">
                <a:tc>
                  <a:txBody>
                    <a:bodyPr/>
                    <a:lstStyle/>
                    <a:p>
                      <a:r>
                        <a:rPr lang="en-US" sz="1800" b="1" dirty="0" smtClean="0"/>
                        <a:t>U of M </a:t>
                      </a:r>
                      <a:r>
                        <a:rPr lang="en-US" sz="1800" b="1" dirty="0" smtClean="0"/>
                        <a:t>– Duluth</a:t>
                      </a:r>
                    </a:p>
                    <a:p>
                      <a:r>
                        <a:rPr lang="en-US" sz="1800" b="1" dirty="0" smtClean="0"/>
                        <a:t>U of M - Morris</a:t>
                      </a:r>
                      <a:endParaRPr lang="en-US" sz="1800" b="1" dirty="0"/>
                    </a:p>
                  </a:txBody>
                  <a:tcPr marT="45722" marB="45722"/>
                </a:tc>
                <a:tc>
                  <a:txBody>
                    <a:bodyPr/>
                    <a:lstStyle/>
                    <a:p>
                      <a:r>
                        <a:rPr lang="en-US" sz="1800" b="1" dirty="0" smtClean="0"/>
                        <a:t>$</a:t>
                      </a:r>
                      <a:r>
                        <a:rPr lang="en-US" sz="1800" b="1" dirty="0" smtClean="0"/>
                        <a:t>13,114</a:t>
                      </a:r>
                    </a:p>
                    <a:p>
                      <a:r>
                        <a:rPr lang="en-US" sz="1800" b="1" dirty="0" smtClean="0"/>
                        <a:t>$12,846</a:t>
                      </a:r>
                      <a:endParaRPr lang="en-US" sz="1800" b="1" dirty="0"/>
                    </a:p>
                  </a:txBody>
                  <a:tcPr marT="45722" marB="45722"/>
                </a:tc>
                <a:tc>
                  <a:txBody>
                    <a:bodyPr/>
                    <a:lstStyle/>
                    <a:p>
                      <a:r>
                        <a:rPr lang="en-US" sz="1800" b="1" dirty="0" smtClean="0"/>
                        <a:t>$</a:t>
                      </a:r>
                      <a:r>
                        <a:rPr lang="en-US" sz="1800" b="1" dirty="0" smtClean="0"/>
                        <a:t>17,460</a:t>
                      </a:r>
                    </a:p>
                    <a:p>
                      <a:r>
                        <a:rPr lang="en-US" sz="1800" b="1" dirty="0" smtClean="0"/>
                        <a:t>$16,984</a:t>
                      </a:r>
                      <a:endParaRPr lang="en-US" sz="1800" b="1" dirty="0"/>
                    </a:p>
                  </a:txBody>
                  <a:tcPr marT="45722" marB="45722"/>
                </a:tc>
                <a:tc>
                  <a:txBody>
                    <a:bodyPr/>
                    <a:lstStyle/>
                    <a:p>
                      <a:r>
                        <a:rPr lang="en-US" sz="1800" b="1" dirty="0" smtClean="0">
                          <a:solidFill>
                            <a:srgbClr val="FF0000"/>
                          </a:solidFill>
                        </a:rPr>
                        <a:t>$  4,346</a:t>
                      </a:r>
                    </a:p>
                    <a:p>
                      <a:r>
                        <a:rPr lang="en-US" sz="1800" b="1" dirty="0" smtClean="0">
                          <a:solidFill>
                            <a:srgbClr val="FF0000"/>
                          </a:solidFill>
                        </a:rPr>
                        <a:t>$  4,138</a:t>
                      </a:r>
                      <a:endParaRPr lang="en-US" sz="1800" b="1" dirty="0">
                        <a:solidFill>
                          <a:srgbClr val="FF0000"/>
                        </a:solidFill>
                      </a:endParaRPr>
                    </a:p>
                  </a:txBody>
                  <a:tcPr marT="45722" marB="45722"/>
                </a:tc>
              </a:tr>
              <a:tr h="362850">
                <a:tc>
                  <a:txBody>
                    <a:bodyPr/>
                    <a:lstStyle/>
                    <a:p>
                      <a:r>
                        <a:rPr lang="en-US" sz="1800" b="1" dirty="0" smtClean="0"/>
                        <a:t>Metro State Univ</a:t>
                      </a:r>
                      <a:endParaRPr lang="en-US" sz="1800" b="1" dirty="0"/>
                    </a:p>
                  </a:txBody>
                  <a:tcPr marT="45722" marB="45722"/>
                </a:tc>
                <a:tc>
                  <a:txBody>
                    <a:bodyPr/>
                    <a:lstStyle/>
                    <a:p>
                      <a:r>
                        <a:rPr lang="en-US" sz="1800" b="1" dirty="0" smtClean="0"/>
                        <a:t>$ </a:t>
                      </a:r>
                      <a:r>
                        <a:rPr lang="en-US" sz="1800" b="1" dirty="0" smtClean="0"/>
                        <a:t>7,566</a:t>
                      </a:r>
                      <a:endParaRPr lang="en-US" sz="1800" b="1" dirty="0"/>
                    </a:p>
                  </a:txBody>
                  <a:tcPr marT="45722" marB="45722"/>
                </a:tc>
                <a:tc>
                  <a:txBody>
                    <a:bodyPr/>
                    <a:lstStyle/>
                    <a:p>
                      <a:r>
                        <a:rPr lang="en-US" sz="1800" b="1" dirty="0" smtClean="0"/>
                        <a:t>$</a:t>
                      </a:r>
                      <a:r>
                        <a:rPr lang="en-US" sz="1800" b="1" dirty="0" smtClean="0"/>
                        <a:t>14,394</a:t>
                      </a:r>
                      <a:endParaRPr lang="en-US" sz="1800" b="1" dirty="0"/>
                    </a:p>
                  </a:txBody>
                  <a:tcPr marT="45722" marB="45722"/>
                </a:tc>
                <a:tc>
                  <a:txBody>
                    <a:bodyPr/>
                    <a:lstStyle/>
                    <a:p>
                      <a:r>
                        <a:rPr lang="en-US" sz="1800" b="1" dirty="0" smtClean="0">
                          <a:solidFill>
                            <a:srgbClr val="FF0000"/>
                          </a:solidFill>
                        </a:rPr>
                        <a:t>$</a:t>
                      </a:r>
                      <a:r>
                        <a:rPr lang="en-US" sz="1800" b="1" baseline="0" dirty="0" smtClean="0">
                          <a:solidFill>
                            <a:srgbClr val="FF0000"/>
                          </a:solidFill>
                        </a:rPr>
                        <a:t>  6,828</a:t>
                      </a:r>
                      <a:endParaRPr lang="en-US" sz="1800" b="1" dirty="0">
                        <a:solidFill>
                          <a:srgbClr val="FF0000"/>
                        </a:solidFill>
                      </a:endParaRPr>
                    </a:p>
                  </a:txBody>
                  <a:tcPr marT="45722" marB="45722"/>
                </a:tc>
              </a:tr>
              <a:tr h="362850">
                <a:tc>
                  <a:txBody>
                    <a:bodyPr/>
                    <a:lstStyle/>
                    <a:p>
                      <a:r>
                        <a:rPr lang="en-US" sz="1800" b="1" dirty="0" smtClean="0"/>
                        <a:t>MN</a:t>
                      </a:r>
                      <a:r>
                        <a:rPr lang="en-US" sz="1800" b="1" baseline="0" dirty="0" smtClean="0"/>
                        <a:t> State Univ, Mankato</a:t>
                      </a:r>
                      <a:endParaRPr lang="en-US" sz="1800" b="1" dirty="0"/>
                    </a:p>
                  </a:txBody>
                  <a:tcPr marT="45722" marB="45722"/>
                </a:tc>
                <a:tc>
                  <a:txBody>
                    <a:bodyPr/>
                    <a:lstStyle/>
                    <a:p>
                      <a:r>
                        <a:rPr lang="en-US" sz="1800" b="1" dirty="0" smtClean="0"/>
                        <a:t>$ </a:t>
                      </a:r>
                      <a:r>
                        <a:rPr lang="en-US" sz="1800" b="1" dirty="0" smtClean="0"/>
                        <a:t>7,858</a:t>
                      </a:r>
                      <a:endParaRPr lang="en-US" sz="1800" b="1" dirty="0"/>
                    </a:p>
                  </a:txBody>
                  <a:tcPr marT="45722" marB="45722"/>
                </a:tc>
                <a:tc>
                  <a:txBody>
                    <a:bodyPr/>
                    <a:lstStyle/>
                    <a:p>
                      <a:r>
                        <a:rPr lang="en-US" sz="1800" b="1" dirty="0" smtClean="0"/>
                        <a:t>$</a:t>
                      </a:r>
                      <a:r>
                        <a:rPr lang="en-US" sz="1800" b="1" dirty="0" smtClean="0"/>
                        <a:t>18,476</a:t>
                      </a:r>
                      <a:endParaRPr lang="en-US" sz="1800" b="1" dirty="0"/>
                    </a:p>
                  </a:txBody>
                  <a:tcPr marT="45722" marB="45722"/>
                </a:tc>
                <a:tc>
                  <a:txBody>
                    <a:bodyPr/>
                    <a:lstStyle/>
                    <a:p>
                      <a:r>
                        <a:rPr lang="en-US" sz="1800" b="1" dirty="0" smtClean="0">
                          <a:solidFill>
                            <a:srgbClr val="FF0000"/>
                          </a:solidFill>
                        </a:rPr>
                        <a:t>$10,618</a:t>
                      </a:r>
                      <a:endParaRPr lang="en-US" sz="1800" b="1" dirty="0">
                        <a:solidFill>
                          <a:srgbClr val="FF0000"/>
                        </a:solidFill>
                      </a:endParaRPr>
                    </a:p>
                  </a:txBody>
                  <a:tcPr marT="45722" marB="45722"/>
                </a:tc>
              </a:tr>
              <a:tr h="362850">
                <a:tc>
                  <a:txBody>
                    <a:bodyPr/>
                    <a:lstStyle/>
                    <a:p>
                      <a:r>
                        <a:rPr lang="en-US" sz="1800" b="1" dirty="0" smtClean="0"/>
                        <a:t>Saint Cloud State Univ</a:t>
                      </a:r>
                      <a:endParaRPr lang="en-US" sz="1800" b="1" dirty="0"/>
                    </a:p>
                  </a:txBody>
                  <a:tcPr marT="45722" marB="45722"/>
                </a:tc>
                <a:tc>
                  <a:txBody>
                    <a:bodyPr/>
                    <a:lstStyle/>
                    <a:p>
                      <a:r>
                        <a:rPr lang="en-US" sz="1800" b="1" dirty="0" smtClean="0"/>
                        <a:t>$ </a:t>
                      </a:r>
                      <a:r>
                        <a:rPr lang="en-US" sz="1800" b="1" dirty="0" smtClean="0"/>
                        <a:t>7,910</a:t>
                      </a:r>
                      <a:endParaRPr lang="en-US" sz="1800" b="1" dirty="0"/>
                    </a:p>
                  </a:txBody>
                  <a:tcPr marT="45722" marB="45722"/>
                </a:tc>
                <a:tc>
                  <a:txBody>
                    <a:bodyPr/>
                    <a:lstStyle/>
                    <a:p>
                      <a:r>
                        <a:rPr lang="en-US" sz="1800" b="1" dirty="0" smtClean="0"/>
                        <a:t>$</a:t>
                      </a:r>
                      <a:r>
                        <a:rPr lang="en-US" sz="1800" b="1" dirty="0" smtClean="0"/>
                        <a:t>14,763</a:t>
                      </a:r>
                      <a:endParaRPr lang="en-US" sz="1800" b="1" dirty="0"/>
                    </a:p>
                  </a:txBody>
                  <a:tcPr marT="45722" marB="45722"/>
                </a:tc>
                <a:tc>
                  <a:txBody>
                    <a:bodyPr/>
                    <a:lstStyle/>
                    <a:p>
                      <a:r>
                        <a:rPr lang="en-US" sz="1800" b="1" dirty="0" smtClean="0">
                          <a:solidFill>
                            <a:srgbClr val="FF0000"/>
                          </a:solidFill>
                        </a:rPr>
                        <a:t>$  7,918</a:t>
                      </a:r>
                      <a:endParaRPr lang="en-US" sz="1800" b="1" dirty="0">
                        <a:solidFill>
                          <a:srgbClr val="FF0000"/>
                        </a:solidFill>
                      </a:endParaRPr>
                    </a:p>
                  </a:txBody>
                  <a:tcPr marT="45722" marB="45722"/>
                </a:tc>
              </a:tr>
              <a:tr h="362850">
                <a:tc>
                  <a:txBody>
                    <a:bodyPr/>
                    <a:lstStyle/>
                    <a:p>
                      <a:r>
                        <a:rPr lang="en-US" sz="1800" b="1" dirty="0" smtClean="0"/>
                        <a:t>Winona State Univ</a:t>
                      </a:r>
                      <a:endParaRPr lang="en-US" sz="1800" b="1" dirty="0"/>
                    </a:p>
                  </a:txBody>
                  <a:tcPr marT="45722" marB="45722"/>
                </a:tc>
                <a:tc>
                  <a:txBody>
                    <a:bodyPr/>
                    <a:lstStyle/>
                    <a:p>
                      <a:r>
                        <a:rPr lang="en-US" sz="1800" b="1" dirty="0" smtClean="0"/>
                        <a:t>$ </a:t>
                      </a:r>
                      <a:r>
                        <a:rPr lang="en-US" sz="1800" b="1" dirty="0" smtClean="0"/>
                        <a:t>9,076</a:t>
                      </a:r>
                      <a:endParaRPr lang="en-US" sz="1800" b="1" dirty="0"/>
                    </a:p>
                  </a:txBody>
                  <a:tcPr marT="45722" marB="45722"/>
                </a:tc>
                <a:tc>
                  <a:txBody>
                    <a:bodyPr/>
                    <a:lstStyle/>
                    <a:p>
                      <a:r>
                        <a:rPr lang="en-US" sz="1800" b="1" dirty="0" smtClean="0"/>
                        <a:t>$14,744</a:t>
                      </a:r>
                      <a:endParaRPr lang="en-US" sz="1800" b="1" dirty="0"/>
                    </a:p>
                  </a:txBody>
                  <a:tcPr marT="45722" marB="45722"/>
                </a:tc>
                <a:tc>
                  <a:txBody>
                    <a:bodyPr/>
                    <a:lstStyle/>
                    <a:p>
                      <a:r>
                        <a:rPr lang="en-US" sz="1800" b="1" dirty="0" smtClean="0">
                          <a:solidFill>
                            <a:srgbClr val="FF0000"/>
                          </a:solidFill>
                        </a:rPr>
                        <a:t>$  6,853</a:t>
                      </a:r>
                      <a:endParaRPr lang="en-US" sz="1800" b="1" dirty="0">
                        <a:solidFill>
                          <a:srgbClr val="FF0000"/>
                        </a:solidFill>
                      </a:endParaRPr>
                    </a:p>
                  </a:txBody>
                  <a:tcPr marT="45722" marB="45722"/>
                </a:tc>
              </a:tr>
              <a:tr h="362850">
                <a:tc>
                  <a:txBody>
                    <a:bodyPr/>
                    <a:lstStyle/>
                    <a:p>
                      <a:r>
                        <a:rPr lang="en-US" sz="1800" b="1" dirty="0" smtClean="0"/>
                        <a:t>Lake Superior College</a:t>
                      </a:r>
                      <a:endParaRPr lang="en-US" sz="1800" b="1" dirty="0"/>
                    </a:p>
                  </a:txBody>
                  <a:tcPr marT="45722" marB="45722"/>
                </a:tc>
                <a:tc>
                  <a:txBody>
                    <a:bodyPr/>
                    <a:lstStyle/>
                    <a:p>
                      <a:r>
                        <a:rPr lang="en-US" sz="1800" b="1" dirty="0" smtClean="0"/>
                        <a:t>$ </a:t>
                      </a:r>
                      <a:r>
                        <a:rPr lang="en-US" sz="1800" b="1" dirty="0" smtClean="0"/>
                        <a:t>4,946</a:t>
                      </a:r>
                      <a:endParaRPr lang="en-US" sz="1800" b="1" dirty="0"/>
                    </a:p>
                  </a:txBody>
                  <a:tcPr marT="45722" marB="45722"/>
                </a:tc>
                <a:tc>
                  <a:txBody>
                    <a:bodyPr/>
                    <a:lstStyle/>
                    <a:p>
                      <a:r>
                        <a:rPr lang="en-US" sz="1800" b="1" dirty="0" smtClean="0"/>
                        <a:t>$ </a:t>
                      </a:r>
                      <a:r>
                        <a:rPr lang="en-US" sz="1800" b="1" dirty="0" smtClean="0"/>
                        <a:t>9,320</a:t>
                      </a:r>
                      <a:endParaRPr lang="en-US" sz="1800" b="1" dirty="0"/>
                    </a:p>
                  </a:txBody>
                  <a:tcPr marT="45722" marB="45722"/>
                </a:tc>
                <a:tc>
                  <a:txBody>
                    <a:bodyPr/>
                    <a:lstStyle/>
                    <a:p>
                      <a:r>
                        <a:rPr lang="en-US" sz="1800" b="1" dirty="0" smtClean="0">
                          <a:solidFill>
                            <a:srgbClr val="FF0000"/>
                          </a:solidFill>
                        </a:rPr>
                        <a:t>$  4,374</a:t>
                      </a:r>
                      <a:endParaRPr lang="en-US" sz="1800" b="1" dirty="0">
                        <a:solidFill>
                          <a:srgbClr val="FF0000"/>
                        </a:solidFill>
                      </a:endParaRPr>
                    </a:p>
                  </a:txBody>
                  <a:tcPr marT="45722" marB="45722"/>
                </a:tc>
              </a:tr>
              <a:tr h="362850">
                <a:tc>
                  <a:txBody>
                    <a:bodyPr/>
                    <a:lstStyle/>
                    <a:p>
                      <a:r>
                        <a:rPr lang="en-US" sz="1800" b="1" dirty="0" smtClean="0"/>
                        <a:t>MN</a:t>
                      </a:r>
                      <a:r>
                        <a:rPr lang="en-US" sz="1800" b="1" baseline="0" dirty="0" smtClean="0"/>
                        <a:t> West CC&amp;TC</a:t>
                      </a:r>
                      <a:endParaRPr lang="en-US" sz="1800" b="1" dirty="0"/>
                    </a:p>
                  </a:txBody>
                  <a:tcPr marT="45722" marB="45722"/>
                </a:tc>
                <a:tc>
                  <a:txBody>
                    <a:bodyPr/>
                    <a:lstStyle/>
                    <a:p>
                      <a:r>
                        <a:rPr lang="en-US" sz="1800" b="1" dirty="0" smtClean="0"/>
                        <a:t>$ </a:t>
                      </a:r>
                      <a:r>
                        <a:rPr lang="en-US" sz="1800" b="1" dirty="0" smtClean="0"/>
                        <a:t>5,641</a:t>
                      </a:r>
                      <a:endParaRPr lang="en-US" sz="1800" b="1" dirty="0"/>
                    </a:p>
                  </a:txBody>
                  <a:tcPr marT="45722" marB="45722"/>
                </a:tc>
                <a:tc>
                  <a:txBody>
                    <a:bodyPr/>
                    <a:lstStyle/>
                    <a:p>
                      <a:r>
                        <a:rPr lang="en-US" sz="1800" b="1" dirty="0" smtClean="0"/>
                        <a:t>$10,736</a:t>
                      </a:r>
                      <a:endParaRPr lang="en-US" sz="1800" b="1" dirty="0"/>
                    </a:p>
                  </a:txBody>
                  <a:tcPr marT="45722" marB="45722"/>
                </a:tc>
                <a:tc>
                  <a:txBody>
                    <a:bodyPr/>
                    <a:lstStyle/>
                    <a:p>
                      <a:r>
                        <a:rPr lang="en-US" sz="1800" b="1" dirty="0" smtClean="0">
                          <a:solidFill>
                            <a:srgbClr val="FF0000"/>
                          </a:solidFill>
                        </a:rPr>
                        <a:t>$  5,095</a:t>
                      </a:r>
                      <a:endParaRPr lang="en-US" sz="1800" b="1" dirty="0">
                        <a:solidFill>
                          <a:srgbClr val="FF0000"/>
                        </a:solidFill>
                      </a:endParaRPr>
                    </a:p>
                  </a:txBody>
                  <a:tcPr marT="45722" marB="45722"/>
                </a:tc>
              </a:tr>
              <a:tr h="362850">
                <a:tc>
                  <a:txBody>
                    <a:bodyPr/>
                    <a:lstStyle/>
                    <a:p>
                      <a:r>
                        <a:rPr lang="en-US" sz="1800" b="1" dirty="0" smtClean="0"/>
                        <a:t>Pine Technical</a:t>
                      </a:r>
                      <a:r>
                        <a:rPr lang="en-US" sz="1800" b="1" baseline="0" dirty="0" smtClean="0"/>
                        <a:t> College</a:t>
                      </a:r>
                      <a:endParaRPr lang="en-US" sz="1800" b="1" dirty="0"/>
                    </a:p>
                  </a:txBody>
                  <a:tcPr marT="45722" marB="45722"/>
                </a:tc>
                <a:tc>
                  <a:txBody>
                    <a:bodyPr/>
                    <a:lstStyle/>
                    <a:p>
                      <a:r>
                        <a:rPr lang="en-US" sz="1800" b="1" dirty="0" smtClean="0"/>
                        <a:t>$ </a:t>
                      </a:r>
                      <a:r>
                        <a:rPr lang="en-US" sz="1800" b="1" dirty="0" smtClean="0"/>
                        <a:t>5,037</a:t>
                      </a:r>
                      <a:endParaRPr lang="en-US" sz="1800" b="1" dirty="0"/>
                    </a:p>
                  </a:txBody>
                  <a:tcPr marT="45722" marB="45722"/>
                </a:tc>
                <a:tc>
                  <a:txBody>
                    <a:bodyPr/>
                    <a:lstStyle/>
                    <a:p>
                      <a:r>
                        <a:rPr lang="en-US" sz="1800" b="1" dirty="0" smtClean="0"/>
                        <a:t>$ </a:t>
                      </a:r>
                      <a:r>
                        <a:rPr lang="en-US" sz="1800" b="1" dirty="0" smtClean="0"/>
                        <a:t>9,586</a:t>
                      </a:r>
                      <a:endParaRPr lang="en-US" sz="1800" b="1" dirty="0"/>
                    </a:p>
                  </a:txBody>
                  <a:tcPr marT="45722" marB="45722"/>
                </a:tc>
                <a:tc>
                  <a:txBody>
                    <a:bodyPr/>
                    <a:lstStyle/>
                    <a:p>
                      <a:r>
                        <a:rPr lang="en-US" sz="1800" b="1" dirty="0" smtClean="0">
                          <a:solidFill>
                            <a:srgbClr val="FF0000"/>
                          </a:solidFill>
                        </a:rPr>
                        <a:t>$</a:t>
                      </a:r>
                      <a:r>
                        <a:rPr lang="en-US" sz="1800" b="1" dirty="0" smtClean="0">
                          <a:solidFill>
                            <a:srgbClr val="FF0000"/>
                          </a:solidFill>
                        </a:rPr>
                        <a:t>4,549</a:t>
                      </a:r>
                      <a:endParaRPr lang="en-US" sz="1800" b="1" dirty="0">
                        <a:solidFill>
                          <a:srgbClr val="FF0000"/>
                        </a:solidFill>
                      </a:endParaRPr>
                    </a:p>
                  </a:txBody>
                  <a:tcPr marT="45722" marB="45722"/>
                </a:tc>
              </a:tr>
            </a:tbl>
          </a:graphicData>
        </a:graphic>
      </p:graphicFrame>
      <p:sp>
        <p:nvSpPr>
          <p:cNvPr id="5" name="Content Placeholder 4"/>
          <p:cNvSpPr>
            <a:spLocks noGrp="1"/>
          </p:cNvSpPr>
          <p:nvPr>
            <p:ph idx="1"/>
          </p:nvPr>
        </p:nvSpPr>
        <p:spPr/>
        <p:txBody>
          <a:bodyPr/>
          <a:lstStyle/>
          <a:p>
            <a:endParaRPr lang="en-US" dirty="0"/>
          </a:p>
        </p:txBody>
      </p:sp>
    </p:spTree>
    <p:extLst>
      <p:ext uri="{BB962C8B-B14F-4D97-AF65-F5344CB8AC3E}">
        <p14:creationId xmlns:p14="http://schemas.microsoft.com/office/powerpoint/2010/main" val="321592587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42988" y="866764"/>
            <a:ext cx="7024687" cy="990600"/>
          </a:xfrm>
        </p:spPr>
        <p:txBody>
          <a:bodyPr rtlCol="0">
            <a:normAutofit fontScale="90000"/>
          </a:bodyPr>
          <a:lstStyle/>
          <a:p>
            <a:pPr eaLnBrk="1" fontAlgn="auto" hangingPunct="1">
              <a:spcAft>
                <a:spcPts val="0"/>
              </a:spcAft>
              <a:defRPr/>
            </a:pPr>
            <a:r>
              <a:rPr lang="es-US" sz="4000" b="1" i="0" dirty="0" smtClean="0">
                <a:solidFill>
                  <a:srgbClr val="94C600"/>
                </a:solidFill>
              </a:rPr>
              <a:t>Ley de Prosperidad (Ley Dream de Minnesota)</a:t>
            </a:r>
          </a:p>
        </p:txBody>
      </p:sp>
      <p:sp>
        <p:nvSpPr>
          <p:cNvPr id="22531" name="Content Placeholder 2"/>
          <p:cNvSpPr>
            <a:spLocks noGrp="1"/>
          </p:cNvSpPr>
          <p:nvPr>
            <p:ph idx="1"/>
          </p:nvPr>
        </p:nvSpPr>
        <p:spPr>
          <a:xfrm>
            <a:off x="838200" y="2414614"/>
            <a:ext cx="7239000" cy="4800600"/>
          </a:xfrm>
        </p:spPr>
        <p:txBody>
          <a:bodyPr/>
          <a:lstStyle/>
          <a:p>
            <a:pPr marL="365125" lvl="1" indent="0" eaLnBrk="1" hangingPunct="1">
              <a:buFont typeface="Wingdings 2" pitchFamily="18" charset="2"/>
              <a:buNone/>
            </a:pPr>
            <a:r>
              <a:rPr lang="es-US" sz="4000" b="1" i="0" dirty="0" smtClean="0">
                <a:solidFill>
                  <a:srgbClr val="3E3D2D"/>
                </a:solidFill>
              </a:rPr>
              <a:t>¿Qué programas de ayuda financiera estatal se encuentran disponibles?</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itle 1"/>
          <p:cNvSpPr>
            <a:spLocks noGrp="1"/>
          </p:cNvSpPr>
          <p:nvPr>
            <p:ph type="title"/>
          </p:nvPr>
        </p:nvSpPr>
        <p:spPr>
          <a:xfrm>
            <a:off x="1042988" y="866764"/>
            <a:ext cx="7024687" cy="990600"/>
          </a:xfrm>
        </p:spPr>
        <p:txBody>
          <a:bodyPr/>
          <a:lstStyle/>
          <a:p>
            <a:pPr eaLnBrk="1" hangingPunct="1"/>
            <a:r>
              <a:rPr lang="es-US" sz="4000" b="1" i="0" dirty="0" smtClean="0">
                <a:solidFill>
                  <a:srgbClr val="94C600"/>
                </a:solidFill>
              </a:rPr>
              <a:t>Programa de subsidios del estado de Minnesota</a:t>
            </a:r>
          </a:p>
        </p:txBody>
      </p:sp>
      <p:sp>
        <p:nvSpPr>
          <p:cNvPr id="3" name="Content Placeholder 2"/>
          <p:cNvSpPr>
            <a:spLocks noGrp="1"/>
          </p:cNvSpPr>
          <p:nvPr>
            <p:ph idx="1"/>
          </p:nvPr>
        </p:nvSpPr>
        <p:spPr>
          <a:xfrm>
            <a:off x="838200" y="1843110"/>
            <a:ext cx="7239000" cy="4800600"/>
          </a:xfrm>
        </p:spPr>
        <p:txBody>
          <a:bodyPr rtlCol="0">
            <a:normAutofit fontScale="85000" lnSpcReduction="10000"/>
          </a:bodyPr>
          <a:lstStyle/>
          <a:p>
            <a:pPr indent="-274320" eaLnBrk="1" fontAlgn="auto" hangingPunct="1">
              <a:spcAft>
                <a:spcPts val="0"/>
              </a:spcAft>
              <a:defRPr/>
            </a:pPr>
            <a:r>
              <a:rPr lang="es-US" sz="2400" b="1" i="0" dirty="0" smtClean="0">
                <a:solidFill>
                  <a:srgbClr val="3E3D2D"/>
                </a:solidFill>
              </a:rPr>
              <a:t>Es un subsidio basado en las necesidades según la Contribución Familiar Esperada (Expected Family Contribution, EFC), el precio de la universidad y el nivel de matrícula del estudiante.</a:t>
            </a:r>
          </a:p>
          <a:p>
            <a:pPr indent="-274320" eaLnBrk="1" fontAlgn="auto" hangingPunct="1">
              <a:spcAft>
                <a:spcPts val="0"/>
              </a:spcAft>
              <a:defRPr/>
            </a:pPr>
            <a:r>
              <a:rPr lang="es-US" sz="2400" b="1" i="0" dirty="0" smtClean="0">
                <a:solidFill>
                  <a:srgbClr val="3E3D2D"/>
                </a:solidFill>
              </a:rPr>
              <a:t>Es una ayuda gratuita; NO debe devolverse.</a:t>
            </a:r>
          </a:p>
          <a:p>
            <a:pPr indent="-274320" eaLnBrk="1" fontAlgn="auto" hangingPunct="1">
              <a:spcAft>
                <a:spcPts val="0"/>
              </a:spcAft>
              <a:defRPr/>
            </a:pPr>
            <a:r>
              <a:rPr lang="es-US" sz="2400" b="1" i="0" dirty="0" smtClean="0">
                <a:solidFill>
                  <a:srgbClr val="3E3D2D"/>
                </a:solidFill>
              </a:rPr>
              <a:t>Debe ser usado por un residente de Minnesota en una universidad de Minnesota.</a:t>
            </a:r>
          </a:p>
          <a:p>
            <a:pPr indent="-274320" eaLnBrk="1" fontAlgn="auto" hangingPunct="1">
              <a:spcAft>
                <a:spcPts val="0"/>
              </a:spcAft>
              <a:defRPr/>
            </a:pPr>
            <a:r>
              <a:rPr lang="es-US" sz="2400" b="1" i="0" dirty="0" smtClean="0">
                <a:solidFill>
                  <a:srgbClr val="3E3D2D"/>
                </a:solidFill>
              </a:rPr>
              <a:t>El estudiante es elegible hasta que haya asistido a la universidad durante 4 años académicos de tiempo completo (o equivalente).</a:t>
            </a:r>
          </a:p>
          <a:p>
            <a:pPr indent="-274320" eaLnBrk="1" fontAlgn="auto" hangingPunct="1">
              <a:spcAft>
                <a:spcPts val="0"/>
              </a:spcAft>
              <a:defRPr/>
            </a:pPr>
            <a:r>
              <a:rPr lang="es-US" sz="2400" b="1" i="0" dirty="0" smtClean="0">
                <a:solidFill>
                  <a:srgbClr val="3E3D2D"/>
                </a:solidFill>
              </a:rPr>
              <a:t>No se puede incumplir con los préstamos estudiantiles ni deber pensiones alimenticias.</a:t>
            </a:r>
          </a:p>
          <a:p>
            <a:pPr indent="-274320" eaLnBrk="1" fontAlgn="auto" hangingPunct="1">
              <a:spcAft>
                <a:spcPts val="0"/>
              </a:spcAft>
              <a:defRPr/>
            </a:pPr>
            <a:r>
              <a:rPr lang="es-US" sz="2400" b="1" i="0" dirty="0" smtClean="0">
                <a:solidFill>
                  <a:srgbClr val="3E3D2D"/>
                </a:solidFill>
              </a:rPr>
              <a:t>El estudiante debe mantener un progreso académico satisfactorio en la universidad donde desea obtener el certificado, diploma o título de grado.</a:t>
            </a:r>
          </a:p>
          <a:p>
            <a:pPr indent="-274320" eaLnBrk="1" fontAlgn="auto" hangingPunct="1">
              <a:spcAft>
                <a:spcPts val="0"/>
              </a:spcAft>
              <a:defRPr/>
            </a:pPr>
            <a:endParaRPr lang="en-US" sz="2600" b="1" dirty="0" smtClean="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itle 1"/>
          <p:cNvSpPr>
            <a:spLocks noGrp="1"/>
          </p:cNvSpPr>
          <p:nvPr>
            <p:ph type="title"/>
          </p:nvPr>
        </p:nvSpPr>
        <p:spPr>
          <a:xfrm>
            <a:off x="714348" y="785794"/>
            <a:ext cx="7024688" cy="838200"/>
          </a:xfrm>
        </p:spPr>
        <p:txBody>
          <a:bodyPr/>
          <a:lstStyle/>
          <a:p>
            <a:pPr algn="ctr" eaLnBrk="1" hangingPunct="1"/>
            <a:r>
              <a:rPr lang="es-US" sz="2400" b="1" i="0" dirty="0" smtClean="0">
                <a:solidFill>
                  <a:srgbClr val="94C600"/>
                </a:solidFill>
              </a:rPr>
              <a:t>Programa de subsidios del estado de Minnesota</a:t>
            </a:r>
            <a:r>
              <a:rPr lang="en" sz="2800" dirty="0" smtClean="0"/>
              <a:t/>
            </a:r>
            <a:br>
              <a:rPr lang="en" sz="2800" dirty="0" smtClean="0"/>
            </a:br>
            <a:r>
              <a:rPr lang="es-US" sz="1600" b="1" i="0" dirty="0" smtClean="0">
                <a:solidFill>
                  <a:srgbClr val="94C600"/>
                </a:solidFill>
              </a:rPr>
              <a:t>(Concesiones anuales </a:t>
            </a:r>
            <a:r>
              <a:rPr lang="es-US" sz="1600" b="1" i="0" dirty="0" smtClean="0">
                <a:solidFill>
                  <a:srgbClr val="94C600"/>
                </a:solidFill>
              </a:rPr>
              <a:t>2016-2017 </a:t>
            </a:r>
            <a:r>
              <a:rPr lang="es-US" sz="1600" b="1" i="0" dirty="0" smtClean="0">
                <a:solidFill>
                  <a:srgbClr val="94C600"/>
                </a:solidFill>
              </a:rPr>
              <a:t>para estudiantes con $0 EFC)</a:t>
            </a:r>
          </a:p>
        </p:txBody>
      </p:sp>
      <p:sp>
        <p:nvSpPr>
          <p:cNvPr id="27651" name="Content Placeholder 2"/>
          <p:cNvSpPr>
            <a:spLocks noGrp="1"/>
          </p:cNvSpPr>
          <p:nvPr>
            <p:ph idx="1"/>
          </p:nvPr>
        </p:nvSpPr>
        <p:spPr>
          <a:xfrm>
            <a:off x="685800" y="1676400"/>
            <a:ext cx="8077200" cy="4800600"/>
          </a:xfrm>
        </p:spPr>
        <p:txBody>
          <a:bodyPr/>
          <a:lstStyle/>
          <a:p>
            <a:pPr eaLnBrk="1" hangingPunct="1">
              <a:lnSpc>
                <a:spcPct val="90000"/>
              </a:lnSpc>
              <a:buFont typeface="Wingdings 2" pitchFamily="18" charset="2"/>
              <a:buNone/>
            </a:pPr>
            <a:r>
              <a:rPr lang="en-US" sz="2800" b="1" dirty="0" smtClean="0"/>
              <a:t>   </a:t>
            </a:r>
            <a:endParaRPr lang="en-US" sz="2600" b="1" dirty="0" smtClean="0"/>
          </a:p>
        </p:txBody>
      </p:sp>
      <p:graphicFrame>
        <p:nvGraphicFramePr>
          <p:cNvPr id="4" name="Table 3"/>
          <p:cNvGraphicFramePr>
            <a:graphicFrameLocks noGrp="1"/>
          </p:cNvGraphicFramePr>
          <p:nvPr>
            <p:extLst>
              <p:ext uri="{D42A27DB-BD31-4B8C-83A1-F6EECF244321}">
                <p14:modId xmlns:p14="http://schemas.microsoft.com/office/powerpoint/2010/main" val="1022554839"/>
              </p:ext>
            </p:extLst>
          </p:nvPr>
        </p:nvGraphicFramePr>
        <p:xfrm>
          <a:off x="1763688" y="2132861"/>
          <a:ext cx="1929441" cy="4338204"/>
        </p:xfrm>
        <a:graphic>
          <a:graphicData uri="http://schemas.openxmlformats.org/drawingml/2006/table">
            <a:tbl>
              <a:tblPr>
                <a:tableStyleId>{5C22544A-7EE6-4342-B048-85BDC9FD1C3A}</a:tableStyleId>
              </a:tblPr>
              <a:tblGrid>
                <a:gridCol w="1028700"/>
                <a:gridCol w="900741"/>
              </a:tblGrid>
              <a:tr h="380586">
                <a:tc>
                  <a:txBody>
                    <a:bodyPr/>
                    <a:lstStyle/>
                    <a:p>
                      <a:pPr algn="ctr" fontAlgn="b"/>
                      <a:r>
                        <a:rPr lang="es-US" sz="1000" b="1" i="0" u="none" dirty="0" smtClean="0">
                          <a:solidFill>
                            <a:srgbClr val="000000"/>
                          </a:solidFill>
                        </a:rPr>
                        <a:t>Concesión</a:t>
                      </a:r>
                    </a:p>
                  </a:txBody>
                  <a:tcPr marL="9525" marR="9525" marT="9525" marB="0" anchor="b"/>
                </a:tc>
                <a:tc>
                  <a:txBody>
                    <a:bodyPr/>
                    <a:lstStyle/>
                    <a:p>
                      <a:pPr algn="ctr" fontAlgn="b"/>
                      <a:r>
                        <a:rPr lang="es-US" sz="1000" b="1" i="0" u="none" dirty="0" smtClean="0">
                          <a:solidFill>
                            <a:srgbClr val="000000"/>
                          </a:solidFill>
                        </a:rPr>
                        <a:t>Subsidio</a:t>
                      </a:r>
                    </a:p>
                  </a:txBody>
                  <a:tcPr marL="9525" marR="9525" marT="9525" marB="0" anchor="b"/>
                </a:tc>
              </a:tr>
              <a:tr h="280895">
                <a:tc>
                  <a:txBody>
                    <a:bodyPr/>
                    <a:lstStyle/>
                    <a:p>
                      <a:pPr algn="ctr" fontAlgn="b"/>
                      <a:r>
                        <a:rPr lang="es-US" sz="1000" b="1" i="0" u="none" dirty="0" smtClean="0">
                          <a:solidFill>
                            <a:srgbClr val="000000"/>
                          </a:solidFill>
                        </a:rPr>
                        <a:t>del subsidio Pell</a:t>
                      </a:r>
                    </a:p>
                  </a:txBody>
                  <a:tcPr marL="9525" marR="9525" marT="9525" marB="0" anchor="b"/>
                </a:tc>
                <a:tc>
                  <a:txBody>
                    <a:bodyPr/>
                    <a:lstStyle/>
                    <a:p>
                      <a:pPr algn="ctr" fontAlgn="b"/>
                      <a:r>
                        <a:rPr lang="es-US" sz="1000" b="1" i="0" u="none" dirty="0" smtClean="0">
                          <a:solidFill>
                            <a:srgbClr val="000000"/>
                          </a:solidFill>
                        </a:rPr>
                        <a:t>estatal</a:t>
                      </a:r>
                    </a:p>
                  </a:txBody>
                  <a:tcPr marL="9525" marR="9525" marT="9525" marB="0" anchor="b"/>
                </a:tc>
              </a:tr>
              <a:tr h="223442">
                <a:tc>
                  <a:txBody>
                    <a:bodyPr/>
                    <a:lstStyle/>
                    <a:p>
                      <a:pPr algn="ctr" fontAlgn="b"/>
                      <a:r>
                        <a:rPr lang="es-US" sz="1000" b="1" i="0" u="none" dirty="0" smtClean="0">
                          <a:solidFill>
                            <a:srgbClr val="000000"/>
                          </a:solidFill>
                        </a:rPr>
                        <a:t>anual</a:t>
                      </a:r>
                    </a:p>
                  </a:txBody>
                  <a:tcPr marL="9525" marR="9525" marT="9525" marB="0" anchor="b"/>
                </a:tc>
                <a:tc>
                  <a:txBody>
                    <a:bodyPr/>
                    <a:lstStyle/>
                    <a:p>
                      <a:pPr algn="ctr" fontAlgn="b"/>
                      <a:r>
                        <a:rPr lang="es-US" sz="1000" b="1" i="0" u="none" dirty="0" smtClean="0">
                          <a:solidFill>
                            <a:srgbClr val="000000"/>
                          </a:solidFill>
                        </a:rPr>
                        <a:t>anual</a:t>
                      </a:r>
                    </a:p>
                  </a:txBody>
                  <a:tcPr marL="9525" marR="9525" marT="9525" marB="0" anchor="b"/>
                </a:tc>
              </a:tr>
              <a:tr h="265637">
                <a:tc>
                  <a:txBody>
                    <a:bodyPr/>
                    <a:lstStyle/>
                    <a:p>
                      <a:pPr algn="r" fontAlgn="b"/>
                      <a:r>
                        <a:rPr lang="en-US" sz="1600" b="1" u="none" strike="noStrike" dirty="0">
                          <a:effectLst/>
                        </a:rPr>
                        <a:t>$5,815 </a:t>
                      </a:r>
                      <a:endParaRPr lang="en-US" sz="1600" b="1" i="0" u="none" strike="noStrike" dirty="0">
                        <a:effectLst/>
                        <a:latin typeface="Arial" panose="020B0604020202020204" pitchFamily="34" charset="0"/>
                      </a:endParaRPr>
                    </a:p>
                  </a:txBody>
                  <a:tcPr marL="9525" marR="9525" marT="9525" marB="0" anchor="b"/>
                </a:tc>
                <a:tc>
                  <a:txBody>
                    <a:bodyPr/>
                    <a:lstStyle/>
                    <a:p>
                      <a:pPr algn="r" fontAlgn="b"/>
                      <a:r>
                        <a:rPr lang="en-US" sz="1600" b="1" u="none" strike="noStrike" dirty="0">
                          <a:solidFill>
                            <a:srgbClr val="FF0000"/>
                          </a:solidFill>
                          <a:effectLst/>
                        </a:rPr>
                        <a:t>$5,938 </a:t>
                      </a:r>
                      <a:endParaRPr lang="en-US" sz="1600" b="1" i="0" u="none" strike="noStrike" dirty="0">
                        <a:solidFill>
                          <a:srgbClr val="FF0000"/>
                        </a:solidFill>
                        <a:effectLst/>
                        <a:latin typeface="Helv"/>
                      </a:endParaRPr>
                    </a:p>
                  </a:txBody>
                  <a:tcPr marL="9525" marR="9525" marT="9525" marB="0" anchor="b"/>
                </a:tc>
              </a:tr>
              <a:tr h="265637">
                <a:tc>
                  <a:txBody>
                    <a:bodyPr/>
                    <a:lstStyle/>
                    <a:p>
                      <a:pPr algn="r" fontAlgn="b"/>
                      <a:r>
                        <a:rPr lang="en-US" sz="1600" b="1" u="none" strike="noStrike" dirty="0">
                          <a:effectLst/>
                        </a:rPr>
                        <a:t>$5,815 </a:t>
                      </a:r>
                      <a:endParaRPr lang="en-US" sz="1600" b="1" i="0" u="none" strike="noStrike" dirty="0">
                        <a:effectLst/>
                        <a:latin typeface="Arial" panose="020B0604020202020204" pitchFamily="34" charset="0"/>
                      </a:endParaRPr>
                    </a:p>
                  </a:txBody>
                  <a:tcPr marL="9525" marR="9525" marT="9525" marB="0" anchor="b"/>
                </a:tc>
                <a:tc>
                  <a:txBody>
                    <a:bodyPr/>
                    <a:lstStyle/>
                    <a:p>
                      <a:pPr algn="r" fontAlgn="b"/>
                      <a:r>
                        <a:rPr lang="en-US" sz="1600" b="1" u="none" strike="noStrike" dirty="0">
                          <a:solidFill>
                            <a:srgbClr val="FF0000"/>
                          </a:solidFill>
                          <a:effectLst/>
                        </a:rPr>
                        <a:t>$5,150 </a:t>
                      </a:r>
                      <a:endParaRPr lang="en-US" sz="1600" b="1" i="0" u="none" strike="noStrike" dirty="0">
                        <a:solidFill>
                          <a:srgbClr val="FF0000"/>
                        </a:solidFill>
                        <a:effectLst/>
                        <a:latin typeface="Helv"/>
                      </a:endParaRPr>
                    </a:p>
                  </a:txBody>
                  <a:tcPr marL="9525" marR="9525" marT="9525" marB="0" anchor="b"/>
                </a:tc>
              </a:tr>
              <a:tr h="265637">
                <a:tc>
                  <a:txBody>
                    <a:bodyPr/>
                    <a:lstStyle/>
                    <a:p>
                      <a:pPr algn="r" fontAlgn="b"/>
                      <a:r>
                        <a:rPr lang="en-US" sz="1600" b="1" u="none" strike="noStrike">
                          <a:effectLst/>
                        </a:rPr>
                        <a:t>$5,815 </a:t>
                      </a:r>
                      <a:endParaRPr lang="en-US" sz="1600" b="1" i="0" u="none" strike="noStrike">
                        <a:effectLst/>
                        <a:latin typeface="Arial" panose="020B0604020202020204" pitchFamily="34" charset="0"/>
                      </a:endParaRPr>
                    </a:p>
                  </a:txBody>
                  <a:tcPr marL="9525" marR="9525" marT="9525" marB="0" anchor="b"/>
                </a:tc>
                <a:tc>
                  <a:txBody>
                    <a:bodyPr/>
                    <a:lstStyle/>
                    <a:p>
                      <a:pPr algn="r" fontAlgn="b"/>
                      <a:r>
                        <a:rPr lang="en-US" sz="1600" b="1" u="none" strike="noStrike" dirty="0">
                          <a:solidFill>
                            <a:srgbClr val="FF0000"/>
                          </a:solidFill>
                          <a:effectLst/>
                        </a:rPr>
                        <a:t>$4,375 </a:t>
                      </a:r>
                      <a:endParaRPr lang="en-US" sz="1600" b="1" i="0" u="none" strike="noStrike" dirty="0">
                        <a:solidFill>
                          <a:srgbClr val="FF0000"/>
                        </a:solidFill>
                        <a:effectLst/>
                        <a:latin typeface="Helv"/>
                      </a:endParaRPr>
                    </a:p>
                  </a:txBody>
                  <a:tcPr marL="9525" marR="9525" marT="9525" marB="0" anchor="b"/>
                </a:tc>
              </a:tr>
              <a:tr h="265637">
                <a:tc>
                  <a:txBody>
                    <a:bodyPr/>
                    <a:lstStyle/>
                    <a:p>
                      <a:pPr algn="r" fontAlgn="b"/>
                      <a:r>
                        <a:rPr lang="en-US" sz="1600" b="1" u="none" strike="noStrike">
                          <a:effectLst/>
                        </a:rPr>
                        <a:t>$5,815 </a:t>
                      </a:r>
                      <a:endParaRPr lang="en-US" sz="1600" b="1" i="0" u="none" strike="noStrike">
                        <a:effectLst/>
                        <a:latin typeface="Arial" panose="020B0604020202020204" pitchFamily="34" charset="0"/>
                      </a:endParaRPr>
                    </a:p>
                  </a:txBody>
                  <a:tcPr marL="9525" marR="9525" marT="9525" marB="0" anchor="b"/>
                </a:tc>
                <a:tc>
                  <a:txBody>
                    <a:bodyPr/>
                    <a:lstStyle/>
                    <a:p>
                      <a:pPr algn="r" fontAlgn="b"/>
                      <a:r>
                        <a:rPr lang="en-US" sz="1600" b="1" u="none" strike="noStrike" dirty="0">
                          <a:solidFill>
                            <a:srgbClr val="FF0000"/>
                          </a:solidFill>
                          <a:effectLst/>
                        </a:rPr>
                        <a:t>$3,587 </a:t>
                      </a:r>
                      <a:endParaRPr lang="en-US" sz="1600" b="1" i="0" u="none" strike="noStrike" dirty="0">
                        <a:solidFill>
                          <a:srgbClr val="FF0000"/>
                        </a:solidFill>
                        <a:effectLst/>
                        <a:latin typeface="Helv"/>
                      </a:endParaRPr>
                    </a:p>
                  </a:txBody>
                  <a:tcPr marL="9525" marR="9525" marT="9525" marB="0" anchor="b"/>
                </a:tc>
              </a:tr>
              <a:tr h="265637">
                <a:tc>
                  <a:txBody>
                    <a:bodyPr/>
                    <a:lstStyle/>
                    <a:p>
                      <a:pPr algn="r" fontAlgn="b"/>
                      <a:r>
                        <a:rPr lang="en-US" sz="1600" b="1" u="none" strike="noStrike">
                          <a:effectLst/>
                        </a:rPr>
                        <a:t>$4,361 </a:t>
                      </a:r>
                      <a:endParaRPr lang="en-US" sz="1600" b="1" i="0" u="none" strike="noStrike">
                        <a:effectLst/>
                        <a:latin typeface="Arial" panose="020B0604020202020204" pitchFamily="34" charset="0"/>
                      </a:endParaRPr>
                    </a:p>
                  </a:txBody>
                  <a:tcPr marL="9525" marR="9525" marT="9525" marB="0" anchor="b"/>
                </a:tc>
                <a:tc>
                  <a:txBody>
                    <a:bodyPr/>
                    <a:lstStyle/>
                    <a:p>
                      <a:pPr algn="r" fontAlgn="b"/>
                      <a:r>
                        <a:rPr lang="en-US" sz="1600" b="1" u="none" strike="noStrike" dirty="0">
                          <a:solidFill>
                            <a:srgbClr val="FF0000"/>
                          </a:solidFill>
                          <a:effectLst/>
                        </a:rPr>
                        <a:t>$4,254 </a:t>
                      </a:r>
                      <a:endParaRPr lang="en-US" sz="1600" b="1" i="0" u="none" strike="noStrike" dirty="0">
                        <a:solidFill>
                          <a:srgbClr val="FF0000"/>
                        </a:solidFill>
                        <a:effectLst/>
                        <a:latin typeface="Helv"/>
                      </a:endParaRPr>
                    </a:p>
                  </a:txBody>
                  <a:tcPr marL="9525" marR="9525" marT="9525" marB="0" anchor="b"/>
                </a:tc>
              </a:tr>
              <a:tr h="265637">
                <a:tc>
                  <a:txBody>
                    <a:bodyPr/>
                    <a:lstStyle/>
                    <a:p>
                      <a:pPr algn="r" fontAlgn="b"/>
                      <a:r>
                        <a:rPr lang="en-US" sz="1600" b="1" u="none" strike="noStrike">
                          <a:effectLst/>
                        </a:rPr>
                        <a:t>$4,361 </a:t>
                      </a:r>
                      <a:endParaRPr lang="en-US" sz="1600" b="1" i="0" u="none" strike="noStrike">
                        <a:effectLst/>
                        <a:latin typeface="Arial" panose="020B0604020202020204" pitchFamily="34" charset="0"/>
                      </a:endParaRPr>
                    </a:p>
                  </a:txBody>
                  <a:tcPr marL="9525" marR="9525" marT="9525" marB="0" anchor="b"/>
                </a:tc>
                <a:tc>
                  <a:txBody>
                    <a:bodyPr/>
                    <a:lstStyle/>
                    <a:p>
                      <a:pPr algn="r" fontAlgn="b"/>
                      <a:r>
                        <a:rPr lang="en-US" sz="1600" b="1" u="none" strike="noStrike" dirty="0">
                          <a:solidFill>
                            <a:srgbClr val="FF0000"/>
                          </a:solidFill>
                          <a:effectLst/>
                        </a:rPr>
                        <a:t>$3,478 </a:t>
                      </a:r>
                      <a:endParaRPr lang="en-US" sz="1600" b="1" i="0" u="none" strike="noStrike" dirty="0">
                        <a:solidFill>
                          <a:srgbClr val="FF0000"/>
                        </a:solidFill>
                        <a:effectLst/>
                        <a:latin typeface="Helv"/>
                      </a:endParaRPr>
                    </a:p>
                  </a:txBody>
                  <a:tcPr marL="9525" marR="9525" marT="9525" marB="0" anchor="b"/>
                </a:tc>
              </a:tr>
              <a:tr h="265637">
                <a:tc>
                  <a:txBody>
                    <a:bodyPr/>
                    <a:lstStyle/>
                    <a:p>
                      <a:pPr algn="r" fontAlgn="b"/>
                      <a:r>
                        <a:rPr lang="en-US" sz="1600" b="1" u="none" strike="noStrike">
                          <a:effectLst/>
                        </a:rPr>
                        <a:t>$4,361 </a:t>
                      </a:r>
                      <a:endParaRPr lang="en-US" sz="1600" b="1" i="0" u="none" strike="noStrike">
                        <a:effectLst/>
                        <a:latin typeface="Arial" panose="020B0604020202020204" pitchFamily="34" charset="0"/>
                      </a:endParaRPr>
                    </a:p>
                  </a:txBody>
                  <a:tcPr marL="9525" marR="9525" marT="9525" marB="0" anchor="b"/>
                </a:tc>
                <a:tc>
                  <a:txBody>
                    <a:bodyPr/>
                    <a:lstStyle/>
                    <a:p>
                      <a:pPr algn="r" fontAlgn="b"/>
                      <a:r>
                        <a:rPr lang="en-US" sz="1600" b="1" u="none" strike="noStrike" dirty="0">
                          <a:solidFill>
                            <a:srgbClr val="FF0000"/>
                          </a:solidFill>
                          <a:effectLst/>
                        </a:rPr>
                        <a:t>$2,691 </a:t>
                      </a:r>
                      <a:endParaRPr lang="en-US" sz="1600" b="1" i="0" u="none" strike="noStrike" dirty="0">
                        <a:solidFill>
                          <a:srgbClr val="FF0000"/>
                        </a:solidFill>
                        <a:effectLst/>
                        <a:latin typeface="Helv"/>
                      </a:endParaRPr>
                    </a:p>
                  </a:txBody>
                  <a:tcPr marL="9525" marR="9525" marT="9525" marB="0" anchor="b"/>
                </a:tc>
              </a:tr>
              <a:tr h="265637">
                <a:tc>
                  <a:txBody>
                    <a:bodyPr/>
                    <a:lstStyle/>
                    <a:p>
                      <a:pPr algn="r" fontAlgn="b"/>
                      <a:r>
                        <a:rPr lang="en-US" sz="1600" b="1" u="none" strike="noStrike">
                          <a:effectLst/>
                        </a:rPr>
                        <a:t>$2,908 </a:t>
                      </a:r>
                      <a:endParaRPr lang="en-US" sz="1600" b="1" i="0" u="none" strike="noStrike">
                        <a:effectLst/>
                        <a:latin typeface="Arial" panose="020B0604020202020204" pitchFamily="34" charset="0"/>
                      </a:endParaRPr>
                    </a:p>
                  </a:txBody>
                  <a:tcPr marL="9525" marR="9525" marT="9525" marB="0" anchor="b"/>
                </a:tc>
                <a:tc>
                  <a:txBody>
                    <a:bodyPr/>
                    <a:lstStyle/>
                    <a:p>
                      <a:pPr algn="r" fontAlgn="b"/>
                      <a:r>
                        <a:rPr lang="en-US" sz="1600" b="1" u="none" strike="noStrike" dirty="0">
                          <a:solidFill>
                            <a:srgbClr val="FF0000"/>
                          </a:solidFill>
                          <a:effectLst/>
                        </a:rPr>
                        <a:t>$3,356 </a:t>
                      </a:r>
                      <a:endParaRPr lang="en-US" sz="1600" b="1" i="0" u="none" strike="noStrike" dirty="0">
                        <a:solidFill>
                          <a:srgbClr val="FF0000"/>
                        </a:solidFill>
                        <a:effectLst/>
                        <a:latin typeface="Helv"/>
                      </a:endParaRPr>
                    </a:p>
                  </a:txBody>
                  <a:tcPr marL="9525" marR="9525" marT="9525" marB="0" anchor="b"/>
                </a:tc>
              </a:tr>
              <a:tr h="265637">
                <a:tc>
                  <a:txBody>
                    <a:bodyPr/>
                    <a:lstStyle/>
                    <a:p>
                      <a:pPr algn="r" fontAlgn="b"/>
                      <a:r>
                        <a:rPr lang="en-US" sz="1600" b="1" u="none" strike="noStrike">
                          <a:effectLst/>
                        </a:rPr>
                        <a:t>$2,908 </a:t>
                      </a:r>
                      <a:endParaRPr lang="en-US" sz="1600" b="1" i="0" u="none" strike="noStrike">
                        <a:effectLst/>
                        <a:latin typeface="Arial" panose="020B0604020202020204" pitchFamily="34" charset="0"/>
                      </a:endParaRPr>
                    </a:p>
                  </a:txBody>
                  <a:tcPr marL="9525" marR="9525" marT="9525" marB="0" anchor="b"/>
                </a:tc>
                <a:tc>
                  <a:txBody>
                    <a:bodyPr/>
                    <a:lstStyle/>
                    <a:p>
                      <a:pPr algn="r" fontAlgn="b"/>
                      <a:r>
                        <a:rPr lang="en-US" sz="1600" b="1" u="none" strike="noStrike" dirty="0">
                          <a:solidFill>
                            <a:srgbClr val="FF0000"/>
                          </a:solidFill>
                          <a:effectLst/>
                        </a:rPr>
                        <a:t>$2,580 </a:t>
                      </a:r>
                      <a:endParaRPr lang="en-US" sz="1600" b="1" i="0" u="none" strike="noStrike" dirty="0">
                        <a:solidFill>
                          <a:srgbClr val="FF0000"/>
                        </a:solidFill>
                        <a:effectLst/>
                        <a:latin typeface="Helv"/>
                      </a:endParaRPr>
                    </a:p>
                  </a:txBody>
                  <a:tcPr marL="9525" marR="9525" marT="9525" marB="0" anchor="b"/>
                </a:tc>
              </a:tr>
              <a:tr h="265637">
                <a:tc>
                  <a:txBody>
                    <a:bodyPr/>
                    <a:lstStyle/>
                    <a:p>
                      <a:pPr algn="r" fontAlgn="b"/>
                      <a:r>
                        <a:rPr lang="en-US" sz="1600" b="1" u="none" strike="noStrike">
                          <a:effectLst/>
                        </a:rPr>
                        <a:t>$2,908 </a:t>
                      </a:r>
                      <a:endParaRPr lang="en-US" sz="1600" b="1" i="0" u="none" strike="noStrike">
                        <a:effectLst/>
                        <a:latin typeface="Arial" panose="020B0604020202020204" pitchFamily="34" charset="0"/>
                      </a:endParaRPr>
                    </a:p>
                  </a:txBody>
                  <a:tcPr marL="9525" marR="9525" marT="9525" marB="0" anchor="b"/>
                </a:tc>
                <a:tc>
                  <a:txBody>
                    <a:bodyPr/>
                    <a:lstStyle/>
                    <a:p>
                      <a:pPr algn="r" fontAlgn="b"/>
                      <a:r>
                        <a:rPr lang="en-US" sz="1600" b="1" u="none" strike="noStrike" dirty="0">
                          <a:solidFill>
                            <a:srgbClr val="FF0000"/>
                          </a:solidFill>
                          <a:effectLst/>
                        </a:rPr>
                        <a:t>$1,793 </a:t>
                      </a:r>
                      <a:endParaRPr lang="en-US" sz="1600" b="1" i="0" u="none" strike="noStrike" dirty="0">
                        <a:solidFill>
                          <a:srgbClr val="FF0000"/>
                        </a:solidFill>
                        <a:effectLst/>
                        <a:latin typeface="Helv"/>
                      </a:endParaRPr>
                    </a:p>
                  </a:txBody>
                  <a:tcPr marL="9525" marR="9525" marT="9525" marB="0" anchor="b"/>
                </a:tc>
              </a:tr>
              <a:tr h="265637">
                <a:tc>
                  <a:txBody>
                    <a:bodyPr/>
                    <a:lstStyle/>
                    <a:p>
                      <a:pPr algn="r" fontAlgn="b"/>
                      <a:r>
                        <a:rPr lang="en-US" sz="1600" b="1" u="none" strike="noStrike">
                          <a:effectLst/>
                        </a:rPr>
                        <a:t>$1,454 </a:t>
                      </a:r>
                      <a:endParaRPr lang="en-US" sz="1600" b="1" i="0" u="none" strike="noStrike">
                        <a:effectLst/>
                        <a:latin typeface="Arial" panose="020B0604020202020204" pitchFamily="34" charset="0"/>
                      </a:endParaRPr>
                    </a:p>
                  </a:txBody>
                  <a:tcPr marL="9525" marR="9525" marT="9525" marB="0" anchor="b"/>
                </a:tc>
                <a:tc>
                  <a:txBody>
                    <a:bodyPr/>
                    <a:lstStyle/>
                    <a:p>
                      <a:pPr algn="r" fontAlgn="b"/>
                      <a:r>
                        <a:rPr lang="en-US" sz="1600" b="1" u="none" strike="noStrike" dirty="0">
                          <a:solidFill>
                            <a:srgbClr val="FF0000"/>
                          </a:solidFill>
                          <a:effectLst/>
                        </a:rPr>
                        <a:t>$2,459 </a:t>
                      </a:r>
                      <a:endParaRPr lang="en-US" sz="1600" b="1" i="0" u="none" strike="noStrike" dirty="0">
                        <a:solidFill>
                          <a:srgbClr val="FF0000"/>
                        </a:solidFill>
                        <a:effectLst/>
                        <a:latin typeface="Helv"/>
                      </a:endParaRPr>
                    </a:p>
                  </a:txBody>
                  <a:tcPr marL="9525" marR="9525" marT="9525" marB="0" anchor="b"/>
                </a:tc>
              </a:tr>
              <a:tr h="265637">
                <a:tc>
                  <a:txBody>
                    <a:bodyPr/>
                    <a:lstStyle/>
                    <a:p>
                      <a:pPr algn="r" fontAlgn="b"/>
                      <a:r>
                        <a:rPr lang="en-US" sz="1600" b="1" u="none" strike="noStrike">
                          <a:effectLst/>
                        </a:rPr>
                        <a:t>$1,454 </a:t>
                      </a:r>
                      <a:endParaRPr lang="en-US" sz="1600" b="1" i="0" u="none" strike="noStrike">
                        <a:effectLst/>
                        <a:latin typeface="Arial" panose="020B0604020202020204" pitchFamily="34" charset="0"/>
                      </a:endParaRPr>
                    </a:p>
                  </a:txBody>
                  <a:tcPr marL="9525" marR="9525" marT="9525" marB="0" anchor="b"/>
                </a:tc>
                <a:tc>
                  <a:txBody>
                    <a:bodyPr/>
                    <a:lstStyle/>
                    <a:p>
                      <a:pPr algn="r" fontAlgn="b"/>
                      <a:r>
                        <a:rPr lang="en-US" sz="1600" b="1" u="none" strike="noStrike" dirty="0">
                          <a:solidFill>
                            <a:srgbClr val="FF0000"/>
                          </a:solidFill>
                          <a:effectLst/>
                        </a:rPr>
                        <a:t>$1,684 </a:t>
                      </a:r>
                      <a:endParaRPr lang="en-US" sz="1600" b="1" i="0" u="none" strike="noStrike" dirty="0">
                        <a:solidFill>
                          <a:srgbClr val="FF0000"/>
                        </a:solidFill>
                        <a:effectLst/>
                        <a:latin typeface="Helv"/>
                      </a:endParaRPr>
                    </a:p>
                  </a:txBody>
                  <a:tcPr marL="9525" marR="9525" marT="9525" marB="0" anchor="b"/>
                </a:tc>
              </a:tr>
              <a:tr h="265637">
                <a:tc>
                  <a:txBody>
                    <a:bodyPr/>
                    <a:lstStyle/>
                    <a:p>
                      <a:pPr algn="r" fontAlgn="b"/>
                      <a:r>
                        <a:rPr lang="en-US" sz="1600" b="1" u="none" strike="noStrike">
                          <a:effectLst/>
                        </a:rPr>
                        <a:t>$1,454 </a:t>
                      </a:r>
                      <a:endParaRPr lang="en-US" sz="1600" b="1" i="0" u="none" strike="noStrike">
                        <a:effectLst/>
                        <a:latin typeface="Arial" panose="020B0604020202020204" pitchFamily="34" charset="0"/>
                      </a:endParaRPr>
                    </a:p>
                  </a:txBody>
                  <a:tcPr marL="9525" marR="9525" marT="9525" marB="0" anchor="b"/>
                </a:tc>
                <a:tc>
                  <a:txBody>
                    <a:bodyPr/>
                    <a:lstStyle/>
                    <a:p>
                      <a:pPr algn="r" fontAlgn="b"/>
                      <a:r>
                        <a:rPr lang="en-US" sz="1600" b="1" u="none" strike="noStrike" dirty="0">
                          <a:solidFill>
                            <a:srgbClr val="FF0000"/>
                          </a:solidFill>
                          <a:effectLst/>
                        </a:rPr>
                        <a:t>$896 </a:t>
                      </a:r>
                      <a:endParaRPr lang="en-US" sz="1600" b="1" i="0" u="none" strike="noStrike" dirty="0">
                        <a:solidFill>
                          <a:srgbClr val="FF0000"/>
                        </a:solidFill>
                        <a:effectLst/>
                        <a:latin typeface="Helv"/>
                      </a:endParaRPr>
                    </a:p>
                  </a:txBody>
                  <a:tcPr marL="9525" marR="9525" marT="9525" marB="0" anchor="b"/>
                </a:tc>
              </a:tr>
            </a:tbl>
          </a:graphicData>
        </a:graphic>
      </p:graphicFrame>
      <p:graphicFrame>
        <p:nvGraphicFramePr>
          <p:cNvPr id="5" name="Table 4"/>
          <p:cNvGraphicFramePr>
            <a:graphicFrameLocks noGrp="1"/>
          </p:cNvGraphicFramePr>
          <p:nvPr/>
        </p:nvGraphicFramePr>
        <p:xfrm>
          <a:off x="571472" y="2286000"/>
          <a:ext cx="1028728" cy="4054480"/>
        </p:xfrm>
        <a:graphic>
          <a:graphicData uri="http://schemas.openxmlformats.org/drawingml/2006/table">
            <a:tbl>
              <a:tblPr>
                <a:tableStyleId>{5C22544A-7EE6-4342-B048-85BDC9FD1C3A}</a:tableStyleId>
              </a:tblPr>
              <a:tblGrid>
                <a:gridCol w="1028728"/>
              </a:tblGrid>
              <a:tr h="253405">
                <a:tc>
                  <a:txBody>
                    <a:bodyPr/>
                    <a:lstStyle/>
                    <a:p>
                      <a:pPr algn="ctr" fontAlgn="b"/>
                      <a:r>
                        <a:rPr lang="es-US" sz="1400" b="1" i="0" u="none" dirty="0" smtClean="0">
                          <a:solidFill>
                            <a:srgbClr val="000000"/>
                          </a:solidFill>
                        </a:rPr>
                        <a:t>Créditos</a:t>
                      </a:r>
                    </a:p>
                  </a:txBody>
                  <a:tcPr marL="9525" marR="9525" marT="9526" marB="0" anchor="b"/>
                </a:tc>
              </a:tr>
              <a:tr h="253405">
                <a:tc>
                  <a:txBody>
                    <a:bodyPr/>
                    <a:lstStyle/>
                    <a:p>
                      <a:pPr algn="ctr" fontAlgn="b"/>
                      <a:r>
                        <a:rPr lang="es-US" sz="1400" b="1" i="0" u="none" dirty="0" smtClean="0">
                          <a:solidFill>
                            <a:srgbClr val="000000"/>
                          </a:solidFill>
                        </a:rPr>
                        <a:t>por</a:t>
                      </a:r>
                    </a:p>
                  </a:txBody>
                  <a:tcPr marL="9525" marR="9525" marT="9526" marB="0" anchor="b"/>
                </a:tc>
              </a:tr>
              <a:tr h="253405">
                <a:tc>
                  <a:txBody>
                    <a:bodyPr/>
                    <a:lstStyle/>
                    <a:p>
                      <a:pPr algn="ctr" fontAlgn="b"/>
                      <a:r>
                        <a:rPr lang="es-US" sz="1400" b="1" i="0" u="none" dirty="0" smtClean="0">
                          <a:solidFill>
                            <a:srgbClr val="000000"/>
                          </a:solidFill>
                        </a:rPr>
                        <a:t>semestre</a:t>
                      </a:r>
                    </a:p>
                  </a:txBody>
                  <a:tcPr marL="9525" marR="9525" marT="9526" marB="0" anchor="b"/>
                </a:tc>
              </a:tr>
              <a:tr h="253405">
                <a:tc>
                  <a:txBody>
                    <a:bodyPr/>
                    <a:lstStyle/>
                    <a:p>
                      <a:pPr algn="r" fontAlgn="b"/>
                      <a:r>
                        <a:rPr lang="es-US" sz="1400" b="1" i="0" u="none" dirty="0" smtClean="0">
                          <a:solidFill>
                            <a:srgbClr val="000000"/>
                          </a:solidFill>
                        </a:rPr>
                        <a:t>15</a:t>
                      </a:r>
                    </a:p>
                  </a:txBody>
                  <a:tcPr marL="9525" marR="9525" marT="9526" marB="0" anchor="b"/>
                </a:tc>
              </a:tr>
              <a:tr h="253405">
                <a:tc>
                  <a:txBody>
                    <a:bodyPr/>
                    <a:lstStyle/>
                    <a:p>
                      <a:pPr algn="r" fontAlgn="b"/>
                      <a:r>
                        <a:rPr lang="es-US" sz="1400" b="1" i="0" u="none" dirty="0" smtClean="0">
                          <a:solidFill>
                            <a:srgbClr val="000000"/>
                          </a:solidFill>
                        </a:rPr>
                        <a:t>14</a:t>
                      </a:r>
                    </a:p>
                  </a:txBody>
                  <a:tcPr marL="9525" marR="9525" marT="9526" marB="0" anchor="b"/>
                </a:tc>
              </a:tr>
              <a:tr h="253405">
                <a:tc>
                  <a:txBody>
                    <a:bodyPr/>
                    <a:lstStyle/>
                    <a:p>
                      <a:pPr algn="r" fontAlgn="b"/>
                      <a:r>
                        <a:rPr lang="es-US" sz="1400" b="1" i="0" u="none" dirty="0" smtClean="0">
                          <a:solidFill>
                            <a:srgbClr val="000000"/>
                          </a:solidFill>
                        </a:rPr>
                        <a:t>13</a:t>
                      </a:r>
                    </a:p>
                  </a:txBody>
                  <a:tcPr marL="9525" marR="9525" marT="9526" marB="0" anchor="b"/>
                </a:tc>
              </a:tr>
              <a:tr h="253405">
                <a:tc>
                  <a:txBody>
                    <a:bodyPr/>
                    <a:lstStyle/>
                    <a:p>
                      <a:pPr algn="r" fontAlgn="b"/>
                      <a:r>
                        <a:rPr lang="es-US" sz="1400" b="1" i="0" u="none" dirty="0" smtClean="0">
                          <a:solidFill>
                            <a:srgbClr val="000000"/>
                          </a:solidFill>
                        </a:rPr>
                        <a:t>12</a:t>
                      </a:r>
                    </a:p>
                  </a:txBody>
                  <a:tcPr marL="9525" marR="9525" marT="9526" marB="0" anchor="b"/>
                </a:tc>
              </a:tr>
              <a:tr h="253405">
                <a:tc>
                  <a:txBody>
                    <a:bodyPr/>
                    <a:lstStyle/>
                    <a:p>
                      <a:pPr algn="r" fontAlgn="b"/>
                      <a:r>
                        <a:rPr lang="es-US" sz="1400" b="1" i="0" u="none" dirty="0" smtClean="0">
                          <a:solidFill>
                            <a:srgbClr val="000000"/>
                          </a:solidFill>
                        </a:rPr>
                        <a:t>11</a:t>
                      </a:r>
                    </a:p>
                  </a:txBody>
                  <a:tcPr marL="9525" marR="9525" marT="9526" marB="0" anchor="b"/>
                </a:tc>
              </a:tr>
              <a:tr h="253405">
                <a:tc>
                  <a:txBody>
                    <a:bodyPr/>
                    <a:lstStyle/>
                    <a:p>
                      <a:pPr algn="r" fontAlgn="b"/>
                      <a:r>
                        <a:rPr lang="es-US" sz="1400" b="1" i="0" u="none" dirty="0" smtClean="0">
                          <a:solidFill>
                            <a:srgbClr val="000000"/>
                          </a:solidFill>
                        </a:rPr>
                        <a:t>10</a:t>
                      </a:r>
                    </a:p>
                  </a:txBody>
                  <a:tcPr marL="9525" marR="9525" marT="9526" marB="0" anchor="b"/>
                </a:tc>
              </a:tr>
              <a:tr h="253405">
                <a:tc>
                  <a:txBody>
                    <a:bodyPr/>
                    <a:lstStyle/>
                    <a:p>
                      <a:pPr algn="r" fontAlgn="b"/>
                      <a:r>
                        <a:rPr lang="es-US" sz="1400" b="1" i="0" u="none" dirty="0" smtClean="0">
                          <a:solidFill>
                            <a:srgbClr val="000000"/>
                          </a:solidFill>
                        </a:rPr>
                        <a:t>9</a:t>
                      </a:r>
                    </a:p>
                  </a:txBody>
                  <a:tcPr marL="9525" marR="9525" marT="9526" marB="0" anchor="b"/>
                </a:tc>
              </a:tr>
              <a:tr h="253405">
                <a:tc>
                  <a:txBody>
                    <a:bodyPr/>
                    <a:lstStyle/>
                    <a:p>
                      <a:pPr algn="r" fontAlgn="b"/>
                      <a:r>
                        <a:rPr lang="es-US" sz="1400" b="1" i="0" u="none" dirty="0" smtClean="0">
                          <a:solidFill>
                            <a:srgbClr val="000000"/>
                          </a:solidFill>
                        </a:rPr>
                        <a:t>8</a:t>
                      </a:r>
                    </a:p>
                  </a:txBody>
                  <a:tcPr marL="9525" marR="9525" marT="9526" marB="0" anchor="b"/>
                </a:tc>
              </a:tr>
              <a:tr h="253405">
                <a:tc>
                  <a:txBody>
                    <a:bodyPr/>
                    <a:lstStyle/>
                    <a:p>
                      <a:pPr algn="r" fontAlgn="b"/>
                      <a:r>
                        <a:rPr lang="es-US" sz="1400" b="1" i="0" u="none" dirty="0" smtClean="0">
                          <a:solidFill>
                            <a:srgbClr val="000000"/>
                          </a:solidFill>
                        </a:rPr>
                        <a:t>7</a:t>
                      </a:r>
                    </a:p>
                  </a:txBody>
                  <a:tcPr marL="9525" marR="9525" marT="9526" marB="0" anchor="b"/>
                </a:tc>
              </a:tr>
              <a:tr h="253405">
                <a:tc>
                  <a:txBody>
                    <a:bodyPr/>
                    <a:lstStyle/>
                    <a:p>
                      <a:pPr algn="r" fontAlgn="b"/>
                      <a:r>
                        <a:rPr lang="es-US" sz="1400" b="1" i="0" u="none" dirty="0" smtClean="0">
                          <a:solidFill>
                            <a:srgbClr val="000000"/>
                          </a:solidFill>
                        </a:rPr>
                        <a:t>6</a:t>
                      </a:r>
                    </a:p>
                  </a:txBody>
                  <a:tcPr marL="9525" marR="9525" marT="9526" marB="0" anchor="b"/>
                </a:tc>
              </a:tr>
              <a:tr h="253405">
                <a:tc>
                  <a:txBody>
                    <a:bodyPr/>
                    <a:lstStyle/>
                    <a:p>
                      <a:pPr algn="r" fontAlgn="b"/>
                      <a:r>
                        <a:rPr lang="es-US" sz="1400" b="1" i="0" u="none" dirty="0" smtClean="0">
                          <a:solidFill>
                            <a:srgbClr val="000000"/>
                          </a:solidFill>
                        </a:rPr>
                        <a:t>5</a:t>
                      </a:r>
                    </a:p>
                  </a:txBody>
                  <a:tcPr marL="9525" marR="9525" marT="9526" marB="0" anchor="b"/>
                </a:tc>
              </a:tr>
              <a:tr h="253405">
                <a:tc>
                  <a:txBody>
                    <a:bodyPr/>
                    <a:lstStyle/>
                    <a:p>
                      <a:pPr algn="r" fontAlgn="b"/>
                      <a:r>
                        <a:rPr lang="es-US" sz="1400" b="1" i="0" u="none" dirty="0" smtClean="0">
                          <a:solidFill>
                            <a:srgbClr val="000000"/>
                          </a:solidFill>
                        </a:rPr>
                        <a:t>4</a:t>
                      </a:r>
                    </a:p>
                  </a:txBody>
                  <a:tcPr marL="9525" marR="9525" marT="9526" marB="0" anchor="b"/>
                </a:tc>
              </a:tr>
              <a:tr h="253405">
                <a:tc>
                  <a:txBody>
                    <a:bodyPr/>
                    <a:lstStyle/>
                    <a:p>
                      <a:pPr algn="r" fontAlgn="b"/>
                      <a:r>
                        <a:rPr lang="es-US" sz="1400" b="1" i="0" u="none" dirty="0" smtClean="0">
                          <a:solidFill>
                            <a:srgbClr val="000000"/>
                          </a:solidFill>
                        </a:rPr>
                        <a:t>3</a:t>
                      </a:r>
                    </a:p>
                  </a:txBody>
                  <a:tcPr marL="9525" marR="9525" marT="9526" marB="0" anchor="b"/>
                </a:tc>
              </a:tr>
            </a:tbl>
          </a:graphicData>
        </a:graphic>
      </p:graphicFrame>
      <p:graphicFrame>
        <p:nvGraphicFramePr>
          <p:cNvPr id="7" name="Table 6"/>
          <p:cNvGraphicFramePr>
            <a:graphicFrameLocks noGrp="1"/>
          </p:cNvGraphicFramePr>
          <p:nvPr>
            <p:extLst>
              <p:ext uri="{D42A27DB-BD31-4B8C-83A1-F6EECF244321}">
                <p14:modId xmlns:p14="http://schemas.microsoft.com/office/powerpoint/2010/main" val="520435019"/>
              </p:ext>
            </p:extLst>
          </p:nvPr>
        </p:nvGraphicFramePr>
        <p:xfrm>
          <a:off x="3851920" y="2132863"/>
          <a:ext cx="2185998" cy="4320474"/>
        </p:xfrm>
        <a:graphic>
          <a:graphicData uri="http://schemas.openxmlformats.org/drawingml/2006/table">
            <a:tbl>
              <a:tblPr>
                <a:tableStyleId>{5C22544A-7EE6-4342-B048-85BDC9FD1C3A}</a:tableStyleId>
              </a:tblPr>
              <a:tblGrid>
                <a:gridCol w="1121388"/>
                <a:gridCol w="1064610"/>
              </a:tblGrid>
              <a:tr h="354664">
                <a:tc>
                  <a:txBody>
                    <a:bodyPr/>
                    <a:lstStyle/>
                    <a:p>
                      <a:pPr algn="ctr" fontAlgn="b"/>
                      <a:r>
                        <a:rPr lang="es-US" sz="1000" b="1" i="0" u="none" dirty="0" smtClean="0">
                          <a:solidFill>
                            <a:srgbClr val="000000"/>
                          </a:solidFill>
                        </a:rPr>
                        <a:t>Concesión</a:t>
                      </a:r>
                    </a:p>
                  </a:txBody>
                  <a:tcPr marL="9525" marR="9525" marT="9525" marB="0" anchor="b"/>
                </a:tc>
                <a:tc>
                  <a:txBody>
                    <a:bodyPr/>
                    <a:lstStyle/>
                    <a:p>
                      <a:pPr algn="ctr" fontAlgn="b"/>
                      <a:r>
                        <a:rPr lang="es-US" sz="1000" b="1" i="0" u="none" dirty="0" smtClean="0">
                          <a:solidFill>
                            <a:srgbClr val="000000"/>
                          </a:solidFill>
                        </a:rPr>
                        <a:t>Subsidio</a:t>
                      </a:r>
                    </a:p>
                  </a:txBody>
                  <a:tcPr marL="9525" marR="9525" marT="9525" marB="0" anchor="b"/>
                </a:tc>
              </a:tr>
              <a:tr h="246677">
                <a:tc>
                  <a:txBody>
                    <a:bodyPr/>
                    <a:lstStyle/>
                    <a:p>
                      <a:pPr algn="ctr" fontAlgn="b"/>
                      <a:r>
                        <a:rPr lang="es-US" sz="1000" b="1" i="0" u="none" dirty="0" smtClean="0">
                          <a:solidFill>
                            <a:srgbClr val="000000"/>
                          </a:solidFill>
                        </a:rPr>
                        <a:t>del subsidio Pell</a:t>
                      </a:r>
                    </a:p>
                  </a:txBody>
                  <a:tcPr marL="9525" marR="9525" marT="9525" marB="0" anchor="b"/>
                </a:tc>
                <a:tc>
                  <a:txBody>
                    <a:bodyPr/>
                    <a:lstStyle/>
                    <a:p>
                      <a:pPr algn="ctr" fontAlgn="b"/>
                      <a:r>
                        <a:rPr lang="es-US" sz="1000" b="1" i="0" u="none" dirty="0" smtClean="0">
                          <a:solidFill>
                            <a:srgbClr val="000000"/>
                          </a:solidFill>
                        </a:rPr>
                        <a:t>estatal</a:t>
                      </a:r>
                    </a:p>
                  </a:txBody>
                  <a:tcPr marL="9525" marR="9525" marT="9525" marB="0" anchor="b"/>
                </a:tc>
              </a:tr>
              <a:tr h="249862">
                <a:tc>
                  <a:txBody>
                    <a:bodyPr/>
                    <a:lstStyle/>
                    <a:p>
                      <a:pPr algn="ctr" fontAlgn="b"/>
                      <a:r>
                        <a:rPr lang="es-US" sz="1000" b="1" i="0" u="none" dirty="0" smtClean="0">
                          <a:solidFill>
                            <a:srgbClr val="000000"/>
                          </a:solidFill>
                        </a:rPr>
                        <a:t>anual</a:t>
                      </a:r>
                    </a:p>
                  </a:txBody>
                  <a:tcPr marL="9525" marR="9525" marT="9525" marB="0" anchor="b"/>
                </a:tc>
                <a:tc>
                  <a:txBody>
                    <a:bodyPr/>
                    <a:lstStyle/>
                    <a:p>
                      <a:pPr algn="ctr" fontAlgn="b"/>
                      <a:r>
                        <a:rPr lang="es-US" sz="1000" b="1" i="0" u="none" dirty="0" smtClean="0">
                          <a:solidFill>
                            <a:srgbClr val="000000"/>
                          </a:solidFill>
                        </a:rPr>
                        <a:t>anual</a:t>
                      </a:r>
                    </a:p>
                  </a:txBody>
                  <a:tcPr marL="9525" marR="9525" marT="9525" marB="0" anchor="b"/>
                </a:tc>
              </a:tr>
              <a:tr h="266867">
                <a:tc>
                  <a:txBody>
                    <a:bodyPr/>
                    <a:lstStyle/>
                    <a:p>
                      <a:pPr algn="r" fontAlgn="b"/>
                      <a:r>
                        <a:rPr lang="en-US" sz="1600" b="1" u="none" strike="noStrike" dirty="0">
                          <a:effectLst/>
                        </a:rPr>
                        <a:t>$5,815 </a:t>
                      </a:r>
                      <a:endParaRPr lang="en-US" sz="1600" b="1" i="0" u="none" strike="noStrike" dirty="0">
                        <a:effectLst/>
                        <a:latin typeface="Arial" panose="020B0604020202020204" pitchFamily="34" charset="0"/>
                      </a:endParaRPr>
                    </a:p>
                  </a:txBody>
                  <a:tcPr marL="9525" marR="9525" marT="9525" marB="0" anchor="b"/>
                </a:tc>
                <a:tc>
                  <a:txBody>
                    <a:bodyPr/>
                    <a:lstStyle/>
                    <a:p>
                      <a:pPr algn="r" fontAlgn="b"/>
                      <a:r>
                        <a:rPr lang="en-US" sz="1600" b="1" u="none" strike="noStrike" dirty="0">
                          <a:solidFill>
                            <a:srgbClr val="FF0000"/>
                          </a:solidFill>
                          <a:effectLst/>
                        </a:rPr>
                        <a:t>$2,869 </a:t>
                      </a:r>
                      <a:endParaRPr lang="en-US" sz="1600" b="1" i="0" u="none" strike="noStrike" dirty="0">
                        <a:solidFill>
                          <a:srgbClr val="FF0000"/>
                        </a:solidFill>
                        <a:effectLst/>
                        <a:latin typeface="Helv"/>
                      </a:endParaRPr>
                    </a:p>
                  </a:txBody>
                  <a:tcPr marL="9525" marR="9525" marT="9525" marB="0" anchor="b"/>
                </a:tc>
              </a:tr>
              <a:tr h="266867">
                <a:tc>
                  <a:txBody>
                    <a:bodyPr/>
                    <a:lstStyle/>
                    <a:p>
                      <a:pPr algn="r" fontAlgn="b"/>
                      <a:r>
                        <a:rPr lang="en-US" sz="1600" b="1" u="none" strike="noStrike" dirty="0">
                          <a:effectLst/>
                        </a:rPr>
                        <a:t>$5,815 </a:t>
                      </a:r>
                      <a:endParaRPr lang="en-US" sz="1600" b="1" i="0" u="none" strike="noStrike" dirty="0">
                        <a:effectLst/>
                        <a:latin typeface="Arial" panose="020B0604020202020204" pitchFamily="34" charset="0"/>
                      </a:endParaRPr>
                    </a:p>
                  </a:txBody>
                  <a:tcPr marL="9525" marR="9525" marT="9525" marB="0" anchor="b"/>
                </a:tc>
                <a:tc>
                  <a:txBody>
                    <a:bodyPr/>
                    <a:lstStyle/>
                    <a:p>
                      <a:pPr algn="r" fontAlgn="b"/>
                      <a:r>
                        <a:rPr lang="en-US" sz="1600" b="1" u="none" strike="noStrike" dirty="0">
                          <a:solidFill>
                            <a:srgbClr val="FF0000"/>
                          </a:solidFill>
                          <a:effectLst/>
                        </a:rPr>
                        <a:t>$2,287 </a:t>
                      </a:r>
                      <a:endParaRPr lang="en-US" sz="1600" b="1" i="0" u="none" strike="noStrike" dirty="0">
                        <a:solidFill>
                          <a:srgbClr val="FF0000"/>
                        </a:solidFill>
                        <a:effectLst/>
                        <a:latin typeface="Helv"/>
                      </a:endParaRPr>
                    </a:p>
                  </a:txBody>
                  <a:tcPr marL="9525" marR="9525" marT="9525" marB="0" anchor="b"/>
                </a:tc>
              </a:tr>
              <a:tr h="266867">
                <a:tc>
                  <a:txBody>
                    <a:bodyPr/>
                    <a:lstStyle/>
                    <a:p>
                      <a:pPr algn="r" fontAlgn="b"/>
                      <a:r>
                        <a:rPr lang="en-US" sz="1600" b="1" u="none" strike="noStrike" dirty="0">
                          <a:effectLst/>
                        </a:rPr>
                        <a:t>$5,815 </a:t>
                      </a:r>
                      <a:endParaRPr lang="en-US" sz="1600" b="1" i="0" u="none" strike="noStrike" dirty="0">
                        <a:effectLst/>
                        <a:latin typeface="Arial" panose="020B0604020202020204" pitchFamily="34" charset="0"/>
                      </a:endParaRPr>
                    </a:p>
                  </a:txBody>
                  <a:tcPr marL="9525" marR="9525" marT="9525" marB="0" anchor="b"/>
                </a:tc>
                <a:tc>
                  <a:txBody>
                    <a:bodyPr/>
                    <a:lstStyle/>
                    <a:p>
                      <a:pPr algn="r" fontAlgn="b"/>
                      <a:r>
                        <a:rPr lang="en-US" sz="1600" b="1" u="none" strike="noStrike" dirty="0">
                          <a:solidFill>
                            <a:srgbClr val="FF0000"/>
                          </a:solidFill>
                          <a:effectLst/>
                        </a:rPr>
                        <a:t>$1,714 </a:t>
                      </a:r>
                      <a:endParaRPr lang="en-US" sz="1600" b="1" i="0" u="none" strike="noStrike" dirty="0">
                        <a:solidFill>
                          <a:srgbClr val="FF0000"/>
                        </a:solidFill>
                        <a:effectLst/>
                        <a:latin typeface="Helv"/>
                      </a:endParaRPr>
                    </a:p>
                  </a:txBody>
                  <a:tcPr marL="9525" marR="9525" marT="9525" marB="0" anchor="b"/>
                </a:tc>
              </a:tr>
              <a:tr h="266867">
                <a:tc>
                  <a:txBody>
                    <a:bodyPr/>
                    <a:lstStyle/>
                    <a:p>
                      <a:pPr algn="r" fontAlgn="b"/>
                      <a:r>
                        <a:rPr lang="en-US" sz="1600" b="1" u="none" strike="noStrike" dirty="0">
                          <a:effectLst/>
                        </a:rPr>
                        <a:t>$5,815 </a:t>
                      </a:r>
                      <a:endParaRPr lang="en-US" sz="1600" b="1" i="0" u="none" strike="noStrike" dirty="0">
                        <a:effectLst/>
                        <a:latin typeface="Arial" panose="020B0604020202020204" pitchFamily="34" charset="0"/>
                      </a:endParaRPr>
                    </a:p>
                  </a:txBody>
                  <a:tcPr marL="9525" marR="9525" marT="9525" marB="0" anchor="b"/>
                </a:tc>
                <a:tc>
                  <a:txBody>
                    <a:bodyPr/>
                    <a:lstStyle/>
                    <a:p>
                      <a:pPr algn="r" fontAlgn="b"/>
                      <a:r>
                        <a:rPr lang="en-US" sz="1600" b="1" u="none" strike="noStrike" dirty="0">
                          <a:solidFill>
                            <a:srgbClr val="FF0000"/>
                          </a:solidFill>
                          <a:effectLst/>
                        </a:rPr>
                        <a:t>$1,132 </a:t>
                      </a:r>
                      <a:endParaRPr lang="en-US" sz="1600" b="1" i="0" u="none" strike="noStrike" dirty="0">
                        <a:solidFill>
                          <a:srgbClr val="FF0000"/>
                        </a:solidFill>
                        <a:effectLst/>
                        <a:latin typeface="Helv"/>
                      </a:endParaRPr>
                    </a:p>
                  </a:txBody>
                  <a:tcPr marL="9525" marR="9525" marT="9525" marB="0" anchor="b"/>
                </a:tc>
              </a:tr>
              <a:tr h="266867">
                <a:tc>
                  <a:txBody>
                    <a:bodyPr/>
                    <a:lstStyle/>
                    <a:p>
                      <a:pPr algn="r" fontAlgn="b"/>
                      <a:r>
                        <a:rPr lang="en-US" sz="1600" b="1" u="none" strike="noStrike">
                          <a:effectLst/>
                        </a:rPr>
                        <a:t>$4,361 </a:t>
                      </a:r>
                      <a:endParaRPr lang="en-US" sz="1600" b="1" i="0" u="none" strike="noStrike">
                        <a:effectLst/>
                        <a:latin typeface="Arial" panose="020B0604020202020204" pitchFamily="34" charset="0"/>
                      </a:endParaRPr>
                    </a:p>
                  </a:txBody>
                  <a:tcPr marL="9525" marR="9525" marT="9525" marB="0" anchor="b"/>
                </a:tc>
                <a:tc>
                  <a:txBody>
                    <a:bodyPr/>
                    <a:lstStyle/>
                    <a:p>
                      <a:pPr algn="r" fontAlgn="b"/>
                      <a:r>
                        <a:rPr lang="en-US" sz="1600" b="1" u="none" strike="noStrike" dirty="0">
                          <a:solidFill>
                            <a:srgbClr val="FF0000"/>
                          </a:solidFill>
                          <a:effectLst/>
                        </a:rPr>
                        <a:t>$2,004 </a:t>
                      </a:r>
                      <a:endParaRPr lang="en-US" sz="1600" b="1" i="0" u="none" strike="noStrike" dirty="0">
                        <a:solidFill>
                          <a:srgbClr val="FF0000"/>
                        </a:solidFill>
                        <a:effectLst/>
                        <a:latin typeface="Helv"/>
                      </a:endParaRPr>
                    </a:p>
                  </a:txBody>
                  <a:tcPr marL="9525" marR="9525" marT="9525" marB="0" anchor="b"/>
                </a:tc>
              </a:tr>
              <a:tr h="266867">
                <a:tc>
                  <a:txBody>
                    <a:bodyPr/>
                    <a:lstStyle/>
                    <a:p>
                      <a:pPr algn="r" fontAlgn="b"/>
                      <a:r>
                        <a:rPr lang="en-US" sz="1600" b="1" u="none" strike="noStrike">
                          <a:effectLst/>
                        </a:rPr>
                        <a:t>$4,361 </a:t>
                      </a:r>
                      <a:endParaRPr lang="en-US" sz="1600" b="1" i="0" u="none" strike="noStrike">
                        <a:effectLst/>
                        <a:latin typeface="Arial" panose="020B0604020202020204" pitchFamily="34" charset="0"/>
                      </a:endParaRPr>
                    </a:p>
                  </a:txBody>
                  <a:tcPr marL="9525" marR="9525" marT="9525" marB="0" anchor="b"/>
                </a:tc>
                <a:tc>
                  <a:txBody>
                    <a:bodyPr/>
                    <a:lstStyle/>
                    <a:p>
                      <a:pPr algn="r" fontAlgn="b"/>
                      <a:r>
                        <a:rPr lang="en-US" sz="1600" b="1" u="none" strike="noStrike" dirty="0">
                          <a:solidFill>
                            <a:srgbClr val="FF0000"/>
                          </a:solidFill>
                          <a:effectLst/>
                        </a:rPr>
                        <a:t>$1,431 </a:t>
                      </a:r>
                      <a:endParaRPr lang="en-US" sz="1600" b="1" i="0" u="none" strike="noStrike" dirty="0">
                        <a:solidFill>
                          <a:srgbClr val="FF0000"/>
                        </a:solidFill>
                        <a:effectLst/>
                        <a:latin typeface="Helv"/>
                      </a:endParaRPr>
                    </a:p>
                  </a:txBody>
                  <a:tcPr marL="9525" marR="9525" marT="9525" marB="0" anchor="b"/>
                </a:tc>
              </a:tr>
              <a:tr h="266867">
                <a:tc>
                  <a:txBody>
                    <a:bodyPr/>
                    <a:lstStyle/>
                    <a:p>
                      <a:pPr algn="r" fontAlgn="b"/>
                      <a:r>
                        <a:rPr lang="en-US" sz="1600" b="1" u="none" strike="noStrike">
                          <a:effectLst/>
                        </a:rPr>
                        <a:t>$4,361 </a:t>
                      </a:r>
                      <a:endParaRPr lang="en-US" sz="1600" b="1" i="0" u="none" strike="noStrike">
                        <a:effectLst/>
                        <a:latin typeface="Arial" panose="020B0604020202020204" pitchFamily="34" charset="0"/>
                      </a:endParaRPr>
                    </a:p>
                  </a:txBody>
                  <a:tcPr marL="9525" marR="9525" marT="9525" marB="0" anchor="b"/>
                </a:tc>
                <a:tc>
                  <a:txBody>
                    <a:bodyPr/>
                    <a:lstStyle/>
                    <a:p>
                      <a:pPr algn="r" fontAlgn="b"/>
                      <a:r>
                        <a:rPr lang="en-US" sz="1600" b="1" u="none" strike="noStrike" dirty="0">
                          <a:solidFill>
                            <a:srgbClr val="FF0000"/>
                          </a:solidFill>
                          <a:effectLst/>
                        </a:rPr>
                        <a:t>$849 </a:t>
                      </a:r>
                      <a:endParaRPr lang="en-US" sz="1600" b="1" i="0" u="none" strike="noStrike" dirty="0">
                        <a:solidFill>
                          <a:srgbClr val="FF0000"/>
                        </a:solidFill>
                        <a:effectLst/>
                        <a:latin typeface="Helv"/>
                      </a:endParaRPr>
                    </a:p>
                  </a:txBody>
                  <a:tcPr marL="9525" marR="9525" marT="9525" marB="0" anchor="b"/>
                </a:tc>
              </a:tr>
              <a:tr h="266867">
                <a:tc>
                  <a:txBody>
                    <a:bodyPr/>
                    <a:lstStyle/>
                    <a:p>
                      <a:pPr algn="r" fontAlgn="b"/>
                      <a:r>
                        <a:rPr lang="en-US" sz="1600" b="1" u="none" strike="noStrike">
                          <a:effectLst/>
                        </a:rPr>
                        <a:t>$2,908 </a:t>
                      </a:r>
                      <a:endParaRPr lang="en-US" sz="1600" b="1" i="0" u="none" strike="noStrike">
                        <a:effectLst/>
                        <a:latin typeface="Arial" panose="020B0604020202020204" pitchFamily="34" charset="0"/>
                      </a:endParaRPr>
                    </a:p>
                  </a:txBody>
                  <a:tcPr marL="9525" marR="9525" marT="9525" marB="0" anchor="b"/>
                </a:tc>
                <a:tc>
                  <a:txBody>
                    <a:bodyPr/>
                    <a:lstStyle/>
                    <a:p>
                      <a:pPr algn="r" fontAlgn="b"/>
                      <a:r>
                        <a:rPr lang="en-US" sz="1600" b="1" u="none" strike="noStrike" dirty="0">
                          <a:solidFill>
                            <a:srgbClr val="FF0000"/>
                          </a:solidFill>
                          <a:effectLst/>
                        </a:rPr>
                        <a:t>$1,721 </a:t>
                      </a:r>
                      <a:endParaRPr lang="en-US" sz="1600" b="1" i="0" u="none" strike="noStrike" dirty="0">
                        <a:solidFill>
                          <a:srgbClr val="FF0000"/>
                        </a:solidFill>
                        <a:effectLst/>
                        <a:latin typeface="Helv"/>
                      </a:endParaRPr>
                    </a:p>
                  </a:txBody>
                  <a:tcPr marL="9525" marR="9525" marT="9525" marB="0" anchor="b"/>
                </a:tc>
              </a:tr>
              <a:tr h="266867">
                <a:tc>
                  <a:txBody>
                    <a:bodyPr/>
                    <a:lstStyle/>
                    <a:p>
                      <a:pPr algn="r" fontAlgn="b"/>
                      <a:r>
                        <a:rPr lang="en-US" sz="1600" b="1" u="none" strike="noStrike">
                          <a:effectLst/>
                        </a:rPr>
                        <a:t>$2,908 </a:t>
                      </a:r>
                      <a:endParaRPr lang="en-US" sz="1600" b="1" i="0" u="none" strike="noStrike">
                        <a:effectLst/>
                        <a:latin typeface="Arial" panose="020B0604020202020204" pitchFamily="34" charset="0"/>
                      </a:endParaRPr>
                    </a:p>
                  </a:txBody>
                  <a:tcPr marL="9525" marR="9525" marT="9525" marB="0" anchor="b"/>
                </a:tc>
                <a:tc>
                  <a:txBody>
                    <a:bodyPr/>
                    <a:lstStyle/>
                    <a:p>
                      <a:pPr algn="r" fontAlgn="b"/>
                      <a:r>
                        <a:rPr lang="en-US" sz="1600" b="1" u="none" strike="noStrike" dirty="0">
                          <a:solidFill>
                            <a:srgbClr val="FF0000"/>
                          </a:solidFill>
                          <a:effectLst/>
                        </a:rPr>
                        <a:t>$1,147 </a:t>
                      </a:r>
                      <a:endParaRPr lang="en-US" sz="1600" b="1" i="0" u="none" strike="noStrike" dirty="0">
                        <a:solidFill>
                          <a:srgbClr val="FF0000"/>
                        </a:solidFill>
                        <a:effectLst/>
                        <a:latin typeface="Helv"/>
                      </a:endParaRPr>
                    </a:p>
                  </a:txBody>
                  <a:tcPr marL="9525" marR="9525" marT="9525" marB="0" anchor="b"/>
                </a:tc>
              </a:tr>
              <a:tr h="266867">
                <a:tc>
                  <a:txBody>
                    <a:bodyPr/>
                    <a:lstStyle/>
                    <a:p>
                      <a:pPr algn="r" fontAlgn="b"/>
                      <a:r>
                        <a:rPr lang="en-US" sz="1600" b="1" u="none" strike="noStrike">
                          <a:effectLst/>
                        </a:rPr>
                        <a:t>$2,908 </a:t>
                      </a:r>
                      <a:endParaRPr lang="en-US" sz="1600" b="1" i="0" u="none" strike="noStrike">
                        <a:effectLst/>
                        <a:latin typeface="Arial" panose="020B0604020202020204" pitchFamily="34" charset="0"/>
                      </a:endParaRPr>
                    </a:p>
                  </a:txBody>
                  <a:tcPr marL="9525" marR="9525" marT="9525" marB="0" anchor="b"/>
                </a:tc>
                <a:tc>
                  <a:txBody>
                    <a:bodyPr/>
                    <a:lstStyle/>
                    <a:p>
                      <a:pPr algn="r" fontAlgn="b"/>
                      <a:r>
                        <a:rPr lang="en-US" sz="1600" b="1" u="none" strike="noStrike" dirty="0">
                          <a:solidFill>
                            <a:srgbClr val="FF0000"/>
                          </a:solidFill>
                          <a:effectLst/>
                        </a:rPr>
                        <a:t>$566 </a:t>
                      </a:r>
                      <a:endParaRPr lang="en-US" sz="1600" b="1" i="0" u="none" strike="noStrike" dirty="0">
                        <a:solidFill>
                          <a:srgbClr val="FF0000"/>
                        </a:solidFill>
                        <a:effectLst/>
                        <a:latin typeface="Helv"/>
                      </a:endParaRPr>
                    </a:p>
                  </a:txBody>
                  <a:tcPr marL="9525" marR="9525" marT="9525" marB="0" anchor="b"/>
                </a:tc>
              </a:tr>
              <a:tr h="266867">
                <a:tc>
                  <a:txBody>
                    <a:bodyPr/>
                    <a:lstStyle/>
                    <a:p>
                      <a:pPr algn="r" fontAlgn="b"/>
                      <a:r>
                        <a:rPr lang="en-US" sz="1600" b="1" u="none" strike="noStrike">
                          <a:effectLst/>
                        </a:rPr>
                        <a:t>$1,454 </a:t>
                      </a:r>
                      <a:endParaRPr lang="en-US" sz="1600" b="1" i="0" u="none" strike="noStrike">
                        <a:effectLst/>
                        <a:latin typeface="Arial" panose="020B0604020202020204" pitchFamily="34" charset="0"/>
                      </a:endParaRPr>
                    </a:p>
                  </a:txBody>
                  <a:tcPr marL="9525" marR="9525" marT="9525" marB="0" anchor="b"/>
                </a:tc>
                <a:tc>
                  <a:txBody>
                    <a:bodyPr/>
                    <a:lstStyle/>
                    <a:p>
                      <a:pPr algn="r" fontAlgn="b"/>
                      <a:r>
                        <a:rPr lang="en-US" sz="1600" b="1" u="none" strike="noStrike" dirty="0">
                          <a:solidFill>
                            <a:srgbClr val="FF0000"/>
                          </a:solidFill>
                          <a:effectLst/>
                        </a:rPr>
                        <a:t>$1,438 </a:t>
                      </a:r>
                      <a:endParaRPr lang="en-US" sz="1600" b="1" i="0" u="none" strike="noStrike" dirty="0">
                        <a:solidFill>
                          <a:srgbClr val="FF0000"/>
                        </a:solidFill>
                        <a:effectLst/>
                        <a:latin typeface="Helv"/>
                      </a:endParaRPr>
                    </a:p>
                  </a:txBody>
                  <a:tcPr marL="9525" marR="9525" marT="9525" marB="0" anchor="b"/>
                </a:tc>
              </a:tr>
              <a:tr h="266867">
                <a:tc>
                  <a:txBody>
                    <a:bodyPr/>
                    <a:lstStyle/>
                    <a:p>
                      <a:pPr algn="r" fontAlgn="b"/>
                      <a:r>
                        <a:rPr lang="en-US" sz="1600" b="1" u="none" strike="noStrike">
                          <a:effectLst/>
                        </a:rPr>
                        <a:t>$1,454 </a:t>
                      </a:r>
                      <a:endParaRPr lang="en-US" sz="1600" b="1" i="0" u="none" strike="noStrike">
                        <a:effectLst/>
                        <a:latin typeface="Arial" panose="020B0604020202020204" pitchFamily="34" charset="0"/>
                      </a:endParaRPr>
                    </a:p>
                  </a:txBody>
                  <a:tcPr marL="9525" marR="9525" marT="9525" marB="0" anchor="b"/>
                </a:tc>
                <a:tc>
                  <a:txBody>
                    <a:bodyPr/>
                    <a:lstStyle/>
                    <a:p>
                      <a:pPr algn="r" fontAlgn="b"/>
                      <a:r>
                        <a:rPr lang="en-US" sz="1600" b="1" u="none" strike="noStrike" dirty="0">
                          <a:solidFill>
                            <a:srgbClr val="FF0000"/>
                          </a:solidFill>
                          <a:effectLst/>
                        </a:rPr>
                        <a:t>$865 </a:t>
                      </a:r>
                      <a:endParaRPr lang="en-US" sz="1600" b="1" i="0" u="none" strike="noStrike" dirty="0">
                        <a:solidFill>
                          <a:srgbClr val="FF0000"/>
                        </a:solidFill>
                        <a:effectLst/>
                        <a:latin typeface="Helv"/>
                      </a:endParaRPr>
                    </a:p>
                  </a:txBody>
                  <a:tcPr marL="9525" marR="9525" marT="9525" marB="0" anchor="b"/>
                </a:tc>
              </a:tr>
              <a:tr h="266867">
                <a:tc>
                  <a:txBody>
                    <a:bodyPr/>
                    <a:lstStyle/>
                    <a:p>
                      <a:pPr algn="r" fontAlgn="b"/>
                      <a:r>
                        <a:rPr lang="en-US" sz="1600" b="1" u="none" strike="noStrike">
                          <a:effectLst/>
                        </a:rPr>
                        <a:t>$1,454 </a:t>
                      </a:r>
                      <a:endParaRPr lang="en-US" sz="1600" b="1" i="0" u="none" strike="noStrike">
                        <a:effectLst/>
                        <a:latin typeface="Arial" panose="020B0604020202020204" pitchFamily="34" charset="0"/>
                      </a:endParaRPr>
                    </a:p>
                  </a:txBody>
                  <a:tcPr marL="9525" marR="9525" marT="9525" marB="0" anchor="b"/>
                </a:tc>
                <a:tc>
                  <a:txBody>
                    <a:bodyPr/>
                    <a:lstStyle/>
                    <a:p>
                      <a:pPr algn="r" fontAlgn="b"/>
                      <a:r>
                        <a:rPr lang="en-US" sz="1600" b="1" u="none" strike="noStrike" dirty="0">
                          <a:solidFill>
                            <a:srgbClr val="FF0000"/>
                          </a:solidFill>
                          <a:effectLst/>
                        </a:rPr>
                        <a:t>$283 </a:t>
                      </a:r>
                      <a:endParaRPr lang="en-US" sz="1600" b="1" i="0" u="none" strike="noStrike" dirty="0">
                        <a:solidFill>
                          <a:srgbClr val="FF0000"/>
                        </a:solidFill>
                        <a:effectLst/>
                        <a:latin typeface="Helv"/>
                      </a:endParaRPr>
                    </a:p>
                  </a:txBody>
                  <a:tcPr marL="9525" marR="9525" marT="9525" marB="0" anchor="b"/>
                </a:tc>
              </a:tr>
            </a:tbl>
          </a:graphicData>
        </a:graphic>
      </p:graphicFrame>
      <p:graphicFrame>
        <p:nvGraphicFramePr>
          <p:cNvPr id="8" name="Table 7"/>
          <p:cNvGraphicFramePr>
            <a:graphicFrameLocks noGrp="1"/>
          </p:cNvGraphicFramePr>
          <p:nvPr>
            <p:extLst>
              <p:ext uri="{D42A27DB-BD31-4B8C-83A1-F6EECF244321}">
                <p14:modId xmlns:p14="http://schemas.microsoft.com/office/powerpoint/2010/main" val="4251649508"/>
              </p:ext>
            </p:extLst>
          </p:nvPr>
        </p:nvGraphicFramePr>
        <p:xfrm>
          <a:off x="6156176" y="2132861"/>
          <a:ext cx="2220416" cy="4320478"/>
        </p:xfrm>
        <a:graphic>
          <a:graphicData uri="http://schemas.openxmlformats.org/drawingml/2006/table">
            <a:tbl>
              <a:tblPr>
                <a:tableStyleId>{5C22544A-7EE6-4342-B048-85BDC9FD1C3A}</a:tableStyleId>
              </a:tblPr>
              <a:tblGrid>
                <a:gridCol w="1123840"/>
                <a:gridCol w="1096576"/>
              </a:tblGrid>
              <a:tr h="266661">
                <a:tc>
                  <a:txBody>
                    <a:bodyPr/>
                    <a:lstStyle/>
                    <a:p>
                      <a:pPr algn="ctr" fontAlgn="b"/>
                      <a:r>
                        <a:rPr lang="es-US" sz="1000" b="1" i="0" u="none" dirty="0" smtClean="0">
                          <a:solidFill>
                            <a:srgbClr val="000000"/>
                          </a:solidFill>
                        </a:rPr>
                        <a:t>Concesión</a:t>
                      </a:r>
                    </a:p>
                  </a:txBody>
                  <a:tcPr marL="9525" marR="9525" marT="9525" marB="0" anchor="b"/>
                </a:tc>
                <a:tc>
                  <a:txBody>
                    <a:bodyPr/>
                    <a:lstStyle/>
                    <a:p>
                      <a:pPr algn="ctr" fontAlgn="b"/>
                      <a:r>
                        <a:rPr lang="es-US" sz="1000" b="1" i="0" u="none" dirty="0" smtClean="0">
                          <a:solidFill>
                            <a:srgbClr val="000000"/>
                          </a:solidFill>
                        </a:rPr>
                        <a:t>Subsidio</a:t>
                      </a:r>
                    </a:p>
                  </a:txBody>
                  <a:tcPr marL="9525" marR="9525" marT="9525" marB="0" anchor="b"/>
                </a:tc>
              </a:tr>
              <a:tr h="309319">
                <a:tc>
                  <a:txBody>
                    <a:bodyPr/>
                    <a:lstStyle/>
                    <a:p>
                      <a:pPr algn="ctr" fontAlgn="b"/>
                      <a:r>
                        <a:rPr lang="es-US" sz="1000" b="1" i="0" u="none" dirty="0" smtClean="0">
                          <a:solidFill>
                            <a:srgbClr val="000000"/>
                          </a:solidFill>
                        </a:rPr>
                        <a:t>del subsidio Pell</a:t>
                      </a:r>
                    </a:p>
                  </a:txBody>
                  <a:tcPr marL="9525" marR="9525" marT="9525" marB="0" anchor="b"/>
                </a:tc>
                <a:tc>
                  <a:txBody>
                    <a:bodyPr/>
                    <a:lstStyle/>
                    <a:p>
                      <a:pPr algn="ctr" fontAlgn="b"/>
                      <a:r>
                        <a:rPr lang="es-US" sz="1000" b="1" i="0" u="none" dirty="0" smtClean="0">
                          <a:solidFill>
                            <a:srgbClr val="000000"/>
                          </a:solidFill>
                        </a:rPr>
                        <a:t>estatal</a:t>
                      </a:r>
                    </a:p>
                  </a:txBody>
                  <a:tcPr marL="9525" marR="9525" marT="9525" marB="0" anchor="b"/>
                </a:tc>
              </a:tr>
              <a:tr h="277905">
                <a:tc>
                  <a:txBody>
                    <a:bodyPr/>
                    <a:lstStyle/>
                    <a:p>
                      <a:pPr algn="ctr" fontAlgn="b"/>
                      <a:r>
                        <a:rPr lang="es-US" sz="1000" b="1" i="0" u="none" dirty="0" smtClean="0">
                          <a:solidFill>
                            <a:srgbClr val="000000"/>
                          </a:solidFill>
                        </a:rPr>
                        <a:t>anual</a:t>
                      </a:r>
                    </a:p>
                  </a:txBody>
                  <a:tcPr marL="9525" marR="9525" marT="9525" marB="0" anchor="b"/>
                </a:tc>
                <a:tc>
                  <a:txBody>
                    <a:bodyPr/>
                    <a:lstStyle/>
                    <a:p>
                      <a:pPr algn="ctr" fontAlgn="b"/>
                      <a:r>
                        <a:rPr lang="es-US" sz="1000" b="1" i="0" u="none" dirty="0" smtClean="0">
                          <a:solidFill>
                            <a:srgbClr val="000000"/>
                          </a:solidFill>
                        </a:rPr>
                        <a:t>anual</a:t>
                      </a:r>
                    </a:p>
                  </a:txBody>
                  <a:tcPr marL="9525" marR="9525" marT="9525" marB="0" anchor="b"/>
                </a:tc>
              </a:tr>
              <a:tr h="266661">
                <a:tc>
                  <a:txBody>
                    <a:bodyPr/>
                    <a:lstStyle/>
                    <a:p>
                      <a:pPr algn="r" fontAlgn="b"/>
                      <a:r>
                        <a:rPr lang="en-US" sz="1600" b="1" u="none" strike="noStrike" dirty="0">
                          <a:effectLst/>
                        </a:rPr>
                        <a:t>$1,543 </a:t>
                      </a:r>
                      <a:endParaRPr lang="en-US" sz="1600" b="1" i="0" u="none" strike="noStrike" dirty="0">
                        <a:effectLst/>
                        <a:latin typeface="Helv"/>
                      </a:endParaRPr>
                    </a:p>
                  </a:txBody>
                  <a:tcPr marL="9525" marR="9525" marT="9525" marB="0" anchor="b"/>
                </a:tc>
                <a:tc>
                  <a:txBody>
                    <a:bodyPr/>
                    <a:lstStyle/>
                    <a:p>
                      <a:pPr algn="r" fontAlgn="b"/>
                      <a:r>
                        <a:rPr lang="en-US" sz="1600" b="1" u="none" strike="noStrike" dirty="0">
                          <a:solidFill>
                            <a:srgbClr val="FF0000"/>
                          </a:solidFill>
                          <a:effectLst/>
                        </a:rPr>
                        <a:t>$772 </a:t>
                      </a:r>
                      <a:endParaRPr lang="en-US" sz="1600" b="1" i="0" u="none" strike="noStrike" dirty="0">
                        <a:solidFill>
                          <a:srgbClr val="FF0000"/>
                        </a:solidFill>
                        <a:effectLst/>
                        <a:latin typeface="Helv"/>
                      </a:endParaRPr>
                    </a:p>
                  </a:txBody>
                  <a:tcPr marL="9525" marR="9525" marT="9525" marB="0" anchor="b"/>
                </a:tc>
              </a:tr>
              <a:tr h="266661">
                <a:tc>
                  <a:txBody>
                    <a:bodyPr/>
                    <a:lstStyle/>
                    <a:p>
                      <a:pPr algn="r" fontAlgn="b"/>
                      <a:r>
                        <a:rPr lang="en-US" sz="1600" b="1" u="none" strike="noStrike" dirty="0">
                          <a:effectLst/>
                        </a:rPr>
                        <a:t>$1,050 </a:t>
                      </a:r>
                      <a:endParaRPr lang="en-US" sz="1600" b="1" i="0" u="none" strike="noStrike" dirty="0">
                        <a:effectLst/>
                        <a:latin typeface="Helv"/>
                      </a:endParaRPr>
                    </a:p>
                  </a:txBody>
                  <a:tcPr marL="9525" marR="9525" marT="9525" marB="0" anchor="b"/>
                </a:tc>
                <a:tc>
                  <a:txBody>
                    <a:bodyPr/>
                    <a:lstStyle/>
                    <a:p>
                      <a:pPr algn="r" fontAlgn="b"/>
                      <a:r>
                        <a:rPr lang="en-US" sz="1600" b="1" u="none" strike="noStrike" dirty="0">
                          <a:solidFill>
                            <a:srgbClr val="FF0000"/>
                          </a:solidFill>
                          <a:effectLst/>
                        </a:rPr>
                        <a:t>$525 </a:t>
                      </a:r>
                      <a:endParaRPr lang="en-US" sz="1600" b="1" i="0" u="none" strike="noStrike" dirty="0">
                        <a:solidFill>
                          <a:srgbClr val="FF0000"/>
                        </a:solidFill>
                        <a:effectLst/>
                        <a:latin typeface="Helv"/>
                      </a:endParaRPr>
                    </a:p>
                  </a:txBody>
                  <a:tcPr marL="9525" marR="9525" marT="9525" marB="0" anchor="b"/>
                </a:tc>
              </a:tr>
              <a:tr h="266661">
                <a:tc>
                  <a:txBody>
                    <a:bodyPr/>
                    <a:lstStyle/>
                    <a:p>
                      <a:pPr algn="r" fontAlgn="b"/>
                      <a:r>
                        <a:rPr lang="en-US" sz="1600" b="1" u="none" strike="noStrike">
                          <a:effectLst/>
                        </a:rPr>
                        <a:t>$565 </a:t>
                      </a:r>
                      <a:endParaRPr lang="en-US" sz="1600" b="1" i="0" u="none" strike="noStrike">
                        <a:effectLst/>
                        <a:latin typeface="Helv"/>
                      </a:endParaRPr>
                    </a:p>
                  </a:txBody>
                  <a:tcPr marL="9525" marR="9525" marT="9525" marB="0" anchor="b"/>
                </a:tc>
                <a:tc>
                  <a:txBody>
                    <a:bodyPr/>
                    <a:lstStyle/>
                    <a:p>
                      <a:pPr algn="r" fontAlgn="b"/>
                      <a:r>
                        <a:rPr lang="en-US" sz="1600" b="1" u="none" strike="noStrike" dirty="0">
                          <a:solidFill>
                            <a:srgbClr val="FF0000"/>
                          </a:solidFill>
                          <a:effectLst/>
                        </a:rPr>
                        <a:t>$283 </a:t>
                      </a:r>
                      <a:endParaRPr lang="en-US" sz="1600" b="1" i="0" u="none" strike="noStrike" dirty="0">
                        <a:solidFill>
                          <a:srgbClr val="FF0000"/>
                        </a:solidFill>
                        <a:effectLst/>
                        <a:latin typeface="Helv"/>
                      </a:endParaRPr>
                    </a:p>
                  </a:txBody>
                  <a:tcPr marL="9525" marR="9525" marT="9525" marB="0" anchor="b"/>
                </a:tc>
              </a:tr>
              <a:tr h="266661">
                <a:tc>
                  <a:txBody>
                    <a:bodyPr/>
                    <a:lstStyle/>
                    <a:p>
                      <a:pPr algn="r" fontAlgn="b"/>
                      <a:r>
                        <a:rPr lang="en-US" sz="1600" b="1" u="none" strike="noStrike">
                          <a:effectLst/>
                        </a:rPr>
                        <a:t>$0 </a:t>
                      </a:r>
                      <a:endParaRPr lang="en-US" sz="1600" b="1" i="0" u="none" strike="noStrike">
                        <a:effectLst/>
                        <a:latin typeface="Helv"/>
                      </a:endParaRPr>
                    </a:p>
                  </a:txBody>
                  <a:tcPr marL="9525" marR="9525" marT="9525" marB="0" anchor="b"/>
                </a:tc>
                <a:tc>
                  <a:txBody>
                    <a:bodyPr/>
                    <a:lstStyle/>
                    <a:p>
                      <a:pPr algn="r" fontAlgn="b"/>
                      <a:r>
                        <a:rPr lang="en-US" sz="1600" b="1" u="none" strike="noStrike" dirty="0">
                          <a:solidFill>
                            <a:srgbClr val="FF0000"/>
                          </a:solidFill>
                          <a:effectLst/>
                        </a:rPr>
                        <a:t>$0 </a:t>
                      </a:r>
                      <a:endParaRPr lang="en-US" sz="1600" b="1" i="0" u="none" strike="noStrike" dirty="0">
                        <a:solidFill>
                          <a:srgbClr val="FF0000"/>
                        </a:solidFill>
                        <a:effectLst/>
                        <a:latin typeface="Helv"/>
                      </a:endParaRPr>
                    </a:p>
                  </a:txBody>
                  <a:tcPr marL="9525" marR="9525" marT="9525" marB="0" anchor="b"/>
                </a:tc>
              </a:tr>
              <a:tr h="266661">
                <a:tc>
                  <a:txBody>
                    <a:bodyPr/>
                    <a:lstStyle/>
                    <a:p>
                      <a:pPr algn="r" fontAlgn="b"/>
                      <a:r>
                        <a:rPr lang="en-US" sz="1600" b="1" u="none" strike="noStrike">
                          <a:effectLst/>
                        </a:rPr>
                        <a:t>$1,033 </a:t>
                      </a:r>
                      <a:endParaRPr lang="en-US" sz="1600" b="1" i="0" u="none" strike="noStrike">
                        <a:effectLst/>
                        <a:latin typeface="Helv"/>
                      </a:endParaRPr>
                    </a:p>
                  </a:txBody>
                  <a:tcPr marL="9525" marR="9525" marT="9525" marB="0" anchor="b"/>
                </a:tc>
                <a:tc>
                  <a:txBody>
                    <a:bodyPr/>
                    <a:lstStyle/>
                    <a:p>
                      <a:pPr algn="r" fontAlgn="b"/>
                      <a:r>
                        <a:rPr lang="en-US" sz="1600" b="1" u="none" strike="noStrike" dirty="0">
                          <a:solidFill>
                            <a:srgbClr val="FF0000"/>
                          </a:solidFill>
                          <a:effectLst/>
                        </a:rPr>
                        <a:t>$517 </a:t>
                      </a:r>
                      <a:endParaRPr lang="en-US" sz="1600" b="1" i="0" u="none" strike="noStrike" dirty="0">
                        <a:solidFill>
                          <a:srgbClr val="FF0000"/>
                        </a:solidFill>
                        <a:effectLst/>
                        <a:latin typeface="Helv"/>
                      </a:endParaRPr>
                    </a:p>
                  </a:txBody>
                  <a:tcPr marL="9525" marR="9525" marT="9525" marB="0" anchor="b"/>
                </a:tc>
              </a:tr>
              <a:tr h="266661">
                <a:tc>
                  <a:txBody>
                    <a:bodyPr/>
                    <a:lstStyle/>
                    <a:p>
                      <a:pPr algn="r" fontAlgn="b"/>
                      <a:r>
                        <a:rPr lang="en-US" sz="1600" b="1" u="none" strike="noStrike">
                          <a:effectLst/>
                        </a:rPr>
                        <a:t>$547 </a:t>
                      </a:r>
                      <a:endParaRPr lang="en-US" sz="1600" b="1" i="0" u="none" strike="noStrike">
                        <a:effectLst/>
                        <a:latin typeface="Helv"/>
                      </a:endParaRPr>
                    </a:p>
                  </a:txBody>
                  <a:tcPr marL="9525" marR="9525" marT="9525" marB="0" anchor="b"/>
                </a:tc>
                <a:tc>
                  <a:txBody>
                    <a:bodyPr/>
                    <a:lstStyle/>
                    <a:p>
                      <a:pPr algn="r" fontAlgn="b"/>
                      <a:r>
                        <a:rPr lang="en-US" sz="1600" b="1" u="none" strike="noStrike" dirty="0">
                          <a:solidFill>
                            <a:srgbClr val="FF0000"/>
                          </a:solidFill>
                          <a:effectLst/>
                        </a:rPr>
                        <a:t>$274 </a:t>
                      </a:r>
                      <a:endParaRPr lang="en-US" sz="1600" b="1" i="0" u="none" strike="noStrike" dirty="0">
                        <a:solidFill>
                          <a:srgbClr val="FF0000"/>
                        </a:solidFill>
                        <a:effectLst/>
                        <a:latin typeface="Helv"/>
                      </a:endParaRPr>
                    </a:p>
                  </a:txBody>
                  <a:tcPr marL="9525" marR="9525" marT="9525" marB="0" anchor="b"/>
                </a:tc>
              </a:tr>
              <a:tr h="266661">
                <a:tc>
                  <a:txBody>
                    <a:bodyPr/>
                    <a:lstStyle/>
                    <a:p>
                      <a:pPr algn="r" fontAlgn="b"/>
                      <a:r>
                        <a:rPr lang="en-US" sz="1600" b="1" u="none" strike="noStrike">
                          <a:effectLst/>
                        </a:rPr>
                        <a:t>$0 </a:t>
                      </a:r>
                      <a:endParaRPr lang="en-US" sz="1600" b="1" i="0" u="none" strike="noStrike">
                        <a:effectLst/>
                        <a:latin typeface="Helv"/>
                      </a:endParaRPr>
                    </a:p>
                  </a:txBody>
                  <a:tcPr marL="9525" marR="9525" marT="9525" marB="0" anchor="b"/>
                </a:tc>
                <a:tc>
                  <a:txBody>
                    <a:bodyPr/>
                    <a:lstStyle/>
                    <a:p>
                      <a:pPr algn="r" fontAlgn="b"/>
                      <a:r>
                        <a:rPr lang="en-US" sz="1600" b="1" u="none" strike="noStrike" dirty="0">
                          <a:solidFill>
                            <a:srgbClr val="FF0000"/>
                          </a:solidFill>
                          <a:effectLst/>
                        </a:rPr>
                        <a:t>$0 </a:t>
                      </a:r>
                      <a:endParaRPr lang="en-US" sz="1600" b="1" i="0" u="none" strike="noStrike" dirty="0">
                        <a:solidFill>
                          <a:srgbClr val="FF0000"/>
                        </a:solidFill>
                        <a:effectLst/>
                        <a:latin typeface="Helv"/>
                      </a:endParaRPr>
                    </a:p>
                  </a:txBody>
                  <a:tcPr marL="9525" marR="9525" marT="9525" marB="0" anchor="b"/>
                </a:tc>
              </a:tr>
              <a:tr h="266661">
                <a:tc>
                  <a:txBody>
                    <a:bodyPr/>
                    <a:lstStyle/>
                    <a:p>
                      <a:pPr algn="r" fontAlgn="b"/>
                      <a:r>
                        <a:rPr lang="en-US" sz="1600" b="1" u="none" strike="noStrike">
                          <a:effectLst/>
                        </a:rPr>
                        <a:t>$1,014 </a:t>
                      </a:r>
                      <a:endParaRPr lang="en-US" sz="1600" b="1" i="0" u="none" strike="noStrike">
                        <a:effectLst/>
                        <a:latin typeface="Helv"/>
                      </a:endParaRPr>
                    </a:p>
                  </a:txBody>
                  <a:tcPr marL="9525" marR="9525" marT="9525" marB="0" anchor="b"/>
                </a:tc>
                <a:tc>
                  <a:txBody>
                    <a:bodyPr/>
                    <a:lstStyle/>
                    <a:p>
                      <a:pPr algn="r" fontAlgn="b"/>
                      <a:r>
                        <a:rPr lang="en-US" sz="1600" b="1" u="none" strike="noStrike" dirty="0">
                          <a:solidFill>
                            <a:srgbClr val="FF0000"/>
                          </a:solidFill>
                          <a:effectLst/>
                        </a:rPr>
                        <a:t>$507 </a:t>
                      </a:r>
                      <a:endParaRPr lang="en-US" sz="1600" b="1" i="0" u="none" strike="noStrike" dirty="0">
                        <a:solidFill>
                          <a:srgbClr val="FF0000"/>
                        </a:solidFill>
                        <a:effectLst/>
                        <a:latin typeface="Helv"/>
                      </a:endParaRPr>
                    </a:p>
                  </a:txBody>
                  <a:tcPr marL="9525" marR="9525" marT="9525" marB="0" anchor="b"/>
                </a:tc>
              </a:tr>
              <a:tr h="266661">
                <a:tc>
                  <a:txBody>
                    <a:bodyPr/>
                    <a:lstStyle/>
                    <a:p>
                      <a:pPr algn="r" fontAlgn="b"/>
                      <a:r>
                        <a:rPr lang="en-US" sz="1600" b="1" u="none" strike="noStrike">
                          <a:effectLst/>
                        </a:rPr>
                        <a:t>$528 </a:t>
                      </a:r>
                      <a:endParaRPr lang="en-US" sz="1600" b="1" i="0" u="none" strike="noStrike">
                        <a:effectLst/>
                        <a:latin typeface="Helv"/>
                      </a:endParaRPr>
                    </a:p>
                  </a:txBody>
                  <a:tcPr marL="9525" marR="9525" marT="9525" marB="0" anchor="b"/>
                </a:tc>
                <a:tc>
                  <a:txBody>
                    <a:bodyPr/>
                    <a:lstStyle/>
                    <a:p>
                      <a:pPr algn="r" fontAlgn="b"/>
                      <a:r>
                        <a:rPr lang="en-US" sz="1600" b="1" u="none" strike="noStrike" dirty="0">
                          <a:solidFill>
                            <a:srgbClr val="FF0000"/>
                          </a:solidFill>
                          <a:effectLst/>
                        </a:rPr>
                        <a:t>$264 </a:t>
                      </a:r>
                      <a:endParaRPr lang="en-US" sz="1600" b="1" i="0" u="none" strike="noStrike" dirty="0">
                        <a:solidFill>
                          <a:srgbClr val="FF0000"/>
                        </a:solidFill>
                        <a:effectLst/>
                        <a:latin typeface="Helv"/>
                      </a:endParaRPr>
                    </a:p>
                  </a:txBody>
                  <a:tcPr marL="9525" marR="9525" marT="9525" marB="0" anchor="b"/>
                </a:tc>
              </a:tr>
              <a:tr h="266661">
                <a:tc>
                  <a:txBody>
                    <a:bodyPr/>
                    <a:lstStyle/>
                    <a:p>
                      <a:pPr algn="r" fontAlgn="b"/>
                      <a:r>
                        <a:rPr lang="en-US" sz="1600" b="1" u="none" strike="noStrike">
                          <a:effectLst/>
                        </a:rPr>
                        <a:t>$0 </a:t>
                      </a:r>
                      <a:endParaRPr lang="en-US" sz="1600" b="1" i="0" u="none" strike="noStrike">
                        <a:effectLst/>
                        <a:latin typeface="Helv"/>
                      </a:endParaRPr>
                    </a:p>
                  </a:txBody>
                  <a:tcPr marL="9525" marR="9525" marT="9525" marB="0" anchor="b"/>
                </a:tc>
                <a:tc>
                  <a:txBody>
                    <a:bodyPr/>
                    <a:lstStyle/>
                    <a:p>
                      <a:pPr algn="r" fontAlgn="b"/>
                      <a:r>
                        <a:rPr lang="en-US" sz="1600" b="1" u="none" strike="noStrike" dirty="0">
                          <a:solidFill>
                            <a:srgbClr val="FF0000"/>
                          </a:solidFill>
                          <a:effectLst/>
                        </a:rPr>
                        <a:t>$0 </a:t>
                      </a:r>
                      <a:endParaRPr lang="en-US" sz="1600" b="1" i="0" u="none" strike="noStrike" dirty="0">
                        <a:solidFill>
                          <a:srgbClr val="FF0000"/>
                        </a:solidFill>
                        <a:effectLst/>
                        <a:latin typeface="Helv"/>
                      </a:endParaRPr>
                    </a:p>
                  </a:txBody>
                  <a:tcPr marL="9525" marR="9525" marT="9525" marB="0" anchor="b"/>
                </a:tc>
              </a:tr>
              <a:tr h="266661">
                <a:tc>
                  <a:txBody>
                    <a:bodyPr/>
                    <a:lstStyle/>
                    <a:p>
                      <a:pPr algn="r" fontAlgn="b"/>
                      <a:r>
                        <a:rPr lang="en-US" sz="1600" b="1" u="none" strike="noStrike">
                          <a:effectLst/>
                        </a:rPr>
                        <a:t>$996 </a:t>
                      </a:r>
                      <a:endParaRPr lang="en-US" sz="1600" b="1" i="0" u="none" strike="noStrike">
                        <a:effectLst/>
                        <a:latin typeface="Helv"/>
                      </a:endParaRPr>
                    </a:p>
                  </a:txBody>
                  <a:tcPr marL="9525" marR="9525" marT="9525" marB="0" anchor="b"/>
                </a:tc>
                <a:tc>
                  <a:txBody>
                    <a:bodyPr/>
                    <a:lstStyle/>
                    <a:p>
                      <a:pPr algn="r" fontAlgn="b"/>
                      <a:r>
                        <a:rPr lang="en-US" sz="1600" b="1" u="none" strike="noStrike" dirty="0">
                          <a:solidFill>
                            <a:srgbClr val="FF0000"/>
                          </a:solidFill>
                          <a:effectLst/>
                        </a:rPr>
                        <a:t>$498 </a:t>
                      </a:r>
                      <a:endParaRPr lang="en-US" sz="1600" b="1" i="0" u="none" strike="noStrike" dirty="0">
                        <a:solidFill>
                          <a:srgbClr val="FF0000"/>
                        </a:solidFill>
                        <a:effectLst/>
                        <a:latin typeface="Helv"/>
                      </a:endParaRPr>
                    </a:p>
                  </a:txBody>
                  <a:tcPr marL="9525" marR="9525" marT="9525" marB="0" anchor="b"/>
                </a:tc>
              </a:tr>
              <a:tr h="266661">
                <a:tc>
                  <a:txBody>
                    <a:bodyPr/>
                    <a:lstStyle/>
                    <a:p>
                      <a:pPr algn="r" fontAlgn="b"/>
                      <a:r>
                        <a:rPr lang="en-US" sz="1600" b="1" u="none" strike="noStrike">
                          <a:effectLst/>
                        </a:rPr>
                        <a:t>$510 </a:t>
                      </a:r>
                      <a:endParaRPr lang="en-US" sz="1600" b="1" i="0" u="none" strike="noStrike">
                        <a:effectLst/>
                        <a:latin typeface="Helv"/>
                      </a:endParaRPr>
                    </a:p>
                  </a:txBody>
                  <a:tcPr marL="9525" marR="9525" marT="9525" marB="0" anchor="b"/>
                </a:tc>
                <a:tc>
                  <a:txBody>
                    <a:bodyPr/>
                    <a:lstStyle/>
                    <a:p>
                      <a:pPr algn="r" fontAlgn="b"/>
                      <a:r>
                        <a:rPr lang="en-US" sz="1600" b="1" u="none" strike="noStrike" dirty="0">
                          <a:solidFill>
                            <a:srgbClr val="FF0000"/>
                          </a:solidFill>
                          <a:effectLst/>
                        </a:rPr>
                        <a:t>$255 </a:t>
                      </a:r>
                      <a:endParaRPr lang="en-US" sz="1600" b="1" i="0" u="none" strike="noStrike" dirty="0">
                        <a:solidFill>
                          <a:srgbClr val="FF0000"/>
                        </a:solidFill>
                        <a:effectLst/>
                        <a:latin typeface="Helv"/>
                      </a:endParaRPr>
                    </a:p>
                  </a:txBody>
                  <a:tcPr marL="9525" marR="9525" marT="9525" marB="0" anchor="b"/>
                </a:tc>
              </a:tr>
              <a:tr h="266661">
                <a:tc>
                  <a:txBody>
                    <a:bodyPr/>
                    <a:lstStyle/>
                    <a:p>
                      <a:pPr algn="r" fontAlgn="b"/>
                      <a:r>
                        <a:rPr lang="en-US" sz="1600" b="1" u="none" strike="noStrike">
                          <a:effectLst/>
                        </a:rPr>
                        <a:t>$0 </a:t>
                      </a:r>
                      <a:endParaRPr lang="en-US" sz="1600" b="1" i="0" u="none" strike="noStrike">
                        <a:effectLst/>
                        <a:latin typeface="Helv"/>
                      </a:endParaRPr>
                    </a:p>
                  </a:txBody>
                  <a:tcPr marL="9525" marR="9525" marT="9525" marB="0" anchor="b"/>
                </a:tc>
                <a:tc>
                  <a:txBody>
                    <a:bodyPr/>
                    <a:lstStyle/>
                    <a:p>
                      <a:pPr algn="r" fontAlgn="b"/>
                      <a:r>
                        <a:rPr lang="en-US" sz="1600" b="1" u="none" strike="noStrike" dirty="0">
                          <a:solidFill>
                            <a:srgbClr val="FF0000"/>
                          </a:solidFill>
                          <a:effectLst/>
                        </a:rPr>
                        <a:t>$0 </a:t>
                      </a:r>
                      <a:endParaRPr lang="en-US" sz="1600" b="1" i="0" u="none" strike="noStrike" dirty="0">
                        <a:solidFill>
                          <a:srgbClr val="FF0000"/>
                        </a:solidFill>
                        <a:effectLst/>
                        <a:latin typeface="Helv"/>
                      </a:endParaRPr>
                    </a:p>
                  </a:txBody>
                  <a:tcPr marL="9525" marR="9525" marT="9525" marB="0" anchor="b"/>
                </a:tc>
              </a:tr>
            </a:tbl>
          </a:graphicData>
        </a:graphic>
      </p:graphicFrame>
      <p:graphicFrame>
        <p:nvGraphicFramePr>
          <p:cNvPr id="9" name="Table 8"/>
          <p:cNvGraphicFramePr>
            <a:graphicFrameLocks noGrp="1"/>
          </p:cNvGraphicFramePr>
          <p:nvPr/>
        </p:nvGraphicFramePr>
        <p:xfrm>
          <a:off x="1676400" y="1600200"/>
          <a:ext cx="6610376" cy="518316"/>
        </p:xfrm>
        <a:graphic>
          <a:graphicData uri="http://schemas.openxmlformats.org/drawingml/2006/table">
            <a:tbl>
              <a:tblPr firstRow="1" bandRow="1">
                <a:tableStyleId>{5C22544A-7EE6-4342-B048-85BDC9FD1C3A}</a:tableStyleId>
              </a:tblPr>
              <a:tblGrid>
                <a:gridCol w="2150363"/>
                <a:gridCol w="2256555"/>
                <a:gridCol w="2203458"/>
              </a:tblGrid>
              <a:tr h="371475">
                <a:tc>
                  <a:txBody>
                    <a:bodyPr/>
                    <a:lstStyle/>
                    <a:p>
                      <a:r>
                        <a:rPr lang="es-US" sz="1400" b="1" i="0" dirty="0" smtClean="0">
                          <a:solidFill>
                            <a:srgbClr val="FFFFFF"/>
                          </a:solidFill>
                        </a:rPr>
                        <a:t>Universidad de Minnesota/Privada</a:t>
                      </a:r>
                    </a:p>
                  </a:txBody>
                  <a:tcPr marT="45798" marB="45798"/>
                </a:tc>
                <a:tc>
                  <a:txBody>
                    <a:bodyPr/>
                    <a:lstStyle/>
                    <a:p>
                      <a:r>
                        <a:rPr lang="es-US" sz="1400" b="1" i="0" dirty="0" smtClean="0">
                          <a:solidFill>
                            <a:srgbClr val="FFFFFF"/>
                          </a:solidFill>
                        </a:rPr>
                        <a:t>Universidad Estatal</a:t>
                      </a:r>
                    </a:p>
                  </a:txBody>
                  <a:tcPr marT="45798" marB="45798"/>
                </a:tc>
                <a:tc>
                  <a:txBody>
                    <a:bodyPr/>
                    <a:lstStyle/>
                    <a:p>
                      <a:r>
                        <a:rPr lang="es-US" sz="1400" b="1" i="0" dirty="0" smtClean="0">
                          <a:solidFill>
                            <a:srgbClr val="FFFFFF"/>
                          </a:solidFill>
                        </a:rPr>
                        <a:t>Universidad pública con carreras de 2 años</a:t>
                      </a:r>
                    </a:p>
                  </a:txBody>
                  <a:tcPr marT="45798" marB="45798"/>
                </a:tc>
              </a:tr>
            </a:tbl>
          </a:graphicData>
        </a:graphic>
      </p:graphicFrame>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itle 1"/>
          <p:cNvSpPr>
            <a:spLocks noGrp="1"/>
          </p:cNvSpPr>
          <p:nvPr>
            <p:ph type="title"/>
          </p:nvPr>
        </p:nvSpPr>
        <p:spPr>
          <a:xfrm>
            <a:off x="838200" y="357166"/>
            <a:ext cx="7696200" cy="1295400"/>
          </a:xfrm>
        </p:spPr>
        <p:txBody>
          <a:bodyPr/>
          <a:lstStyle/>
          <a:p>
            <a:pPr eaLnBrk="1" hangingPunct="1"/>
            <a:r>
              <a:rPr lang="es-US" sz="3200" b="1" i="0" dirty="0" smtClean="0">
                <a:solidFill>
                  <a:srgbClr val="94C600"/>
                </a:solidFill>
              </a:rPr>
              <a:t>Programa de subsidios postsecundarios de cuidado infantil</a:t>
            </a:r>
          </a:p>
        </p:txBody>
      </p:sp>
      <p:sp>
        <p:nvSpPr>
          <p:cNvPr id="28675" name="Content Placeholder 2"/>
          <p:cNvSpPr>
            <a:spLocks noGrp="1"/>
          </p:cNvSpPr>
          <p:nvPr>
            <p:ph idx="1"/>
          </p:nvPr>
        </p:nvSpPr>
        <p:spPr>
          <a:xfrm>
            <a:off x="914400" y="1676400"/>
            <a:ext cx="7315200" cy="4572000"/>
          </a:xfrm>
        </p:spPr>
        <p:txBody>
          <a:bodyPr/>
          <a:lstStyle/>
          <a:p>
            <a:pPr eaLnBrk="1" hangingPunct="1">
              <a:lnSpc>
                <a:spcPct val="90000"/>
              </a:lnSpc>
            </a:pPr>
            <a:r>
              <a:rPr lang="es-US" sz="2000" b="1" i="0" dirty="0" smtClean="0">
                <a:solidFill>
                  <a:srgbClr val="3E3D2D"/>
                </a:solidFill>
              </a:rPr>
              <a:t>Está destinado a estudiantes de bajos ingresos que tienen hijos que asisten a la guardería infantil mientras ellos asisten a la universidad.</a:t>
            </a:r>
          </a:p>
          <a:p>
            <a:pPr eaLnBrk="1" hangingPunct="1">
              <a:lnSpc>
                <a:spcPct val="90000"/>
              </a:lnSpc>
            </a:pPr>
            <a:r>
              <a:rPr lang="es-US" sz="2000" b="1" i="0" dirty="0" smtClean="0">
                <a:solidFill>
                  <a:srgbClr val="3E3D2D"/>
                </a:solidFill>
              </a:rPr>
              <a:t>Se encuentra disponible para los residentes de Minnesota que asistan a universidades públicas y universidades privadas con carreras de grado de 4 años de Minnesota.</a:t>
            </a:r>
          </a:p>
          <a:p>
            <a:pPr eaLnBrk="1" hangingPunct="1"/>
            <a:r>
              <a:rPr lang="es-US" sz="2000" b="1" i="0" dirty="0" smtClean="0">
                <a:solidFill>
                  <a:srgbClr val="3E3D2D"/>
                </a:solidFill>
              </a:rPr>
              <a:t>Es una ayuda gratuita; NO debe devolverse.</a:t>
            </a:r>
          </a:p>
          <a:p>
            <a:pPr eaLnBrk="1" hangingPunct="1"/>
            <a:r>
              <a:rPr lang="es-US" sz="2000" b="1" i="0" dirty="0" smtClean="0">
                <a:solidFill>
                  <a:srgbClr val="3E3D2D"/>
                </a:solidFill>
              </a:rPr>
              <a:t>El estudiante es elegible hasta que haya asistido a la universidad durante 4 años académicos de tiempo completo (o equivalente).</a:t>
            </a:r>
          </a:p>
          <a:p>
            <a:pPr eaLnBrk="1" hangingPunct="1"/>
            <a:r>
              <a:rPr lang="es-US" sz="2000" b="1" i="0" dirty="0" smtClean="0">
                <a:solidFill>
                  <a:srgbClr val="3E3D2D"/>
                </a:solidFill>
              </a:rPr>
              <a:t>No se puede incumplir con los préstamos estudiantiles. </a:t>
            </a:r>
          </a:p>
          <a:p>
            <a:pPr eaLnBrk="1" hangingPunct="1"/>
            <a:r>
              <a:rPr lang="es-US" sz="2000" b="1" i="0" dirty="0" smtClean="0">
                <a:solidFill>
                  <a:srgbClr val="3E3D2D"/>
                </a:solidFill>
              </a:rPr>
              <a:t>El estudiante debe mantener un progreso académico satisfactorio en la universidad.</a:t>
            </a:r>
          </a:p>
          <a:p>
            <a:pPr eaLnBrk="1" hangingPunct="1">
              <a:lnSpc>
                <a:spcPct val="90000"/>
              </a:lnSpc>
            </a:pPr>
            <a:endParaRPr lang="en-US" sz="2000" b="1" dirty="0" smtClean="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itle 1"/>
          <p:cNvSpPr>
            <a:spLocks noGrp="1"/>
          </p:cNvSpPr>
          <p:nvPr>
            <p:ph type="title"/>
          </p:nvPr>
        </p:nvSpPr>
        <p:spPr>
          <a:xfrm>
            <a:off x="838200" y="457200"/>
            <a:ext cx="7696200" cy="1295400"/>
          </a:xfrm>
        </p:spPr>
        <p:txBody>
          <a:bodyPr/>
          <a:lstStyle/>
          <a:p>
            <a:pPr eaLnBrk="1" hangingPunct="1"/>
            <a:r>
              <a:rPr lang="es-US" sz="3200" b="1" i="0" dirty="0" smtClean="0">
                <a:solidFill>
                  <a:srgbClr val="94C600"/>
                </a:solidFill>
              </a:rPr>
              <a:t>Programa de subsidios postsecundarios de cuidado infantil</a:t>
            </a:r>
          </a:p>
        </p:txBody>
      </p:sp>
      <p:sp>
        <p:nvSpPr>
          <p:cNvPr id="29699" name="Content Placeholder 2"/>
          <p:cNvSpPr>
            <a:spLocks noGrp="1"/>
          </p:cNvSpPr>
          <p:nvPr>
            <p:ph idx="1"/>
          </p:nvPr>
        </p:nvSpPr>
        <p:spPr>
          <a:xfrm>
            <a:off x="914400" y="1928834"/>
            <a:ext cx="7315200" cy="4572000"/>
          </a:xfrm>
        </p:spPr>
        <p:txBody>
          <a:bodyPr/>
          <a:lstStyle/>
          <a:p>
            <a:pPr eaLnBrk="1" hangingPunct="1">
              <a:lnSpc>
                <a:spcPct val="90000"/>
              </a:lnSpc>
            </a:pPr>
            <a:r>
              <a:rPr lang="es-US" sz="2000" b="1" i="0" dirty="0" smtClean="0">
                <a:solidFill>
                  <a:srgbClr val="3E3D2D"/>
                </a:solidFill>
              </a:rPr>
              <a:t>La concesión máxima por niño para el estudiante de tiempo completo es de $2,800.</a:t>
            </a:r>
          </a:p>
          <a:p>
            <a:pPr eaLnBrk="1" hangingPunct="1">
              <a:lnSpc>
                <a:spcPct val="90000"/>
              </a:lnSpc>
            </a:pPr>
            <a:r>
              <a:rPr lang="es-US" sz="2000" b="1" i="0" dirty="0" smtClean="0">
                <a:solidFill>
                  <a:srgbClr val="3E3D2D"/>
                </a:solidFill>
              </a:rPr>
              <a:t>Se debe completar la solicitud en papel del programa luego de completar la solicitud en línea de ayuda financiera del estado.</a:t>
            </a:r>
          </a:p>
          <a:p>
            <a:pPr lvl="1" eaLnBrk="1" hangingPunct="1">
              <a:lnSpc>
                <a:spcPct val="90000"/>
              </a:lnSpc>
            </a:pPr>
            <a:r>
              <a:rPr lang="es-US" sz="1800" b="1" i="0" dirty="0" smtClean="0">
                <a:solidFill>
                  <a:srgbClr val="3E3D2D"/>
                </a:solidFill>
              </a:rPr>
              <a:t>La solicitud del programa se encuentra disponible en la oficina de ayuda financiera de la universidad.</a:t>
            </a:r>
          </a:p>
          <a:p>
            <a:pPr eaLnBrk="1" hangingPunct="1">
              <a:lnSpc>
                <a:spcPct val="90000"/>
              </a:lnSpc>
            </a:pPr>
            <a:r>
              <a:rPr lang="es-US" sz="2000" b="1" i="0" dirty="0" smtClean="0">
                <a:solidFill>
                  <a:srgbClr val="3E3D2D"/>
                </a:solidFill>
              </a:rPr>
              <a:t>La concesión será otorgada por la oficina de ayuda financiera en la universidad.</a:t>
            </a:r>
          </a:p>
          <a:p>
            <a:pPr lvl="1" eaLnBrk="1" hangingPunct="1">
              <a:lnSpc>
                <a:spcPct val="90000"/>
              </a:lnSpc>
            </a:pPr>
            <a:r>
              <a:rPr lang="es-US" sz="1800" b="1" i="0" dirty="0" smtClean="0">
                <a:solidFill>
                  <a:srgbClr val="3E3D2D"/>
                </a:solidFill>
              </a:rPr>
              <a:t>El administrador de ayuda financiera puede tener acceso al registro de solicitudes del estudiante en el sistema de la OHE para averiguar los ingresos totales, el tamaño de la familia, los miembros de la familia y la EFC.</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Title 1"/>
          <p:cNvSpPr>
            <a:spLocks noGrp="1"/>
          </p:cNvSpPr>
          <p:nvPr>
            <p:ph type="title"/>
          </p:nvPr>
        </p:nvSpPr>
        <p:spPr>
          <a:xfrm>
            <a:off x="838200" y="728650"/>
            <a:ext cx="7696200" cy="914400"/>
          </a:xfrm>
        </p:spPr>
        <p:txBody>
          <a:bodyPr/>
          <a:lstStyle/>
          <a:p>
            <a:pPr eaLnBrk="1" hangingPunct="1"/>
            <a:r>
              <a:rPr lang="es-US" sz="3200" b="1" i="0" dirty="0" smtClean="0">
                <a:solidFill>
                  <a:srgbClr val="94C600"/>
                </a:solidFill>
              </a:rPr>
              <a:t>Programa de trabajo y estudio del estado de Minnesota</a:t>
            </a:r>
          </a:p>
        </p:txBody>
      </p:sp>
      <p:sp>
        <p:nvSpPr>
          <p:cNvPr id="30723" name="Content Placeholder 2"/>
          <p:cNvSpPr>
            <a:spLocks noGrp="1"/>
          </p:cNvSpPr>
          <p:nvPr>
            <p:ph idx="1"/>
          </p:nvPr>
        </p:nvSpPr>
        <p:spPr>
          <a:xfrm>
            <a:off x="914400" y="1552596"/>
            <a:ext cx="7515252" cy="4876800"/>
          </a:xfrm>
        </p:spPr>
        <p:txBody>
          <a:bodyPr/>
          <a:lstStyle/>
          <a:p>
            <a:pPr eaLnBrk="1" hangingPunct="1">
              <a:lnSpc>
                <a:spcPct val="90000"/>
              </a:lnSpc>
            </a:pPr>
            <a:r>
              <a:rPr lang="es-US" sz="2000" b="1" i="0" dirty="0" smtClean="0">
                <a:solidFill>
                  <a:srgbClr val="3E3D2D"/>
                </a:solidFill>
              </a:rPr>
              <a:t>Debe tener un estado DACA, permiso de trabajo y número de Seguro Social.</a:t>
            </a:r>
          </a:p>
          <a:p>
            <a:pPr eaLnBrk="1" hangingPunct="1">
              <a:lnSpc>
                <a:spcPct val="90000"/>
              </a:lnSpc>
            </a:pPr>
            <a:r>
              <a:rPr lang="es-US" sz="2000" b="1" i="0" dirty="0" smtClean="0">
                <a:solidFill>
                  <a:srgbClr val="3E3D2D"/>
                </a:solidFill>
              </a:rPr>
              <a:t>Se debe cumplir con los requisitos de la Ley Dream de Minnesota O debe tener estado DACA </a:t>
            </a:r>
            <a:r>
              <a:rPr lang="es-US" sz="2000" b="1" i="1" dirty="0" smtClean="0">
                <a:solidFill>
                  <a:srgbClr val="FF0000"/>
                </a:solidFill>
              </a:rPr>
              <a:t>antes</a:t>
            </a:r>
            <a:r>
              <a:rPr lang="es-US" sz="2000" b="1" i="0" dirty="0" smtClean="0">
                <a:solidFill>
                  <a:srgbClr val="3E3D2D"/>
                </a:solidFill>
              </a:rPr>
              <a:t> de cumplir con los requisitos de residencia del estado.</a:t>
            </a:r>
          </a:p>
          <a:p>
            <a:pPr eaLnBrk="1" hangingPunct="1">
              <a:lnSpc>
                <a:spcPct val="90000"/>
              </a:lnSpc>
            </a:pPr>
            <a:r>
              <a:rPr lang="es-US" sz="2000" b="1" i="0" dirty="0" smtClean="0">
                <a:solidFill>
                  <a:srgbClr val="3E3D2D"/>
                </a:solidFill>
              </a:rPr>
              <a:t>Los empleos del programa de trabajo y estudio se encuentran disponibles dentro y fuera del campus.</a:t>
            </a:r>
          </a:p>
          <a:p>
            <a:pPr lvl="1" eaLnBrk="1" hangingPunct="1">
              <a:lnSpc>
                <a:spcPct val="90000"/>
              </a:lnSpc>
            </a:pPr>
            <a:r>
              <a:rPr lang="es-US" sz="1800" b="1" i="0" dirty="0" smtClean="0">
                <a:solidFill>
                  <a:srgbClr val="3E3D2D"/>
                </a:solidFill>
              </a:rPr>
              <a:t>La mayoría de los estudiantes trabajan entre 10 y 15 horas por semana.</a:t>
            </a:r>
          </a:p>
          <a:p>
            <a:pPr eaLnBrk="1" hangingPunct="1">
              <a:lnSpc>
                <a:spcPct val="90000"/>
              </a:lnSpc>
            </a:pPr>
            <a:r>
              <a:rPr lang="es-US" sz="2000" b="1" i="0" dirty="0" smtClean="0">
                <a:solidFill>
                  <a:srgbClr val="3E3D2D"/>
                </a:solidFill>
              </a:rPr>
              <a:t>Los trámites se deben realizar en la oficina de ayuda financiera de la universidad.</a:t>
            </a:r>
          </a:p>
          <a:p>
            <a:pPr eaLnBrk="1" hangingPunct="1">
              <a:lnSpc>
                <a:spcPct val="90000"/>
              </a:lnSpc>
            </a:pPr>
            <a:r>
              <a:rPr lang="es-US" sz="2000" b="1" i="0" dirty="0" smtClean="0">
                <a:solidFill>
                  <a:srgbClr val="3E3D2D"/>
                </a:solidFill>
              </a:rPr>
              <a:t>Se debe contactar a la universidad luego de presentar la solicitud en línea de ayuda financiera del estado y toda la documentación de respaldo.</a:t>
            </a:r>
          </a:p>
          <a:p>
            <a:pPr lvl="1" eaLnBrk="1" hangingPunct="1">
              <a:lnSpc>
                <a:spcPct val="90000"/>
              </a:lnSpc>
            </a:pPr>
            <a:r>
              <a:rPr lang="es-US" sz="1800" b="1" i="0" dirty="0" smtClean="0">
                <a:solidFill>
                  <a:srgbClr val="3E3D2D"/>
                </a:solidFill>
              </a:rPr>
              <a:t>La universidad puede acceder al sistema de la OHE para confirmar la DACA, el estado de residente de Minnesota y la EFC.</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Title 1"/>
          <p:cNvSpPr>
            <a:spLocks noGrp="1"/>
          </p:cNvSpPr>
          <p:nvPr>
            <p:ph type="title"/>
          </p:nvPr>
        </p:nvSpPr>
        <p:spPr>
          <a:xfrm>
            <a:off x="838200" y="714356"/>
            <a:ext cx="7696200" cy="914400"/>
          </a:xfrm>
        </p:spPr>
        <p:txBody>
          <a:bodyPr/>
          <a:lstStyle/>
          <a:p>
            <a:pPr eaLnBrk="1" hangingPunct="1"/>
            <a:r>
              <a:rPr lang="es-US" sz="3200" b="1" i="0" dirty="0" smtClean="0">
                <a:solidFill>
                  <a:srgbClr val="94C600"/>
                </a:solidFill>
              </a:rPr>
              <a:t>Programa de reciprocidad de matrícula</a:t>
            </a:r>
          </a:p>
        </p:txBody>
      </p:sp>
      <p:sp>
        <p:nvSpPr>
          <p:cNvPr id="31747" name="Content Placeholder 2"/>
          <p:cNvSpPr>
            <a:spLocks noGrp="1"/>
          </p:cNvSpPr>
          <p:nvPr>
            <p:ph idx="1"/>
          </p:nvPr>
        </p:nvSpPr>
        <p:spPr>
          <a:xfrm>
            <a:off x="914400" y="1676400"/>
            <a:ext cx="7315200" cy="4572000"/>
          </a:xfrm>
        </p:spPr>
        <p:txBody>
          <a:bodyPr/>
          <a:lstStyle/>
          <a:p>
            <a:pPr eaLnBrk="1" hangingPunct="1">
              <a:lnSpc>
                <a:spcPct val="90000"/>
              </a:lnSpc>
            </a:pPr>
            <a:r>
              <a:rPr lang="es-US" sz="2000" b="1" i="0" dirty="0" smtClean="0">
                <a:solidFill>
                  <a:srgbClr val="3E3D2D"/>
                </a:solidFill>
              </a:rPr>
              <a:t>Se encuentra disponible para residentes de Minnesota que asisten a instituciones de estudios superiores o universidades públicas en:</a:t>
            </a:r>
          </a:p>
          <a:p>
            <a:pPr lvl="1" eaLnBrk="1" hangingPunct="1">
              <a:lnSpc>
                <a:spcPct val="90000"/>
              </a:lnSpc>
            </a:pPr>
            <a:r>
              <a:rPr lang="es-US" sz="1800" b="1" i="0" dirty="0" smtClean="0">
                <a:solidFill>
                  <a:srgbClr val="3E3D2D"/>
                </a:solidFill>
              </a:rPr>
              <a:t>Dakota del Norte,</a:t>
            </a:r>
          </a:p>
          <a:p>
            <a:pPr lvl="1" eaLnBrk="1" hangingPunct="1">
              <a:lnSpc>
                <a:spcPct val="90000"/>
              </a:lnSpc>
            </a:pPr>
            <a:r>
              <a:rPr lang="es-US" sz="1800" b="1" i="0" dirty="0" smtClean="0">
                <a:solidFill>
                  <a:srgbClr val="3E3D2D"/>
                </a:solidFill>
              </a:rPr>
              <a:t>Dakota del Sur,</a:t>
            </a:r>
          </a:p>
          <a:p>
            <a:pPr lvl="1" eaLnBrk="1" hangingPunct="1">
              <a:lnSpc>
                <a:spcPct val="90000"/>
              </a:lnSpc>
            </a:pPr>
            <a:r>
              <a:rPr lang="es-US" sz="1800" b="1" i="0" dirty="0" smtClean="0">
                <a:solidFill>
                  <a:srgbClr val="3E3D2D"/>
                </a:solidFill>
              </a:rPr>
              <a:t>Wisconsin,</a:t>
            </a:r>
          </a:p>
          <a:p>
            <a:pPr lvl="1" eaLnBrk="1" hangingPunct="1">
              <a:lnSpc>
                <a:spcPct val="90000"/>
              </a:lnSpc>
            </a:pPr>
            <a:r>
              <a:rPr lang="es-US" sz="1800" b="1" i="0" dirty="0" smtClean="0">
                <a:solidFill>
                  <a:srgbClr val="3E3D2D"/>
                </a:solidFill>
              </a:rPr>
              <a:t>Manitoba,</a:t>
            </a:r>
          </a:p>
          <a:p>
            <a:pPr lvl="1" eaLnBrk="1" hangingPunct="1">
              <a:lnSpc>
                <a:spcPct val="90000"/>
              </a:lnSpc>
            </a:pPr>
            <a:r>
              <a:rPr lang="es-US" sz="1800" b="1" i="0" dirty="0" smtClean="0">
                <a:solidFill>
                  <a:srgbClr val="3E3D2D"/>
                </a:solidFill>
              </a:rPr>
              <a:t>Iowa Lakes Community College.</a:t>
            </a:r>
          </a:p>
          <a:p>
            <a:pPr eaLnBrk="1" hangingPunct="1">
              <a:lnSpc>
                <a:spcPct val="90000"/>
              </a:lnSpc>
            </a:pPr>
            <a:r>
              <a:rPr lang="es-US" sz="2000" b="1" i="0" dirty="0" smtClean="0">
                <a:solidFill>
                  <a:srgbClr val="3E3D2D"/>
                </a:solidFill>
              </a:rPr>
              <a:t>No se deberá pagar una cuota de matrícula más alta de no residente.</a:t>
            </a:r>
          </a:p>
          <a:p>
            <a:pPr eaLnBrk="1" hangingPunct="1">
              <a:lnSpc>
                <a:spcPct val="90000"/>
              </a:lnSpc>
            </a:pPr>
            <a:r>
              <a:rPr lang="es-US" sz="2000" b="1" i="0" dirty="0" smtClean="0">
                <a:solidFill>
                  <a:srgbClr val="3E3D2D"/>
                </a:solidFill>
              </a:rPr>
              <a:t>Por lo general, los residentes de Minnesota pagan la cuota de matrícula de residente de Minnesota o la matrícula de residente que cobra la universidad a la que asisten, la que sea más alta.</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42988" y="762000"/>
            <a:ext cx="7024687" cy="914400"/>
          </a:xfrm>
        </p:spPr>
        <p:txBody>
          <a:bodyPr rtlCol="0">
            <a:normAutofit/>
          </a:bodyPr>
          <a:lstStyle/>
          <a:p>
            <a:pPr eaLnBrk="1" fontAlgn="auto" hangingPunct="1">
              <a:spcAft>
                <a:spcPts val="0"/>
              </a:spcAft>
              <a:defRPr/>
            </a:pPr>
            <a:endParaRPr lang="en-US" b="1" dirty="0"/>
          </a:p>
        </p:txBody>
      </p:sp>
      <p:sp>
        <p:nvSpPr>
          <p:cNvPr id="10243" name="Content Placeholder 2"/>
          <p:cNvSpPr>
            <a:spLocks noGrp="1"/>
          </p:cNvSpPr>
          <p:nvPr>
            <p:ph idx="1"/>
          </p:nvPr>
        </p:nvSpPr>
        <p:spPr>
          <a:xfrm>
            <a:off x="1042988" y="1905000"/>
            <a:ext cx="6777037" cy="3927475"/>
          </a:xfrm>
        </p:spPr>
        <p:txBody>
          <a:bodyPr/>
          <a:lstStyle/>
          <a:p>
            <a:pPr eaLnBrk="1" hangingPunct="1"/>
            <a:endParaRPr lang="en-US" dirty="0"/>
          </a:p>
          <a:p>
            <a:pPr eaLnBrk="1" hangingPunct="1"/>
            <a:endParaRPr lang="en-US" b="1" dirty="0" smtClean="0"/>
          </a:p>
        </p:txBody>
      </p:sp>
      <p:pic>
        <p:nvPicPr>
          <p:cNvPr id="1026" name="Picture 2" descr="https://encrypted-tbn0.gstatic.com/images?q=tbn:ANd9GcSsof62tgArYWXeGAziAZJLrF-iT9ICfHM6oZfzq7S8_RiYHV6ivw">
            <a:hlinkClick r:id="rId2"/>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362200" y="3048000"/>
            <a:ext cx="3962400" cy="2625091"/>
          </a:xfrm>
          <a:prstGeom prst="rect">
            <a:avLst/>
          </a:prstGeom>
          <a:noFill/>
          <a:extLst>
            <a:ext uri="{909E8E84-426E-40DD-AFC4-6F175D3DCCD1}">
              <a14:hiddenFill xmlns:a14="http://schemas.microsoft.com/office/drawing/2010/main">
                <a:solidFill>
                  <a:srgbClr val="FFFFFF"/>
                </a:solidFill>
              </a14:hiddenFill>
            </a:ext>
          </a:extLst>
        </p:spPr>
      </p:pic>
      <p:sp>
        <p:nvSpPr>
          <p:cNvPr id="4" name="Cloud Callout 3"/>
          <p:cNvSpPr/>
          <p:nvPr/>
        </p:nvSpPr>
        <p:spPr>
          <a:xfrm>
            <a:off x="4038600" y="838200"/>
            <a:ext cx="3200400" cy="1981200"/>
          </a:xfrm>
          <a:prstGeom prst="cloud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US" sz="1800" b="1" i="0" dirty="0" smtClean="0">
                <a:solidFill>
                  <a:srgbClr val="FFFFFF"/>
                </a:solidFill>
              </a:rPr>
              <a:t>¿Es DACA lo mismo que la Ley Dream de Minnesota?</a:t>
            </a:r>
          </a:p>
        </p:txBody>
      </p:sp>
    </p:spTree>
    <p:extLst>
      <p:ext uri="{BB962C8B-B14F-4D97-AF65-F5344CB8AC3E}">
        <p14:creationId xmlns:p14="http://schemas.microsoft.com/office/powerpoint/2010/main" val="223408539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Title 1"/>
          <p:cNvSpPr>
            <a:spLocks noGrp="1"/>
          </p:cNvSpPr>
          <p:nvPr>
            <p:ph type="title"/>
          </p:nvPr>
        </p:nvSpPr>
        <p:spPr>
          <a:xfrm>
            <a:off x="838200" y="728650"/>
            <a:ext cx="7696200" cy="914400"/>
          </a:xfrm>
        </p:spPr>
        <p:txBody>
          <a:bodyPr/>
          <a:lstStyle/>
          <a:p>
            <a:pPr eaLnBrk="1" hangingPunct="1"/>
            <a:r>
              <a:rPr lang="es-US" sz="3200" b="1" i="0" dirty="0" smtClean="0">
                <a:solidFill>
                  <a:srgbClr val="94C600"/>
                </a:solidFill>
              </a:rPr>
              <a:t>Programa de reciprocidad de matrícula</a:t>
            </a:r>
          </a:p>
        </p:txBody>
      </p:sp>
      <p:sp>
        <p:nvSpPr>
          <p:cNvPr id="3" name="Content Placeholder 2"/>
          <p:cNvSpPr>
            <a:spLocks noGrp="1"/>
          </p:cNvSpPr>
          <p:nvPr>
            <p:ph idx="1"/>
          </p:nvPr>
        </p:nvSpPr>
        <p:spPr>
          <a:xfrm>
            <a:off x="914400" y="1676400"/>
            <a:ext cx="7315200" cy="4572000"/>
          </a:xfrm>
        </p:spPr>
        <p:txBody>
          <a:bodyPr rtlCol="0">
            <a:normAutofit fontScale="92500" lnSpcReduction="20000"/>
          </a:bodyPr>
          <a:lstStyle/>
          <a:p>
            <a:pPr indent="-274320" eaLnBrk="1" fontAlgn="auto" hangingPunct="1">
              <a:lnSpc>
                <a:spcPct val="90000"/>
              </a:lnSpc>
              <a:spcAft>
                <a:spcPts val="0"/>
              </a:spcAft>
              <a:defRPr/>
            </a:pPr>
            <a:r>
              <a:rPr lang="es-US" sz="2400" b="1" i="0" dirty="0" smtClean="0">
                <a:solidFill>
                  <a:srgbClr val="3E3D2D"/>
                </a:solidFill>
              </a:rPr>
              <a:t>Si asisten a una universidad en Dakota del Sur, Iowa, Manitoba y Dakota del Norte, serán aprobados en el campus los siguientes:</a:t>
            </a:r>
          </a:p>
          <a:p>
            <a:pPr marL="640080" lvl="1" indent="-274320" eaLnBrk="1" fontAlgn="auto" hangingPunct="1">
              <a:lnSpc>
                <a:spcPct val="90000"/>
              </a:lnSpc>
              <a:spcAft>
                <a:spcPts val="0"/>
              </a:spcAft>
              <a:defRPr/>
            </a:pPr>
            <a:r>
              <a:rPr lang="es-US" sz="2200" b="1" i="0" dirty="0" smtClean="0">
                <a:solidFill>
                  <a:srgbClr val="3E3D2D"/>
                </a:solidFill>
              </a:rPr>
              <a:t>Todos los estudiantes que asistan a la universidad en Dakota del Sur, Iowa y Manitoba.</a:t>
            </a:r>
          </a:p>
          <a:p>
            <a:pPr marL="640080" lvl="1" indent="-274320" eaLnBrk="1" fontAlgn="auto" hangingPunct="1">
              <a:lnSpc>
                <a:spcPct val="90000"/>
              </a:lnSpc>
              <a:spcAft>
                <a:spcPts val="0"/>
              </a:spcAft>
              <a:defRPr/>
            </a:pPr>
            <a:r>
              <a:rPr lang="es-US" sz="2200" b="1" i="0" dirty="0" smtClean="0">
                <a:solidFill>
                  <a:srgbClr val="3E3D2D"/>
                </a:solidFill>
              </a:rPr>
              <a:t>Los nuevos graduados de la escuela secundaria que asistan a universidades en Dakota del Norte.</a:t>
            </a:r>
          </a:p>
          <a:p>
            <a:pPr indent="-274320" eaLnBrk="1" fontAlgn="auto" hangingPunct="1">
              <a:lnSpc>
                <a:spcPct val="90000"/>
              </a:lnSpc>
              <a:spcAft>
                <a:spcPts val="0"/>
              </a:spcAft>
              <a:defRPr/>
            </a:pPr>
            <a:r>
              <a:rPr lang="es-US" sz="2400" b="1" i="0" dirty="0" smtClean="0">
                <a:solidFill>
                  <a:srgbClr val="3E3D2D"/>
                </a:solidFill>
              </a:rPr>
              <a:t>De lo contrario, los estudiantes deberán realizar lo siguiente:</a:t>
            </a:r>
          </a:p>
          <a:p>
            <a:pPr marL="640080" lvl="1" indent="-274320" eaLnBrk="1" fontAlgn="auto" hangingPunct="1">
              <a:lnSpc>
                <a:spcPct val="90000"/>
              </a:lnSpc>
              <a:spcAft>
                <a:spcPts val="0"/>
              </a:spcAft>
              <a:defRPr/>
            </a:pPr>
            <a:r>
              <a:rPr lang="es-US" sz="2200" b="1" i="0" dirty="0" smtClean="0">
                <a:solidFill>
                  <a:srgbClr val="3E3D2D"/>
                </a:solidFill>
              </a:rPr>
              <a:t>Usar la nueva solicitud en línea de ayuda financiera del estado.</a:t>
            </a:r>
          </a:p>
          <a:p>
            <a:pPr marL="640080" lvl="1" indent="-274320" eaLnBrk="1" fontAlgn="auto" hangingPunct="1">
              <a:lnSpc>
                <a:spcPct val="90000"/>
              </a:lnSpc>
              <a:spcAft>
                <a:spcPts val="0"/>
              </a:spcAft>
              <a:defRPr/>
            </a:pPr>
            <a:r>
              <a:rPr lang="es-US" sz="2200" b="1" i="0" dirty="0" smtClean="0">
                <a:solidFill>
                  <a:srgbClr val="3E3D2D"/>
                </a:solidFill>
              </a:rPr>
              <a:t>Completar la solicitud de reciprocidad de matrícula.</a:t>
            </a:r>
          </a:p>
          <a:p>
            <a:pPr indent="-274320" eaLnBrk="1" fontAlgn="auto" hangingPunct="1">
              <a:lnSpc>
                <a:spcPct val="90000"/>
              </a:lnSpc>
              <a:spcAft>
                <a:spcPts val="0"/>
              </a:spcAft>
              <a:defRPr/>
            </a:pPr>
            <a:r>
              <a:rPr lang="es-US" sz="2400" b="1" i="0" dirty="0" smtClean="0">
                <a:solidFill>
                  <a:srgbClr val="3E3D2D"/>
                </a:solidFill>
              </a:rPr>
              <a:t>Ambas solicitudes se encuentran disponibles en: </a:t>
            </a:r>
            <a:r>
              <a:rPr lang="es-US" sz="2400" b="1" i="0" dirty="0" smtClean="0">
                <a:solidFill>
                  <a:srgbClr val="3E3D2D"/>
                </a:solidFill>
                <a:hlinkClick r:id="rId2"/>
              </a:rPr>
              <a:t>www.ohe.state.mn.us</a:t>
            </a:r>
          </a:p>
          <a:p>
            <a:pPr indent="-274320" eaLnBrk="1" fontAlgn="auto" hangingPunct="1">
              <a:lnSpc>
                <a:spcPct val="90000"/>
              </a:lnSpc>
              <a:spcAft>
                <a:spcPts val="0"/>
              </a:spcAft>
              <a:defRPr/>
            </a:pPr>
            <a:r>
              <a:rPr lang="es-US" sz="2400" b="1" i="0" dirty="0" smtClean="0">
                <a:solidFill>
                  <a:srgbClr val="3E3D2D"/>
                </a:solidFill>
              </a:rPr>
              <a:t>La ayuda financiera del estado NO se encuentra disponible en otros estados (con excepción del préstamo SELF Loan).</a:t>
            </a:r>
          </a:p>
          <a:p>
            <a:pPr marL="68580" indent="0" eaLnBrk="1" fontAlgn="auto" hangingPunct="1">
              <a:lnSpc>
                <a:spcPct val="90000"/>
              </a:lnSpc>
              <a:spcAft>
                <a:spcPts val="0"/>
              </a:spcAft>
              <a:buFont typeface="Wingdings 2" pitchFamily="18" charset="2"/>
              <a:buNone/>
              <a:defRPr/>
            </a:pPr>
            <a:endParaRPr lang="en-US" b="1" dirty="0" smtClean="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Title 1"/>
          <p:cNvSpPr>
            <a:spLocks noGrp="1"/>
          </p:cNvSpPr>
          <p:nvPr>
            <p:ph type="title"/>
          </p:nvPr>
        </p:nvSpPr>
        <p:spPr>
          <a:xfrm>
            <a:off x="714348" y="538146"/>
            <a:ext cx="7696200" cy="533400"/>
          </a:xfrm>
        </p:spPr>
        <p:txBody>
          <a:bodyPr/>
          <a:lstStyle/>
          <a:p>
            <a:pPr eaLnBrk="1" hangingPunct="1"/>
            <a:r>
              <a:rPr lang="es-US" sz="3200" b="1" i="0" dirty="0" smtClean="0">
                <a:solidFill>
                  <a:srgbClr val="94C600"/>
                </a:solidFill>
              </a:rPr>
              <a:t>Programa SELF Loan</a:t>
            </a:r>
          </a:p>
        </p:txBody>
      </p:sp>
      <p:sp>
        <p:nvSpPr>
          <p:cNvPr id="34819" name="Content Placeholder 2"/>
          <p:cNvSpPr>
            <a:spLocks noGrp="1"/>
          </p:cNvSpPr>
          <p:nvPr>
            <p:ph idx="1"/>
          </p:nvPr>
        </p:nvSpPr>
        <p:spPr>
          <a:xfrm>
            <a:off x="914400" y="1143000"/>
            <a:ext cx="7515252" cy="5105400"/>
          </a:xfrm>
        </p:spPr>
        <p:txBody>
          <a:bodyPr/>
          <a:lstStyle/>
          <a:p>
            <a:pPr eaLnBrk="1" hangingPunct="1">
              <a:lnSpc>
                <a:spcPct val="90000"/>
              </a:lnSpc>
            </a:pPr>
            <a:r>
              <a:rPr lang="es-US" sz="2000" b="1" i="0" dirty="0" smtClean="0">
                <a:solidFill>
                  <a:srgbClr val="3E3D2D"/>
                </a:solidFill>
              </a:rPr>
              <a:t>Se encuentra disponible para los estudiantes que asistan a universidades de Minnesota o para residentes de Minnesota que asistan a universidades en otros estados.</a:t>
            </a:r>
          </a:p>
          <a:p>
            <a:pPr eaLnBrk="1" hangingPunct="1">
              <a:lnSpc>
                <a:spcPct val="90000"/>
              </a:lnSpc>
            </a:pPr>
            <a:r>
              <a:rPr lang="es-US" sz="2000" b="1" i="0" dirty="0" smtClean="0">
                <a:solidFill>
                  <a:srgbClr val="3E3D2D"/>
                </a:solidFill>
              </a:rPr>
              <a:t>No existen requisitos inmigratorios para el prestatario.</a:t>
            </a:r>
          </a:p>
          <a:p>
            <a:pPr lvl="1" eaLnBrk="1" hangingPunct="1">
              <a:lnSpc>
                <a:spcPct val="90000"/>
              </a:lnSpc>
            </a:pPr>
            <a:r>
              <a:rPr lang="es-US" sz="1600" b="1" i="0" dirty="0" smtClean="0">
                <a:solidFill>
                  <a:srgbClr val="3E3D2D"/>
                </a:solidFill>
              </a:rPr>
              <a:t>El cofirmante debe ser un ciudadano estadounidense o residente permanente de los EE. UU., debe vivir en los EE. UU. y no debe tener condiciones crediticias desfavorables.</a:t>
            </a:r>
          </a:p>
          <a:p>
            <a:pPr eaLnBrk="1" hangingPunct="1">
              <a:lnSpc>
                <a:spcPct val="90000"/>
              </a:lnSpc>
            </a:pPr>
            <a:r>
              <a:rPr lang="es-US" sz="2000" b="1" i="0" dirty="0" smtClean="0">
                <a:solidFill>
                  <a:srgbClr val="3E3D2D"/>
                </a:solidFill>
              </a:rPr>
              <a:t>Se debe completar la nueva solicitud en línea de ayuda financiera del estado.</a:t>
            </a:r>
          </a:p>
          <a:p>
            <a:pPr eaLnBrk="1" hangingPunct="1">
              <a:lnSpc>
                <a:spcPct val="90000"/>
              </a:lnSpc>
            </a:pPr>
            <a:r>
              <a:rPr lang="es-US" sz="2000" b="1" i="0" dirty="0" smtClean="0">
                <a:solidFill>
                  <a:srgbClr val="3E3D2D"/>
                </a:solidFill>
              </a:rPr>
              <a:t>También se necesitará la solicitud del préstamo SELF Loan.</a:t>
            </a:r>
          </a:p>
          <a:p>
            <a:pPr lvl="1" eaLnBrk="1" hangingPunct="1">
              <a:lnSpc>
                <a:spcPct val="90000"/>
              </a:lnSpc>
            </a:pPr>
            <a:r>
              <a:rPr lang="es-US" sz="1600" b="1" i="0" dirty="0" smtClean="0">
                <a:solidFill>
                  <a:srgbClr val="3E3D2D"/>
                </a:solidFill>
                <a:hlinkClick r:id="rId2"/>
              </a:rPr>
              <a:t>www.selfloan.org</a:t>
            </a:r>
            <a:r>
              <a:rPr lang="es-US" sz="1600" b="1" i="0" dirty="0" smtClean="0">
                <a:solidFill>
                  <a:srgbClr val="3E3D2D"/>
                </a:solidFill>
              </a:rPr>
              <a:t> (solicitud en línea para estudiantes DACA con número de Seguro Social [Social Security Number, SSN]).</a:t>
            </a:r>
          </a:p>
          <a:p>
            <a:pPr lvl="1" eaLnBrk="1" hangingPunct="1">
              <a:lnSpc>
                <a:spcPct val="90000"/>
              </a:lnSpc>
            </a:pPr>
            <a:r>
              <a:rPr lang="es-US" sz="1600" b="1" i="0" dirty="0" smtClean="0">
                <a:solidFill>
                  <a:srgbClr val="3E3D2D"/>
                </a:solidFill>
              </a:rPr>
              <a:t>La solicitud en papel se deberá retirar en la universidad (estudiantes sin SSN).</a:t>
            </a:r>
          </a:p>
          <a:p>
            <a:pPr eaLnBrk="1" hangingPunct="1">
              <a:lnSpc>
                <a:spcPct val="90000"/>
              </a:lnSpc>
            </a:pPr>
            <a:r>
              <a:rPr lang="es-US" sz="2000" b="1" i="0" dirty="0" smtClean="0">
                <a:solidFill>
                  <a:srgbClr val="3E3D2D"/>
                </a:solidFill>
              </a:rPr>
              <a:t>Se otorgan $20,000 por año a los estudiantes graduados o en programas de grado de 4 años.</a:t>
            </a:r>
          </a:p>
          <a:p>
            <a:pPr eaLnBrk="1" hangingPunct="1">
              <a:lnSpc>
                <a:spcPct val="90000"/>
              </a:lnSpc>
            </a:pPr>
            <a:r>
              <a:rPr lang="es-US" sz="2000" b="1" i="0" dirty="0" smtClean="0">
                <a:solidFill>
                  <a:srgbClr val="3E3D2D"/>
                </a:solidFill>
              </a:rPr>
              <a:t>Se otorgan $7,500 por año para los programas más cortos.</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Title 1"/>
          <p:cNvSpPr>
            <a:spLocks noGrp="1"/>
          </p:cNvSpPr>
          <p:nvPr>
            <p:ph type="title"/>
          </p:nvPr>
        </p:nvSpPr>
        <p:spPr>
          <a:xfrm>
            <a:off x="685800" y="223822"/>
            <a:ext cx="8001000" cy="990600"/>
          </a:xfrm>
        </p:spPr>
        <p:txBody>
          <a:bodyPr/>
          <a:lstStyle/>
          <a:p>
            <a:pPr eaLnBrk="1" hangingPunct="1"/>
            <a:r>
              <a:rPr lang="es-US" sz="3200" b="1" i="0" dirty="0" smtClean="0">
                <a:solidFill>
                  <a:srgbClr val="94C600"/>
                </a:solidFill>
              </a:rPr>
              <a:t>Documentos de verificación financiera</a:t>
            </a:r>
          </a:p>
        </p:txBody>
      </p:sp>
      <p:sp>
        <p:nvSpPr>
          <p:cNvPr id="38915" name="Content Placeholder 2"/>
          <p:cNvSpPr>
            <a:spLocks noGrp="1"/>
          </p:cNvSpPr>
          <p:nvPr>
            <p:ph idx="1"/>
          </p:nvPr>
        </p:nvSpPr>
        <p:spPr>
          <a:xfrm>
            <a:off x="1042988" y="1600200"/>
            <a:ext cx="6777037" cy="4419600"/>
          </a:xfrm>
        </p:spPr>
        <p:txBody>
          <a:bodyPr/>
          <a:lstStyle/>
          <a:p>
            <a:pPr eaLnBrk="1" hangingPunct="1"/>
            <a:r>
              <a:rPr lang="es-US" sz="2000" b="1" i="0" dirty="0" smtClean="0">
                <a:solidFill>
                  <a:srgbClr val="3E3D2D"/>
                </a:solidFill>
              </a:rPr>
              <a:t>Deberá presentar copias firmadas de sus declaraciones de impuestos federales sobre los ingresos del año fiscal anterior (p. ej., 2014 para el año académico 2015-2016) de los siguientes:</a:t>
            </a:r>
          </a:p>
          <a:p>
            <a:pPr lvl="1" eaLnBrk="1" hangingPunct="1"/>
            <a:r>
              <a:rPr lang="es-US" sz="1800" b="1" i="0" dirty="0" smtClean="0">
                <a:solidFill>
                  <a:srgbClr val="3E3D2D"/>
                </a:solidFill>
              </a:rPr>
              <a:t>Estudiante (y cónyuge, si está casado).</a:t>
            </a:r>
          </a:p>
          <a:p>
            <a:pPr lvl="1" eaLnBrk="1" hangingPunct="1"/>
            <a:r>
              <a:rPr lang="es-US" sz="1800" b="1" i="0" dirty="0" smtClean="0">
                <a:solidFill>
                  <a:srgbClr val="3E3D2D"/>
                </a:solidFill>
              </a:rPr>
              <a:t>Estudiante y padres (si el estudiante es dependiente a los fines de la ayuda financiera).</a:t>
            </a:r>
          </a:p>
          <a:p>
            <a:pPr eaLnBrk="1" hangingPunct="1"/>
            <a:r>
              <a:rPr lang="es-US" sz="2000" b="1" i="0" dirty="0" smtClean="0">
                <a:solidFill>
                  <a:srgbClr val="3E3D2D"/>
                </a:solidFill>
              </a:rPr>
              <a:t>Si los ingresos se encontraban por debajo del umbral para presentar una declaración de impuestos, se deben presentar las declaraciones W2 y una declaración firmada que indique que no se le solicitó que presente una declaración de impuestos y que detalle cualquier otro ingreso.</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Title 1"/>
          <p:cNvSpPr>
            <a:spLocks noGrp="1"/>
          </p:cNvSpPr>
          <p:nvPr>
            <p:ph type="title"/>
          </p:nvPr>
        </p:nvSpPr>
        <p:spPr>
          <a:xfrm>
            <a:off x="685800" y="381000"/>
            <a:ext cx="8001000" cy="990600"/>
          </a:xfrm>
        </p:spPr>
        <p:txBody>
          <a:bodyPr/>
          <a:lstStyle/>
          <a:p>
            <a:pPr eaLnBrk="1" hangingPunct="1"/>
            <a:r>
              <a:rPr lang="es-US" sz="3200" b="1" i="0" dirty="0" smtClean="0">
                <a:solidFill>
                  <a:srgbClr val="94C600"/>
                </a:solidFill>
              </a:rPr>
              <a:t>Documentos de verificación financiera</a:t>
            </a:r>
          </a:p>
        </p:txBody>
      </p:sp>
      <p:sp>
        <p:nvSpPr>
          <p:cNvPr id="39939" name="Content Placeholder 2"/>
          <p:cNvSpPr>
            <a:spLocks noGrp="1"/>
          </p:cNvSpPr>
          <p:nvPr>
            <p:ph idx="1"/>
          </p:nvPr>
        </p:nvSpPr>
        <p:spPr>
          <a:xfrm>
            <a:off x="1042988" y="1600200"/>
            <a:ext cx="7386664" cy="4419600"/>
          </a:xfrm>
        </p:spPr>
        <p:txBody>
          <a:bodyPr/>
          <a:lstStyle/>
          <a:p>
            <a:pPr eaLnBrk="1" hangingPunct="1"/>
            <a:r>
              <a:rPr lang="es-US" sz="2400" b="1" i="0" dirty="0" smtClean="0">
                <a:solidFill>
                  <a:srgbClr val="3E3D2D"/>
                </a:solidFill>
              </a:rPr>
              <a:t>Si los ingresos se encontraban por encima del umbral para presentar una declaración de impuestos, el estudiante o los padres deben completar y presentar una declaración de impuestos federales.</a:t>
            </a:r>
          </a:p>
          <a:p>
            <a:pPr lvl="1" eaLnBrk="1" hangingPunct="1"/>
            <a:r>
              <a:rPr lang="es-US" sz="2200" b="1" i="0" dirty="0" smtClean="0">
                <a:solidFill>
                  <a:srgbClr val="3E3D2D"/>
                </a:solidFill>
              </a:rPr>
              <a:t>Pueden solicitar y usar un número de identificación de contribuyente individual (Individual Taxpayer ID Number, ITIN), (en lugar del SSN), para presentar la declaración de impuestos.</a:t>
            </a:r>
          </a:p>
          <a:p>
            <a:pPr lvl="1" eaLnBrk="1" hangingPunct="1"/>
            <a:r>
              <a:rPr lang="es-US" sz="2200" b="1" i="0" dirty="0" smtClean="0">
                <a:solidFill>
                  <a:srgbClr val="3E3D2D"/>
                </a:solidFill>
              </a:rPr>
              <a:t>Deben presentar una copia de los formularios completos a la OHE con el resto de la documentación de la Ley Dream de Minnesota.</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Title 1"/>
          <p:cNvSpPr>
            <a:spLocks noGrp="1"/>
          </p:cNvSpPr>
          <p:nvPr>
            <p:ph type="title"/>
          </p:nvPr>
        </p:nvSpPr>
        <p:spPr>
          <a:xfrm>
            <a:off x="533400" y="738174"/>
            <a:ext cx="8001000" cy="762000"/>
          </a:xfrm>
        </p:spPr>
        <p:txBody>
          <a:bodyPr/>
          <a:lstStyle/>
          <a:p>
            <a:pPr eaLnBrk="1" hangingPunct="1"/>
            <a:r>
              <a:rPr lang="es-US" sz="2800" b="1" i="0" dirty="0" smtClean="0">
                <a:solidFill>
                  <a:srgbClr val="94C600"/>
                </a:solidFill>
              </a:rPr>
              <a:t>Declaraciones de impuestos federales obligatorias del </a:t>
            </a:r>
            <a:r>
              <a:rPr lang="es-US" sz="2800" b="1" i="0" dirty="0" smtClean="0">
                <a:solidFill>
                  <a:srgbClr val="94C600"/>
                </a:solidFill>
              </a:rPr>
              <a:t>2015</a:t>
            </a:r>
            <a:endParaRPr lang="es-US" sz="2800" b="1" i="0" dirty="0" smtClean="0">
              <a:solidFill>
                <a:srgbClr val="94C600"/>
              </a:solidFill>
            </a:endParaRPr>
          </a:p>
        </p:txBody>
      </p:sp>
      <p:graphicFrame>
        <p:nvGraphicFramePr>
          <p:cNvPr id="6" name="Table 5"/>
          <p:cNvGraphicFramePr>
            <a:graphicFrameLocks noGrp="1"/>
          </p:cNvGraphicFramePr>
          <p:nvPr>
            <p:extLst>
              <p:ext uri="{D42A27DB-BD31-4B8C-83A1-F6EECF244321}">
                <p14:modId xmlns:p14="http://schemas.microsoft.com/office/powerpoint/2010/main" val="2105928300"/>
              </p:ext>
            </p:extLst>
          </p:nvPr>
        </p:nvGraphicFramePr>
        <p:xfrm>
          <a:off x="500034" y="1524000"/>
          <a:ext cx="8072494" cy="4541337"/>
        </p:xfrm>
        <a:graphic>
          <a:graphicData uri="http://schemas.openxmlformats.org/drawingml/2006/table">
            <a:tbl>
              <a:tblPr firstRow="1" bandRow="1">
                <a:tableStyleId>{5C22544A-7EE6-4342-B048-85BDC9FD1C3A}</a:tableStyleId>
              </a:tblPr>
              <a:tblGrid>
                <a:gridCol w="2421748"/>
                <a:gridCol w="2307591"/>
                <a:gridCol w="3343155"/>
              </a:tblGrid>
              <a:tr h="370789">
                <a:tc>
                  <a:txBody>
                    <a:bodyPr/>
                    <a:lstStyle/>
                    <a:p>
                      <a:r>
                        <a:rPr lang="es-US" sz="1400" b="1" i="0" dirty="0" smtClean="0">
                          <a:solidFill>
                            <a:srgbClr val="FFFFFF"/>
                          </a:solidFill>
                        </a:rPr>
                        <a:t>Estado de la declaración de impuestos</a:t>
                      </a:r>
                    </a:p>
                  </a:txBody>
                  <a:tcPr marT="45713" marB="45713"/>
                </a:tc>
                <a:tc>
                  <a:txBody>
                    <a:bodyPr/>
                    <a:lstStyle/>
                    <a:p>
                      <a:r>
                        <a:rPr lang="es-US" sz="1400" b="1" i="0" dirty="0" smtClean="0">
                          <a:solidFill>
                            <a:srgbClr val="FFFFFF"/>
                          </a:solidFill>
                        </a:rPr>
                        <a:t>Edad</a:t>
                      </a:r>
                    </a:p>
                  </a:txBody>
                  <a:tcPr marT="45713" marB="45713"/>
                </a:tc>
                <a:tc>
                  <a:txBody>
                    <a:bodyPr/>
                    <a:lstStyle/>
                    <a:p>
                      <a:r>
                        <a:rPr lang="es-US" sz="1400" b="1" i="0" dirty="0" smtClean="0">
                          <a:solidFill>
                            <a:srgbClr val="FFFFFF"/>
                          </a:solidFill>
                        </a:rPr>
                        <a:t>Ingreso bruto mínimo</a:t>
                      </a:r>
                    </a:p>
                  </a:txBody>
                  <a:tcPr marT="45713" marB="45713"/>
                </a:tc>
              </a:tr>
              <a:tr h="640033">
                <a:tc>
                  <a:txBody>
                    <a:bodyPr/>
                    <a:lstStyle/>
                    <a:p>
                      <a:r>
                        <a:rPr lang="es-US" sz="1400" b="1" i="0" dirty="0" smtClean="0">
                          <a:solidFill>
                            <a:srgbClr val="000000"/>
                          </a:solidFill>
                        </a:rPr>
                        <a:t>Soltero</a:t>
                      </a:r>
                    </a:p>
                  </a:txBody>
                  <a:tcPr marT="45713" marB="45713"/>
                </a:tc>
                <a:tc>
                  <a:txBody>
                    <a:bodyPr/>
                    <a:lstStyle/>
                    <a:p>
                      <a:r>
                        <a:rPr lang="es-US" sz="1400" b="1" i="0" dirty="0" smtClean="0">
                          <a:solidFill>
                            <a:srgbClr val="000000"/>
                          </a:solidFill>
                        </a:rPr>
                        <a:t>Menor de 65 años</a:t>
                      </a:r>
                    </a:p>
                    <a:p>
                      <a:r>
                        <a:rPr lang="es-US" sz="1400" b="1" i="0" dirty="0" smtClean="0">
                          <a:solidFill>
                            <a:srgbClr val="000000"/>
                          </a:solidFill>
                        </a:rPr>
                        <a:t>Mayor de 65 años</a:t>
                      </a:r>
                    </a:p>
                  </a:txBody>
                  <a:tcPr marT="45713" marB="45713"/>
                </a:tc>
                <a:tc>
                  <a:txBody>
                    <a:bodyPr/>
                    <a:lstStyle/>
                    <a:p>
                      <a:r>
                        <a:rPr lang="es-US" sz="1400" b="1" i="0" dirty="0" smtClean="0">
                          <a:solidFill>
                            <a:srgbClr val="000000"/>
                          </a:solidFill>
                        </a:rPr>
                        <a:t>$</a:t>
                      </a:r>
                      <a:r>
                        <a:rPr lang="es-US" sz="1400" b="1" i="0" dirty="0" smtClean="0">
                          <a:solidFill>
                            <a:srgbClr val="000000"/>
                          </a:solidFill>
                        </a:rPr>
                        <a:t>10,300</a:t>
                      </a:r>
                      <a:endParaRPr lang="es-US" sz="1400" b="1" i="0" dirty="0" smtClean="0">
                        <a:solidFill>
                          <a:srgbClr val="000000"/>
                        </a:solidFill>
                      </a:endParaRPr>
                    </a:p>
                    <a:p>
                      <a:r>
                        <a:rPr lang="es-US" sz="1400" b="1" i="0" dirty="0" smtClean="0">
                          <a:solidFill>
                            <a:srgbClr val="000000"/>
                          </a:solidFill>
                        </a:rPr>
                        <a:t>$</a:t>
                      </a:r>
                      <a:r>
                        <a:rPr lang="es-US" sz="1400" b="1" i="0" dirty="0" smtClean="0">
                          <a:solidFill>
                            <a:srgbClr val="000000"/>
                          </a:solidFill>
                        </a:rPr>
                        <a:t>11,850</a:t>
                      </a:r>
                      <a:endParaRPr lang="es-US" sz="1400" b="1" i="0" dirty="0" smtClean="0">
                        <a:solidFill>
                          <a:srgbClr val="000000"/>
                        </a:solidFill>
                      </a:endParaRPr>
                    </a:p>
                  </a:txBody>
                  <a:tcPr marT="45713" marB="45713"/>
                </a:tc>
              </a:tr>
              <a:tr h="914337">
                <a:tc>
                  <a:txBody>
                    <a:bodyPr/>
                    <a:lstStyle/>
                    <a:p>
                      <a:r>
                        <a:rPr lang="es-US" sz="1400" b="1" i="0" dirty="0" smtClean="0">
                          <a:solidFill>
                            <a:srgbClr val="000000"/>
                          </a:solidFill>
                        </a:rPr>
                        <a:t>Casado con declaración conjunta</a:t>
                      </a:r>
                    </a:p>
                  </a:txBody>
                  <a:tcPr marT="45713" marB="45713"/>
                </a:tc>
                <a:tc>
                  <a:txBody>
                    <a:bodyPr/>
                    <a:lstStyle/>
                    <a:p>
                      <a:r>
                        <a:rPr lang="es-US" sz="1400" b="1" i="0" dirty="0" smtClean="0">
                          <a:solidFill>
                            <a:srgbClr val="000000"/>
                          </a:solidFill>
                        </a:rPr>
                        <a:t>Menores de 65 años (ambos)</a:t>
                      </a:r>
                    </a:p>
                    <a:p>
                      <a:r>
                        <a:rPr lang="es-US" sz="1400" b="1" i="0" dirty="0" smtClean="0">
                          <a:solidFill>
                            <a:srgbClr val="000000"/>
                          </a:solidFill>
                        </a:rPr>
                        <a:t>Mayor de 65 años (uno)</a:t>
                      </a:r>
                    </a:p>
                    <a:p>
                      <a:r>
                        <a:rPr lang="es-US" sz="1400" b="1" i="0" dirty="0" smtClean="0">
                          <a:solidFill>
                            <a:srgbClr val="000000"/>
                          </a:solidFill>
                        </a:rPr>
                        <a:t>Mayores de 65 años (ambos)</a:t>
                      </a:r>
                    </a:p>
                  </a:txBody>
                  <a:tcPr marT="45713" marB="45713"/>
                </a:tc>
                <a:tc>
                  <a:txBody>
                    <a:bodyPr/>
                    <a:lstStyle/>
                    <a:p>
                      <a:r>
                        <a:rPr lang="es-US" sz="1400" b="1" i="0" dirty="0" smtClean="0">
                          <a:solidFill>
                            <a:srgbClr val="000000"/>
                          </a:solidFill>
                        </a:rPr>
                        <a:t>$</a:t>
                      </a:r>
                      <a:r>
                        <a:rPr lang="es-US" sz="1400" b="1" i="0" dirty="0" smtClean="0">
                          <a:solidFill>
                            <a:srgbClr val="000000"/>
                          </a:solidFill>
                        </a:rPr>
                        <a:t>20,600</a:t>
                      </a:r>
                      <a:endParaRPr lang="es-US" sz="1400" b="1" i="0" dirty="0" smtClean="0">
                        <a:solidFill>
                          <a:srgbClr val="000000"/>
                        </a:solidFill>
                      </a:endParaRPr>
                    </a:p>
                    <a:p>
                      <a:r>
                        <a:rPr lang="es-US" sz="1400" b="1" i="0" dirty="0" smtClean="0">
                          <a:solidFill>
                            <a:srgbClr val="000000"/>
                          </a:solidFill>
                        </a:rPr>
                        <a:t>$</a:t>
                      </a:r>
                      <a:r>
                        <a:rPr lang="es-US" sz="1400" b="1" i="0" dirty="0" smtClean="0">
                          <a:solidFill>
                            <a:srgbClr val="000000"/>
                          </a:solidFill>
                        </a:rPr>
                        <a:t>21,850</a:t>
                      </a:r>
                      <a:endParaRPr lang="es-US" sz="1400" b="1" i="0" dirty="0" smtClean="0">
                        <a:solidFill>
                          <a:srgbClr val="000000"/>
                        </a:solidFill>
                      </a:endParaRPr>
                    </a:p>
                    <a:p>
                      <a:r>
                        <a:rPr lang="es-US" sz="1400" b="1" i="0" dirty="0" smtClean="0">
                          <a:solidFill>
                            <a:srgbClr val="000000"/>
                          </a:solidFill>
                        </a:rPr>
                        <a:t>$</a:t>
                      </a:r>
                      <a:r>
                        <a:rPr lang="es-US" sz="1400" b="1" i="0" dirty="0" smtClean="0">
                          <a:solidFill>
                            <a:srgbClr val="000000"/>
                          </a:solidFill>
                        </a:rPr>
                        <a:t>23,100</a:t>
                      </a:r>
                      <a:endParaRPr lang="es-US" sz="1400" b="1" i="0" dirty="0" smtClean="0">
                        <a:solidFill>
                          <a:srgbClr val="000000"/>
                        </a:solidFill>
                      </a:endParaRPr>
                    </a:p>
                  </a:txBody>
                  <a:tcPr marT="45713" marB="45713"/>
                </a:tc>
              </a:tr>
              <a:tr h="640033">
                <a:tc>
                  <a:txBody>
                    <a:bodyPr/>
                    <a:lstStyle/>
                    <a:p>
                      <a:r>
                        <a:rPr lang="es-US" sz="1400" b="1" i="0" dirty="0" smtClean="0">
                          <a:solidFill>
                            <a:srgbClr val="000000"/>
                          </a:solidFill>
                        </a:rPr>
                        <a:t>Casado con declaración por separado</a:t>
                      </a:r>
                    </a:p>
                  </a:txBody>
                  <a:tcPr marT="45713" marB="45713"/>
                </a:tc>
                <a:tc>
                  <a:txBody>
                    <a:bodyPr/>
                    <a:lstStyle/>
                    <a:p>
                      <a:r>
                        <a:rPr lang="es-US" sz="1400" b="1" i="0" dirty="0" smtClean="0">
                          <a:solidFill>
                            <a:srgbClr val="000000"/>
                          </a:solidFill>
                        </a:rPr>
                        <a:t>Cualquier edad</a:t>
                      </a:r>
                    </a:p>
                  </a:txBody>
                  <a:tcPr marT="45713" marB="45713"/>
                </a:tc>
                <a:tc>
                  <a:txBody>
                    <a:bodyPr/>
                    <a:lstStyle/>
                    <a:p>
                      <a:r>
                        <a:rPr lang="es-US" sz="1400" b="1" i="0" dirty="0" smtClean="0">
                          <a:solidFill>
                            <a:srgbClr val="000000"/>
                          </a:solidFill>
                        </a:rPr>
                        <a:t>$4,000</a:t>
                      </a:r>
                      <a:endParaRPr lang="es-US" sz="1400" b="1" i="0" dirty="0" smtClean="0">
                        <a:solidFill>
                          <a:srgbClr val="000000"/>
                        </a:solidFill>
                      </a:endParaRPr>
                    </a:p>
                  </a:txBody>
                  <a:tcPr marT="45713" marB="45713"/>
                </a:tc>
              </a:tr>
              <a:tr h="640033">
                <a:tc>
                  <a:txBody>
                    <a:bodyPr/>
                    <a:lstStyle/>
                    <a:p>
                      <a:r>
                        <a:rPr lang="es-US" sz="1400" b="1" i="0" dirty="0" smtClean="0">
                          <a:solidFill>
                            <a:srgbClr val="000000"/>
                          </a:solidFill>
                        </a:rPr>
                        <a:t>Jefe de grupo familiar</a:t>
                      </a:r>
                    </a:p>
                  </a:txBody>
                  <a:tcPr marT="45713" marB="45713"/>
                </a:tc>
                <a:tc>
                  <a:txBody>
                    <a:bodyPr/>
                    <a:lstStyle/>
                    <a:p>
                      <a:r>
                        <a:rPr lang="es-US" sz="1400" b="1" i="0" dirty="0" smtClean="0">
                          <a:solidFill>
                            <a:srgbClr val="000000"/>
                          </a:solidFill>
                        </a:rPr>
                        <a:t>Menor de 65 años</a:t>
                      </a:r>
                    </a:p>
                    <a:p>
                      <a:r>
                        <a:rPr lang="es-US" sz="1400" b="1" i="0" dirty="0" smtClean="0">
                          <a:solidFill>
                            <a:srgbClr val="000000"/>
                          </a:solidFill>
                        </a:rPr>
                        <a:t>Mayor de 65 años</a:t>
                      </a:r>
                    </a:p>
                  </a:txBody>
                  <a:tcPr marT="45713" marB="45713"/>
                </a:tc>
                <a:tc>
                  <a:txBody>
                    <a:bodyPr/>
                    <a:lstStyle/>
                    <a:p>
                      <a:r>
                        <a:rPr lang="es-US" sz="1400" b="1" i="0" dirty="0" smtClean="0">
                          <a:solidFill>
                            <a:srgbClr val="000000"/>
                          </a:solidFill>
                        </a:rPr>
                        <a:t>$</a:t>
                      </a:r>
                      <a:r>
                        <a:rPr lang="es-US" sz="1400" b="1" i="0" dirty="0" smtClean="0">
                          <a:solidFill>
                            <a:srgbClr val="000000"/>
                          </a:solidFill>
                        </a:rPr>
                        <a:t>13,250</a:t>
                      </a:r>
                      <a:endParaRPr lang="es-US" sz="1400" b="1" i="0" dirty="0" smtClean="0">
                        <a:solidFill>
                          <a:srgbClr val="000000"/>
                        </a:solidFill>
                      </a:endParaRPr>
                    </a:p>
                    <a:p>
                      <a:r>
                        <a:rPr lang="es-US" sz="1400" b="1" i="0" dirty="0" smtClean="0">
                          <a:solidFill>
                            <a:srgbClr val="000000"/>
                          </a:solidFill>
                        </a:rPr>
                        <a:t>$</a:t>
                      </a:r>
                      <a:r>
                        <a:rPr lang="es-US" sz="1400" b="1" i="0" dirty="0" smtClean="0">
                          <a:solidFill>
                            <a:srgbClr val="000000"/>
                          </a:solidFill>
                        </a:rPr>
                        <a:t>14,800</a:t>
                      </a:r>
                      <a:endParaRPr lang="es-US" sz="1400" b="1" i="0" dirty="0" smtClean="0">
                        <a:solidFill>
                          <a:srgbClr val="000000"/>
                        </a:solidFill>
                      </a:endParaRPr>
                    </a:p>
                  </a:txBody>
                  <a:tcPr marT="45713" marB="45713"/>
                </a:tc>
              </a:tr>
              <a:tr h="914337">
                <a:tc>
                  <a:txBody>
                    <a:bodyPr/>
                    <a:lstStyle/>
                    <a:p>
                      <a:r>
                        <a:rPr lang="es-US" sz="1400" b="1" i="0" dirty="0" smtClean="0">
                          <a:solidFill>
                            <a:srgbClr val="000000"/>
                          </a:solidFill>
                        </a:rPr>
                        <a:t>Soltero y declarado como dependiente</a:t>
                      </a:r>
                    </a:p>
                  </a:txBody>
                  <a:tcPr marT="45713" marB="45713"/>
                </a:tc>
                <a:tc>
                  <a:txBody>
                    <a:bodyPr/>
                    <a:lstStyle/>
                    <a:p>
                      <a:r>
                        <a:rPr lang="es-US" sz="1400" b="1" i="0" dirty="0" smtClean="0">
                          <a:solidFill>
                            <a:srgbClr val="000000"/>
                          </a:solidFill>
                        </a:rPr>
                        <a:t>Menor de 65 años</a:t>
                      </a:r>
                    </a:p>
                  </a:txBody>
                  <a:tcPr marT="45713" marB="45713"/>
                </a:tc>
                <a:tc>
                  <a:txBody>
                    <a:bodyPr/>
                    <a:lstStyle/>
                    <a:p>
                      <a:r>
                        <a:rPr lang="es-US" sz="1400" b="1" i="0" dirty="0" smtClean="0">
                          <a:solidFill>
                            <a:srgbClr val="000000"/>
                          </a:solidFill>
                        </a:rPr>
                        <a:t>$</a:t>
                      </a:r>
                      <a:r>
                        <a:rPr lang="es-US" sz="1400" b="1" i="0" dirty="0" smtClean="0">
                          <a:solidFill>
                            <a:srgbClr val="000000"/>
                          </a:solidFill>
                        </a:rPr>
                        <a:t>1,050 </a:t>
                      </a:r>
                      <a:r>
                        <a:rPr lang="es-US" sz="1400" b="1" i="0" dirty="0" smtClean="0">
                          <a:solidFill>
                            <a:srgbClr val="000000"/>
                          </a:solidFill>
                        </a:rPr>
                        <a:t>de ingresos no procedentes del trabajo</a:t>
                      </a:r>
                    </a:p>
                    <a:p>
                      <a:r>
                        <a:rPr lang="es-US" sz="1400" b="1" i="0" smtClean="0">
                          <a:solidFill>
                            <a:srgbClr val="000000"/>
                          </a:solidFill>
                        </a:rPr>
                        <a:t>$</a:t>
                      </a:r>
                      <a:r>
                        <a:rPr lang="es-US" sz="1400" b="1" i="0" smtClean="0">
                          <a:solidFill>
                            <a:srgbClr val="000000"/>
                          </a:solidFill>
                        </a:rPr>
                        <a:t>6,300 </a:t>
                      </a:r>
                      <a:r>
                        <a:rPr lang="es-US" sz="1400" b="1" i="0" dirty="0" smtClean="0">
                          <a:solidFill>
                            <a:srgbClr val="000000"/>
                          </a:solidFill>
                        </a:rPr>
                        <a:t>de ingresos procedentes del trabajo</a:t>
                      </a:r>
                    </a:p>
                  </a:txBody>
                  <a:tcPr marT="45713" marB="45713"/>
                </a:tc>
              </a:tr>
            </a:tbl>
          </a:graphicData>
        </a:graphic>
      </p:graphicFrame>
    </p:spTree>
    <p:extLst>
      <p:ext uri="{BB962C8B-B14F-4D97-AF65-F5344CB8AC3E}">
        <p14:creationId xmlns:p14="http://schemas.microsoft.com/office/powerpoint/2010/main" val="3730685898"/>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Title 1"/>
          <p:cNvSpPr>
            <a:spLocks noGrp="1"/>
          </p:cNvSpPr>
          <p:nvPr>
            <p:ph type="title"/>
          </p:nvPr>
        </p:nvSpPr>
        <p:spPr>
          <a:xfrm>
            <a:off x="838200" y="714356"/>
            <a:ext cx="7696200" cy="838200"/>
          </a:xfrm>
        </p:spPr>
        <p:txBody>
          <a:bodyPr/>
          <a:lstStyle/>
          <a:p>
            <a:pPr eaLnBrk="1" hangingPunct="1"/>
            <a:r>
              <a:rPr lang="es-US" sz="2800" b="1" i="0" dirty="0" smtClean="0">
                <a:solidFill>
                  <a:srgbClr val="94C600"/>
                </a:solidFill>
              </a:rPr>
              <a:t>Solicitud de la ayuda financiera del estado en virtud de la Ley Dream de Minnesota</a:t>
            </a:r>
          </a:p>
        </p:txBody>
      </p:sp>
      <p:sp>
        <p:nvSpPr>
          <p:cNvPr id="3" name="Content Placeholder 2"/>
          <p:cNvSpPr>
            <a:spLocks noGrp="1"/>
          </p:cNvSpPr>
          <p:nvPr>
            <p:ph idx="1"/>
          </p:nvPr>
        </p:nvSpPr>
        <p:spPr>
          <a:xfrm>
            <a:off x="914400" y="1638320"/>
            <a:ext cx="7315200" cy="4648200"/>
          </a:xfrm>
        </p:spPr>
        <p:txBody>
          <a:bodyPr rtlCol="0">
            <a:normAutofit lnSpcReduction="10000"/>
          </a:bodyPr>
          <a:lstStyle/>
          <a:p>
            <a:pPr indent="-274320" eaLnBrk="1" fontAlgn="auto" hangingPunct="1">
              <a:lnSpc>
                <a:spcPct val="90000"/>
              </a:lnSpc>
              <a:spcAft>
                <a:spcPts val="0"/>
              </a:spcAft>
              <a:defRPr/>
            </a:pPr>
            <a:r>
              <a:rPr lang="es-US" sz="2400" b="1" i="0" dirty="0" smtClean="0">
                <a:solidFill>
                  <a:srgbClr val="3E3D2D"/>
                </a:solidFill>
              </a:rPr>
              <a:t>Los estudiantes indocumentados no pueden presentar una solicitud gratuita para recibir asistencia federal para estudiantes (Free Application for Federal Student Aid, FAFSA).</a:t>
            </a:r>
          </a:p>
          <a:p>
            <a:pPr marL="640080" lvl="1" indent="-274320" eaLnBrk="1" fontAlgn="auto" hangingPunct="1">
              <a:lnSpc>
                <a:spcPct val="90000"/>
              </a:lnSpc>
              <a:spcAft>
                <a:spcPts val="0"/>
              </a:spcAft>
              <a:defRPr/>
            </a:pPr>
            <a:r>
              <a:rPr lang="es-US" sz="2200" b="1" i="0" dirty="0" smtClean="0">
                <a:solidFill>
                  <a:srgbClr val="3E3D2D"/>
                </a:solidFill>
                <a:hlinkClick r:id="rId2"/>
              </a:rPr>
              <a:t>www.ohe.state.mn.us/MNDreamAct</a:t>
            </a:r>
          </a:p>
          <a:p>
            <a:pPr marL="640080" lvl="1" indent="-274320" eaLnBrk="1" fontAlgn="auto" hangingPunct="1">
              <a:lnSpc>
                <a:spcPct val="90000"/>
              </a:lnSpc>
              <a:spcAft>
                <a:spcPts val="0"/>
              </a:spcAft>
              <a:defRPr/>
            </a:pPr>
            <a:r>
              <a:rPr lang="es-US" sz="2200" b="1" i="0" dirty="0" smtClean="0">
                <a:solidFill>
                  <a:srgbClr val="0070C0"/>
                </a:solidFill>
              </a:rPr>
              <a:t>Solicitud de la ayuda financiera del estado en virtud de la Ley Dream de Minnesota</a:t>
            </a:r>
          </a:p>
          <a:p>
            <a:pPr marL="343217" indent="-274320" eaLnBrk="1" fontAlgn="auto" hangingPunct="1">
              <a:lnSpc>
                <a:spcPct val="90000"/>
              </a:lnSpc>
              <a:spcAft>
                <a:spcPts val="0"/>
              </a:spcAft>
              <a:defRPr/>
            </a:pPr>
            <a:r>
              <a:rPr lang="es-US" sz="2400" b="1" i="0" dirty="0" smtClean="0">
                <a:solidFill>
                  <a:srgbClr val="000000"/>
                </a:solidFill>
              </a:rPr>
              <a:t>La solicitud para el año académico 2015-2016 estará disponible en enero de 2015.</a:t>
            </a:r>
          </a:p>
          <a:p>
            <a:pPr marL="640080" lvl="1" indent="-274320" eaLnBrk="1" fontAlgn="auto" hangingPunct="1">
              <a:lnSpc>
                <a:spcPct val="90000"/>
              </a:lnSpc>
              <a:spcAft>
                <a:spcPts val="0"/>
              </a:spcAft>
              <a:defRPr/>
            </a:pPr>
            <a:r>
              <a:rPr lang="es-US" sz="2200" b="1" i="0" dirty="0" smtClean="0">
                <a:solidFill>
                  <a:srgbClr val="000000"/>
                </a:solidFill>
              </a:rPr>
              <a:t>Cubre desde el 1.º de julio de 2015 hasta el 30 de junio de 2016.</a:t>
            </a:r>
          </a:p>
          <a:p>
            <a:pPr marL="343217" indent="-274320" eaLnBrk="1" fontAlgn="auto" hangingPunct="1">
              <a:lnSpc>
                <a:spcPct val="90000"/>
              </a:lnSpc>
              <a:spcAft>
                <a:spcPts val="0"/>
              </a:spcAft>
              <a:defRPr/>
            </a:pPr>
            <a:r>
              <a:rPr lang="es-US" sz="2400" b="1" i="0" dirty="0" smtClean="0">
                <a:solidFill>
                  <a:srgbClr val="000000"/>
                </a:solidFill>
              </a:rPr>
              <a:t>Cada año, los estudiantes deben volver a solicitar la ayuda financiera del estado en la universidad.</a:t>
            </a:r>
          </a:p>
          <a:p>
            <a:pPr marL="68897" indent="0" eaLnBrk="1" fontAlgn="auto" hangingPunct="1">
              <a:lnSpc>
                <a:spcPct val="90000"/>
              </a:lnSpc>
              <a:spcAft>
                <a:spcPts val="0"/>
              </a:spcAft>
              <a:buNone/>
              <a:defRPr/>
            </a:pPr>
            <a:endParaRPr lang="en-US" b="1" dirty="0" smtClean="0">
              <a:solidFill>
                <a:srgbClr val="0070C0"/>
              </a:solidFill>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Title 1"/>
          <p:cNvSpPr>
            <a:spLocks noGrp="1"/>
          </p:cNvSpPr>
          <p:nvPr>
            <p:ph type="title"/>
          </p:nvPr>
        </p:nvSpPr>
        <p:spPr>
          <a:xfrm>
            <a:off x="685800" y="609600"/>
            <a:ext cx="8001000" cy="990600"/>
          </a:xfrm>
        </p:spPr>
        <p:txBody>
          <a:bodyPr/>
          <a:lstStyle/>
          <a:p>
            <a:pPr eaLnBrk="1" hangingPunct="1"/>
            <a:r>
              <a:rPr lang="es-US" sz="2800" b="1" i="0" dirty="0" smtClean="0">
                <a:solidFill>
                  <a:srgbClr val="94C600"/>
                </a:solidFill>
              </a:rPr>
              <a:t>Solicitud de ayuda financiera del estado </a:t>
            </a:r>
            <a:r>
              <a:rPr lang="en" sz="2800" dirty="0" smtClean="0"/>
              <a:t/>
            </a:r>
            <a:br>
              <a:rPr lang="en" sz="2800" dirty="0" smtClean="0"/>
            </a:br>
            <a:r>
              <a:rPr lang="es-US" sz="2800" b="1" i="0" dirty="0" smtClean="0">
                <a:solidFill>
                  <a:srgbClr val="94C600"/>
                </a:solidFill>
              </a:rPr>
              <a:t>en virtud de la Ley Dream de Minnesota</a:t>
            </a:r>
          </a:p>
        </p:txBody>
      </p:sp>
      <p:sp>
        <p:nvSpPr>
          <p:cNvPr id="48131" name="Content Placeholder 2"/>
          <p:cNvSpPr>
            <a:spLocks noGrp="1"/>
          </p:cNvSpPr>
          <p:nvPr>
            <p:ph idx="1"/>
          </p:nvPr>
        </p:nvSpPr>
        <p:spPr>
          <a:xfrm>
            <a:off x="899592" y="1628800"/>
            <a:ext cx="7386664" cy="4232275"/>
          </a:xfrm>
        </p:spPr>
        <p:txBody>
          <a:bodyPr/>
          <a:lstStyle/>
          <a:p>
            <a:pPr eaLnBrk="1" hangingPunct="1"/>
            <a:r>
              <a:rPr lang="es-US" sz="2400" b="1" i="0" dirty="0" smtClean="0">
                <a:solidFill>
                  <a:srgbClr val="3E3D2D"/>
                </a:solidFill>
              </a:rPr>
              <a:t>Los estudiantes también puede llamar a la unidad de Subsidios Estatales de la Oficina de Educación Superior de Minnesota al:</a:t>
            </a:r>
          </a:p>
          <a:p>
            <a:pPr lvl="1" eaLnBrk="1" hangingPunct="1"/>
            <a:r>
              <a:rPr lang="es-US" sz="2200" b="1" i="0" dirty="0" smtClean="0">
                <a:solidFill>
                  <a:srgbClr val="3E3D2D"/>
                </a:solidFill>
              </a:rPr>
              <a:t>(651) 642-0567 opción 2, o llamar al número gratuito (800) 657-3866.</a:t>
            </a:r>
          </a:p>
          <a:p>
            <a:pPr lvl="1" eaLnBrk="1" hangingPunct="1"/>
            <a:r>
              <a:rPr lang="es-US" sz="2200" b="1" i="0" dirty="0" smtClean="0">
                <a:solidFill>
                  <a:srgbClr val="3E3D2D"/>
                </a:solidFill>
              </a:rPr>
              <a:t>Si el estudiante o los padres no hablan inglés, se pueden solicitar servicios de traducción.</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Title 1"/>
          <p:cNvSpPr>
            <a:spLocks noGrp="1"/>
          </p:cNvSpPr>
          <p:nvPr>
            <p:ph type="title"/>
          </p:nvPr>
        </p:nvSpPr>
        <p:spPr>
          <a:xfrm>
            <a:off x="685800" y="609600"/>
            <a:ext cx="8001000" cy="990600"/>
          </a:xfrm>
        </p:spPr>
        <p:txBody>
          <a:bodyPr/>
          <a:lstStyle/>
          <a:p>
            <a:pPr eaLnBrk="1" hangingPunct="1"/>
            <a:r>
              <a:rPr lang="es-US" sz="2800" b="1" i="0" dirty="0" smtClean="0">
                <a:solidFill>
                  <a:srgbClr val="94C600"/>
                </a:solidFill>
              </a:rPr>
              <a:t>Solicitud de ayuda financiera del estado </a:t>
            </a:r>
            <a:r>
              <a:rPr lang="en" sz="2800" dirty="0" smtClean="0"/>
              <a:t/>
            </a:r>
            <a:br>
              <a:rPr lang="en" sz="2800" dirty="0" smtClean="0"/>
            </a:br>
            <a:r>
              <a:rPr lang="es-US" sz="2800" b="1" i="0" dirty="0" smtClean="0">
                <a:solidFill>
                  <a:srgbClr val="94C600"/>
                </a:solidFill>
              </a:rPr>
              <a:t>en virtud de la Ley Dream de Minnesota</a:t>
            </a:r>
          </a:p>
        </p:txBody>
      </p:sp>
      <p:pic>
        <p:nvPicPr>
          <p:cNvPr id="4" name="Picture 2"/>
          <p:cNvPicPr>
            <a:picLocks noGrp="1" noChangeAspect="1" noChangeArrowheads="1"/>
          </p:cNvPicPr>
          <p:nvPr>
            <p:ph idx="1"/>
          </p:nvPr>
        </p:nvPicPr>
        <p:blipFill rotWithShape="1">
          <a:blip r:embed="rId2" cstate="print">
            <a:extLst>
              <a:ext uri="{28A0092B-C50C-407E-A947-70E740481C1C}">
                <a14:useLocalDpi xmlns:a14="http://schemas.microsoft.com/office/drawing/2010/main" val="0"/>
              </a:ext>
            </a:extLst>
          </a:blip>
          <a:srcRect t="9786" r="1117" b="5280"/>
          <a:stretch/>
        </p:blipFill>
        <p:spPr bwMode="auto">
          <a:xfrm>
            <a:off x="900113" y="1960484"/>
            <a:ext cx="7386637" cy="356885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20894934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Title 1"/>
          <p:cNvSpPr>
            <a:spLocks noGrp="1"/>
          </p:cNvSpPr>
          <p:nvPr>
            <p:ph type="title"/>
          </p:nvPr>
        </p:nvSpPr>
        <p:spPr>
          <a:xfrm>
            <a:off x="1042988" y="609600"/>
            <a:ext cx="7024687" cy="609600"/>
          </a:xfrm>
        </p:spPr>
        <p:txBody>
          <a:bodyPr/>
          <a:lstStyle/>
          <a:p>
            <a:pPr eaLnBrk="1" hangingPunct="1"/>
            <a:r>
              <a:rPr lang="es-US" sz="3200" b="1" i="0" dirty="0" smtClean="0">
                <a:solidFill>
                  <a:srgbClr val="94C600"/>
                </a:solidFill>
              </a:rPr>
              <a:t>Información de contacto</a:t>
            </a:r>
          </a:p>
        </p:txBody>
      </p:sp>
      <p:sp>
        <p:nvSpPr>
          <p:cNvPr id="3" name="Content Placeholder 2"/>
          <p:cNvSpPr>
            <a:spLocks noGrp="1"/>
          </p:cNvSpPr>
          <p:nvPr>
            <p:ph idx="1"/>
          </p:nvPr>
        </p:nvSpPr>
        <p:spPr>
          <a:xfrm>
            <a:off x="1042988" y="1295400"/>
            <a:ext cx="7186612" cy="4876800"/>
          </a:xfrm>
        </p:spPr>
        <p:txBody>
          <a:bodyPr rtlCol="0">
            <a:normAutofit/>
          </a:bodyPr>
          <a:lstStyle/>
          <a:p>
            <a:pPr indent="-274320" eaLnBrk="1" fontAlgn="auto" hangingPunct="1">
              <a:spcAft>
                <a:spcPts val="0"/>
              </a:spcAft>
              <a:defRPr/>
            </a:pPr>
            <a:r>
              <a:rPr lang="es-US" sz="2400" b="1" i="0" dirty="0" smtClean="0">
                <a:solidFill>
                  <a:srgbClr val="3E3D2D"/>
                </a:solidFill>
                <a:hlinkClick r:id="rId2"/>
              </a:rPr>
              <a:t>www.ohe.state.mn/MNDreamAct</a:t>
            </a:r>
          </a:p>
          <a:p>
            <a:pPr indent="-274320" eaLnBrk="1" fontAlgn="auto" hangingPunct="1">
              <a:spcAft>
                <a:spcPts val="0"/>
              </a:spcAft>
              <a:defRPr/>
            </a:pPr>
            <a:r>
              <a:rPr lang="es-US" sz="2400" b="1" i="0" dirty="0" smtClean="0">
                <a:solidFill>
                  <a:srgbClr val="3E3D2D"/>
                </a:solidFill>
              </a:rPr>
              <a:t>Ginny Dodds</a:t>
            </a:r>
          </a:p>
          <a:p>
            <a:pPr marL="68580" indent="0" eaLnBrk="1" fontAlgn="auto" hangingPunct="1">
              <a:spcAft>
                <a:spcPts val="0"/>
              </a:spcAft>
              <a:buFont typeface="Wingdings 2" pitchFamily="18" charset="2"/>
              <a:buNone/>
              <a:defRPr/>
            </a:pPr>
            <a:r>
              <a:rPr lang="es-US" sz="2400" b="1" i="0" dirty="0" smtClean="0">
                <a:solidFill>
                  <a:srgbClr val="3E3D2D"/>
                </a:solidFill>
              </a:rPr>
              <a:t> Gerente, Ayuda Financiera del Estado</a:t>
            </a:r>
          </a:p>
          <a:p>
            <a:pPr marL="68580" indent="0" eaLnBrk="1" fontAlgn="auto" hangingPunct="1">
              <a:spcAft>
                <a:spcPts val="0"/>
              </a:spcAft>
              <a:buFont typeface="Wingdings 2" pitchFamily="18" charset="2"/>
              <a:buNone/>
              <a:defRPr/>
            </a:pPr>
            <a:r>
              <a:rPr lang="es-US" sz="2400" b="1" i="0" dirty="0" smtClean="0">
                <a:solidFill>
                  <a:srgbClr val="3E3D2D"/>
                </a:solidFill>
              </a:rPr>
              <a:t> Minnesota Office of Higher Education</a:t>
            </a:r>
          </a:p>
          <a:p>
            <a:pPr marL="68580" indent="0" eaLnBrk="1" fontAlgn="auto" hangingPunct="1">
              <a:spcAft>
                <a:spcPts val="0"/>
              </a:spcAft>
              <a:buFont typeface="Wingdings 2" pitchFamily="18" charset="2"/>
              <a:buNone/>
              <a:defRPr/>
            </a:pPr>
            <a:r>
              <a:rPr lang="es-US" sz="2400" b="1" i="0" dirty="0" smtClean="0">
                <a:solidFill>
                  <a:srgbClr val="3E3D2D"/>
                </a:solidFill>
              </a:rPr>
              <a:t> (651) 355-0610</a:t>
            </a:r>
          </a:p>
          <a:p>
            <a:pPr marL="68580" indent="0" eaLnBrk="1" fontAlgn="auto" hangingPunct="1">
              <a:spcAft>
                <a:spcPts val="0"/>
              </a:spcAft>
              <a:buFont typeface="Wingdings 2" pitchFamily="18" charset="2"/>
              <a:buNone/>
              <a:defRPr/>
            </a:pPr>
            <a:r>
              <a:rPr lang="es-US" sz="2400" b="1" i="0" dirty="0" smtClean="0">
                <a:solidFill>
                  <a:srgbClr val="3E3D2D"/>
                </a:solidFill>
              </a:rPr>
              <a:t> Ginny.Dodds@state.mn.us</a:t>
            </a:r>
          </a:p>
        </p:txBody>
      </p:sp>
    </p:spTree>
    <p:extLst>
      <p:ext uri="{BB962C8B-B14F-4D97-AF65-F5344CB8AC3E}">
        <p14:creationId xmlns:p14="http://schemas.microsoft.com/office/powerpoint/2010/main" val="296984961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42988" y="1268760"/>
            <a:ext cx="7024687" cy="874356"/>
          </a:xfrm>
        </p:spPr>
        <p:txBody>
          <a:bodyPr rtlCol="0">
            <a:noAutofit/>
          </a:bodyPr>
          <a:lstStyle/>
          <a:p>
            <a:pPr eaLnBrk="1" fontAlgn="auto" hangingPunct="1">
              <a:spcAft>
                <a:spcPts val="0"/>
              </a:spcAft>
              <a:defRPr/>
            </a:pPr>
            <a:r>
              <a:rPr lang="es-US" sz="2800" b="1" i="0" dirty="0" smtClean="0">
                <a:solidFill>
                  <a:srgbClr val="94C600"/>
                </a:solidFill>
              </a:rPr>
              <a:t>Acción Diferida para los Llegados en la Infancia (Deferred Action for Childhood Arrivals, DACA)</a:t>
            </a:r>
          </a:p>
        </p:txBody>
      </p:sp>
      <p:sp>
        <p:nvSpPr>
          <p:cNvPr id="10243" name="Content Placeholder 2"/>
          <p:cNvSpPr>
            <a:spLocks noGrp="1"/>
          </p:cNvSpPr>
          <p:nvPr>
            <p:ph idx="1"/>
          </p:nvPr>
        </p:nvSpPr>
        <p:spPr>
          <a:xfrm>
            <a:off x="1042988" y="2060848"/>
            <a:ext cx="6777037" cy="3771627"/>
          </a:xfrm>
        </p:spPr>
        <p:txBody>
          <a:bodyPr/>
          <a:lstStyle/>
          <a:p>
            <a:pPr eaLnBrk="1" hangingPunct="1"/>
            <a:r>
              <a:rPr lang="es-US" sz="2000" b="1" i="0" dirty="0" smtClean="0">
                <a:solidFill>
                  <a:srgbClr val="3E3D2D"/>
                </a:solidFill>
              </a:rPr>
              <a:t>Es un memorándum de una política de inmigración de los EE. UU.</a:t>
            </a:r>
          </a:p>
          <a:p>
            <a:pPr eaLnBrk="1" hangingPunct="1"/>
            <a:r>
              <a:rPr lang="es-US" sz="2000" b="1" i="0" dirty="0" smtClean="0">
                <a:solidFill>
                  <a:srgbClr val="3E3D2D"/>
                </a:solidFill>
              </a:rPr>
              <a:t>Es una acción diferida contra personas indocumentadas que cumplen con ciertos criterios.</a:t>
            </a:r>
          </a:p>
          <a:p>
            <a:pPr eaLnBrk="1" hangingPunct="1"/>
            <a:r>
              <a:rPr lang="es-US" sz="2000" b="1" i="0" dirty="0" smtClean="0">
                <a:solidFill>
                  <a:srgbClr val="3E3D2D"/>
                </a:solidFill>
              </a:rPr>
              <a:t>Los solicitantes deben abonar $465 para solicitarla.</a:t>
            </a:r>
          </a:p>
          <a:p>
            <a:pPr eaLnBrk="1" hangingPunct="1"/>
            <a:r>
              <a:rPr lang="es-US" sz="2000" b="1" dirty="0" smtClean="0">
                <a:solidFill>
                  <a:srgbClr val="3E3D2D"/>
                </a:solidFill>
              </a:rPr>
              <a:t>Creado</a:t>
            </a:r>
            <a:r>
              <a:rPr lang="es-US" sz="2000" b="1" i="0" dirty="0" smtClean="0">
                <a:solidFill>
                  <a:srgbClr val="3E3D2D"/>
                </a:solidFill>
              </a:rPr>
              <a:t> del 15 de junio de 2012</a:t>
            </a:r>
          </a:p>
          <a:p>
            <a:pPr lvl="1" eaLnBrk="1" hangingPunct="1"/>
            <a:r>
              <a:rPr lang="es-ES" sz="2000" b="1" dirty="0" smtClean="0">
                <a:latin typeface="arial"/>
              </a:rPr>
              <a:t>Ampliado </a:t>
            </a:r>
            <a:r>
              <a:rPr lang="es-ES" sz="2000" b="1" dirty="0">
                <a:latin typeface="arial"/>
              </a:rPr>
              <a:t>en noviembre </a:t>
            </a:r>
            <a:r>
              <a:rPr lang="es-ES" sz="2000" b="1" dirty="0" smtClean="0">
                <a:latin typeface="arial"/>
              </a:rPr>
              <a:t>2014 </a:t>
            </a:r>
            <a:endParaRPr lang="es-US" sz="2000" b="1" i="0" dirty="0" smtClean="0">
              <a:solidFill>
                <a:srgbClr val="3E3D2D"/>
              </a:solidFill>
            </a:endParaRPr>
          </a:p>
          <a:p>
            <a:pPr eaLnBrk="1" hangingPunct="1"/>
            <a:r>
              <a:rPr lang="es-US" sz="2000" b="1" i="0" dirty="0" smtClean="0">
                <a:solidFill>
                  <a:srgbClr val="3E3D2D"/>
                </a:solidFill>
              </a:rPr>
              <a:t>Proporciona un permiso de trabajo y un número de Seguro Social</a:t>
            </a:r>
          </a:p>
          <a:p>
            <a:pPr eaLnBrk="1" hangingPunct="1"/>
            <a:r>
              <a:rPr lang="es-ES" sz="2000" b="1" dirty="0" smtClean="0"/>
              <a:t>Consulte </a:t>
            </a:r>
            <a:r>
              <a:rPr lang="es-ES" sz="2000" b="1" dirty="0"/>
              <a:t>con un abogado de inmigración antes de </a:t>
            </a:r>
            <a:r>
              <a:rPr lang="es-ES" sz="2000" b="1" dirty="0" smtClean="0"/>
              <a:t>solicitar</a:t>
            </a:r>
            <a:endParaRPr lang="es-US" sz="2000" b="1" i="0" dirty="0" smtClean="0">
              <a:solidFill>
                <a:srgbClr val="3E3D2D"/>
              </a:solidFill>
            </a:endParaRPr>
          </a:p>
          <a:p>
            <a:pPr marL="69850" indent="0" eaLnBrk="1" hangingPunct="1">
              <a:buNone/>
            </a:pPr>
            <a:endParaRPr lang="en-US" sz="2000" b="1" dirty="0" smtClean="0"/>
          </a:p>
        </p:txBody>
      </p:sp>
    </p:spTree>
    <p:extLst>
      <p:ext uri="{BB962C8B-B14F-4D97-AF65-F5344CB8AC3E}">
        <p14:creationId xmlns:p14="http://schemas.microsoft.com/office/powerpoint/2010/main" val="241336299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42988" y="685800"/>
            <a:ext cx="7024687" cy="533400"/>
          </a:xfrm>
        </p:spPr>
        <p:txBody>
          <a:bodyPr rtlCol="0">
            <a:normAutofit fontScale="90000"/>
          </a:bodyPr>
          <a:lstStyle/>
          <a:p>
            <a:pPr eaLnBrk="1" fontAlgn="auto" hangingPunct="1">
              <a:spcAft>
                <a:spcPts val="0"/>
              </a:spcAft>
              <a:defRPr/>
            </a:pPr>
            <a:r>
              <a:rPr lang="es-US" sz="4000" b="1" i="0" dirty="0" smtClean="0">
                <a:solidFill>
                  <a:srgbClr val="94C600"/>
                </a:solidFill>
              </a:rPr>
              <a:t>DACA </a:t>
            </a:r>
          </a:p>
        </p:txBody>
      </p:sp>
      <p:sp>
        <p:nvSpPr>
          <p:cNvPr id="10243" name="Content Placeholder 2"/>
          <p:cNvSpPr>
            <a:spLocks noGrp="1"/>
          </p:cNvSpPr>
          <p:nvPr>
            <p:ph idx="1"/>
          </p:nvPr>
        </p:nvSpPr>
        <p:spPr>
          <a:xfrm>
            <a:off x="1042988" y="1219200"/>
            <a:ext cx="7172350" cy="4613275"/>
          </a:xfrm>
        </p:spPr>
        <p:txBody>
          <a:bodyPr/>
          <a:lstStyle/>
          <a:p>
            <a:pPr eaLnBrk="1" hangingPunct="1"/>
            <a:r>
              <a:rPr lang="es-US" sz="1800" b="1" i="0" dirty="0" smtClean="0">
                <a:solidFill>
                  <a:srgbClr val="3E3D2D"/>
                </a:solidFill>
              </a:rPr>
              <a:t>Para las personas que llegaron a los EE. UU. antes de cumplir 16 años.</a:t>
            </a:r>
          </a:p>
          <a:p>
            <a:pPr eaLnBrk="1" hangingPunct="1"/>
            <a:r>
              <a:rPr lang="es-US" sz="1800" b="1" i="0" dirty="0" smtClean="0">
                <a:solidFill>
                  <a:srgbClr val="3E3D2D"/>
                </a:solidFill>
              </a:rPr>
              <a:t>Para las personas que residieron en los EE. UU. de manera continua desde 1 de enero de 2010.</a:t>
            </a:r>
          </a:p>
          <a:p>
            <a:pPr eaLnBrk="1" hangingPunct="1"/>
            <a:r>
              <a:rPr lang="es-US" sz="1800" b="1" i="0" dirty="0" smtClean="0">
                <a:solidFill>
                  <a:srgbClr val="3E3D2D"/>
                </a:solidFill>
              </a:rPr>
              <a:t>Para las personas que ingresaron en los EE. UU. Sin inspección ni estado legal expirado antes del </a:t>
            </a:r>
            <a:r>
              <a:rPr lang="es-US" sz="1800" b="1" dirty="0" smtClean="0">
                <a:solidFill>
                  <a:srgbClr val="3E3D2D"/>
                </a:solidFill>
              </a:rPr>
              <a:t>20</a:t>
            </a:r>
            <a:r>
              <a:rPr lang="es-US" sz="1800" b="1" i="0" dirty="0" smtClean="0">
                <a:solidFill>
                  <a:srgbClr val="3E3D2D"/>
                </a:solidFill>
              </a:rPr>
              <a:t> de </a:t>
            </a:r>
            <a:r>
              <a:rPr lang="es-US" sz="1800" b="1" dirty="0" smtClean="0">
                <a:solidFill>
                  <a:srgbClr val="3E3D2D"/>
                </a:solidFill>
              </a:rPr>
              <a:t>noviembre</a:t>
            </a:r>
            <a:r>
              <a:rPr lang="es-US" sz="1800" b="1" i="0" dirty="0" smtClean="0">
                <a:solidFill>
                  <a:srgbClr val="3E3D2D"/>
                </a:solidFill>
              </a:rPr>
              <a:t> de 2014.</a:t>
            </a:r>
          </a:p>
          <a:p>
            <a:pPr eaLnBrk="1" hangingPunct="1"/>
            <a:r>
              <a:rPr lang="es-US" sz="1800" b="1" i="0" dirty="0" smtClean="0">
                <a:solidFill>
                  <a:srgbClr val="3E3D2D"/>
                </a:solidFill>
              </a:rPr>
              <a:t>Para las personas que asistieron a la escuela en el momento de la solicitud (o que se graduaron, obtuvieron un certificado de equivalencia de escuela secundaria [General Educational Development, GED] o una baja honorable del servicio militar).</a:t>
            </a:r>
          </a:p>
          <a:p>
            <a:pPr eaLnBrk="1" hangingPunct="1"/>
            <a:r>
              <a:rPr lang="es-US" sz="1800" b="1" i="0" dirty="0" smtClean="0">
                <a:solidFill>
                  <a:srgbClr val="3E3D2D"/>
                </a:solidFill>
              </a:rPr>
              <a:t>Para las personas que no fueron condenadas por un delito grave, un delito menor significativo, o 3 o más delitos menores.</a:t>
            </a:r>
          </a:p>
          <a:p>
            <a:pPr eaLnBrk="1" hangingPunct="1"/>
            <a:endParaRPr lang="en-US" sz="1800" b="1" dirty="0" smtClean="0"/>
          </a:p>
        </p:txBody>
      </p:sp>
    </p:spTree>
    <p:extLst>
      <p:ext uri="{BB962C8B-B14F-4D97-AF65-F5344CB8AC3E}">
        <p14:creationId xmlns:p14="http://schemas.microsoft.com/office/powerpoint/2010/main" val="394794041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42988" y="1014402"/>
            <a:ext cx="7024687" cy="914400"/>
          </a:xfrm>
        </p:spPr>
        <p:txBody>
          <a:bodyPr rtlCol="0">
            <a:normAutofit fontScale="90000"/>
          </a:bodyPr>
          <a:lstStyle/>
          <a:p>
            <a:pPr eaLnBrk="1" fontAlgn="auto" hangingPunct="1">
              <a:spcAft>
                <a:spcPts val="0"/>
              </a:spcAft>
              <a:defRPr/>
            </a:pPr>
            <a:r>
              <a:rPr lang="es-US" sz="4000" b="1" i="0" dirty="0" smtClean="0">
                <a:solidFill>
                  <a:srgbClr val="94C600"/>
                </a:solidFill>
              </a:rPr>
              <a:t>Ley de Prosperidad (Ley Dream de Minnesota)</a:t>
            </a:r>
          </a:p>
        </p:txBody>
      </p:sp>
      <p:sp>
        <p:nvSpPr>
          <p:cNvPr id="10243" name="Content Placeholder 2"/>
          <p:cNvSpPr>
            <a:spLocks noGrp="1"/>
          </p:cNvSpPr>
          <p:nvPr>
            <p:ph idx="1"/>
          </p:nvPr>
        </p:nvSpPr>
        <p:spPr>
          <a:xfrm>
            <a:off x="1042988" y="1905000"/>
            <a:ext cx="6777037" cy="3927475"/>
          </a:xfrm>
        </p:spPr>
        <p:txBody>
          <a:bodyPr/>
          <a:lstStyle/>
          <a:p>
            <a:pPr eaLnBrk="1" hangingPunct="1"/>
            <a:r>
              <a:rPr lang="es-US" sz="2400" b="1" i="0" dirty="0" smtClean="0">
                <a:solidFill>
                  <a:srgbClr val="3E3D2D"/>
                </a:solidFill>
              </a:rPr>
              <a:t>Fue enmendada en el proyecto de ley de educación superior.</a:t>
            </a:r>
          </a:p>
          <a:p>
            <a:pPr eaLnBrk="1" hangingPunct="1"/>
            <a:r>
              <a:rPr lang="es-US" sz="2400" b="1" i="0" dirty="0" smtClean="0">
                <a:solidFill>
                  <a:srgbClr val="3E3D2D"/>
                </a:solidFill>
              </a:rPr>
              <a:t>Fue convertida en ley el 23 de mayo de 2013.</a:t>
            </a:r>
          </a:p>
          <a:p>
            <a:pPr eaLnBrk="1" hangingPunct="1"/>
            <a:r>
              <a:rPr lang="es-US" sz="2400" b="1" i="0" dirty="0" smtClean="0">
                <a:solidFill>
                  <a:srgbClr val="3E3D2D"/>
                </a:solidFill>
              </a:rPr>
              <a:t>Se aplica a cualquier período académico que comience el 1.º de julio de 2013, o después de esta fecha, en una institución de estudios superiores o universidad de Minnesota.</a:t>
            </a:r>
          </a:p>
        </p:txBody>
      </p:sp>
    </p:spTree>
    <p:extLst>
      <p:ext uri="{BB962C8B-B14F-4D97-AF65-F5344CB8AC3E}">
        <p14:creationId xmlns:p14="http://schemas.microsoft.com/office/powerpoint/2010/main" val="184056810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42988" y="942964"/>
            <a:ext cx="7024687" cy="914400"/>
          </a:xfrm>
        </p:spPr>
        <p:txBody>
          <a:bodyPr rtlCol="0">
            <a:normAutofit fontScale="90000"/>
          </a:bodyPr>
          <a:lstStyle/>
          <a:p>
            <a:pPr eaLnBrk="1" fontAlgn="auto" hangingPunct="1">
              <a:spcAft>
                <a:spcPts val="0"/>
              </a:spcAft>
              <a:defRPr/>
            </a:pPr>
            <a:r>
              <a:rPr lang="es-US" sz="4000" b="1" i="0" dirty="0" smtClean="0">
                <a:solidFill>
                  <a:srgbClr val="94C600"/>
                </a:solidFill>
              </a:rPr>
              <a:t>Ley de Prosperidad (Ley Dream de Minnesota)</a:t>
            </a:r>
          </a:p>
        </p:txBody>
      </p:sp>
      <p:sp>
        <p:nvSpPr>
          <p:cNvPr id="3" name="Content Placeholder 2"/>
          <p:cNvSpPr>
            <a:spLocks noGrp="1"/>
          </p:cNvSpPr>
          <p:nvPr>
            <p:ph idx="1"/>
          </p:nvPr>
        </p:nvSpPr>
        <p:spPr>
          <a:xfrm>
            <a:off x="1042988" y="1905000"/>
            <a:ext cx="6777037" cy="3927475"/>
          </a:xfrm>
        </p:spPr>
        <p:txBody>
          <a:bodyPr rtlCol="0">
            <a:normAutofit fontScale="92500"/>
          </a:bodyPr>
          <a:lstStyle/>
          <a:p>
            <a:pPr marL="68580" indent="0" eaLnBrk="1" fontAlgn="auto" hangingPunct="1">
              <a:spcAft>
                <a:spcPts val="0"/>
              </a:spcAft>
              <a:buFont typeface="Wingdings 2" pitchFamily="18" charset="2"/>
              <a:buNone/>
              <a:defRPr/>
            </a:pPr>
            <a:r>
              <a:rPr lang="es-US" sz="2400" b="1" i="0" dirty="0" smtClean="0">
                <a:solidFill>
                  <a:srgbClr val="3E3D2D"/>
                </a:solidFill>
              </a:rPr>
              <a:t>Elegible para lo siguiente:</a:t>
            </a:r>
          </a:p>
          <a:p>
            <a:pPr indent="-274320" eaLnBrk="1" fontAlgn="auto" hangingPunct="1">
              <a:spcAft>
                <a:spcPts val="0"/>
              </a:spcAft>
              <a:defRPr/>
            </a:pPr>
            <a:r>
              <a:rPr lang="es-US" sz="2400" b="1" i="0" dirty="0" smtClean="0">
                <a:solidFill>
                  <a:srgbClr val="3E3D2D"/>
                </a:solidFill>
              </a:rPr>
              <a:t>Cuotas de matrícula de residente del estado en campus de las instituciones de estudios superiores de Minnesota (Minnesota State Colleges and Universities, MnSCU) y de la Universidad de Minnesota. </a:t>
            </a:r>
          </a:p>
          <a:p>
            <a:pPr indent="-274320" eaLnBrk="1" fontAlgn="auto" hangingPunct="1">
              <a:spcAft>
                <a:spcPts val="0"/>
              </a:spcAft>
              <a:defRPr/>
            </a:pPr>
            <a:r>
              <a:rPr lang="es-US" sz="2400" b="1" i="0" dirty="0" smtClean="0">
                <a:solidFill>
                  <a:srgbClr val="3E3D2D"/>
                </a:solidFill>
              </a:rPr>
              <a:t>Programas de ayuda financiera del estado.</a:t>
            </a:r>
          </a:p>
          <a:p>
            <a:pPr indent="-274320" eaLnBrk="1" fontAlgn="auto" hangingPunct="1">
              <a:spcAft>
                <a:spcPts val="0"/>
              </a:spcAft>
              <a:defRPr/>
            </a:pPr>
            <a:r>
              <a:rPr lang="es-US" sz="2400" b="1" i="0" dirty="0" smtClean="0">
                <a:solidFill>
                  <a:srgbClr val="3E3D2D"/>
                </a:solidFill>
              </a:rPr>
              <a:t>Becas de ayuda financiera privada administradas por los campus de las MnSCU o de la Universidad de Minnesota.</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42988" y="928670"/>
            <a:ext cx="7024687" cy="914400"/>
          </a:xfrm>
        </p:spPr>
        <p:txBody>
          <a:bodyPr rtlCol="0">
            <a:normAutofit fontScale="90000"/>
          </a:bodyPr>
          <a:lstStyle/>
          <a:p>
            <a:pPr eaLnBrk="1" fontAlgn="auto" hangingPunct="1">
              <a:spcAft>
                <a:spcPts val="0"/>
              </a:spcAft>
              <a:defRPr/>
            </a:pPr>
            <a:r>
              <a:rPr lang="es-US" sz="4000" b="1" i="0" dirty="0" smtClean="0">
                <a:solidFill>
                  <a:srgbClr val="94C600"/>
                </a:solidFill>
              </a:rPr>
              <a:t>Ley de Prosperidad (Ley Dream de Minnesota)</a:t>
            </a:r>
          </a:p>
        </p:txBody>
      </p:sp>
      <p:sp>
        <p:nvSpPr>
          <p:cNvPr id="3" name="Content Placeholder 2"/>
          <p:cNvSpPr>
            <a:spLocks noGrp="1"/>
          </p:cNvSpPr>
          <p:nvPr>
            <p:ph idx="1"/>
          </p:nvPr>
        </p:nvSpPr>
        <p:spPr>
          <a:xfrm>
            <a:off x="1042988" y="1905000"/>
            <a:ext cx="6777037" cy="3927475"/>
          </a:xfrm>
        </p:spPr>
        <p:txBody>
          <a:bodyPr rtlCol="0">
            <a:normAutofit fontScale="85000" lnSpcReduction="10000"/>
          </a:bodyPr>
          <a:lstStyle/>
          <a:p>
            <a:pPr marL="68580" indent="0" eaLnBrk="1" fontAlgn="auto" hangingPunct="1">
              <a:spcAft>
                <a:spcPts val="0"/>
              </a:spcAft>
              <a:buFont typeface="Wingdings 2" pitchFamily="18" charset="2"/>
              <a:buNone/>
              <a:defRPr/>
            </a:pPr>
            <a:r>
              <a:rPr lang="es-US" sz="2400" b="1" i="0" dirty="0" smtClean="0">
                <a:solidFill>
                  <a:srgbClr val="3E3D2D"/>
                </a:solidFill>
              </a:rPr>
              <a:t>Los requisitos son los siguientes:</a:t>
            </a:r>
          </a:p>
          <a:p>
            <a:pPr indent="-274320" eaLnBrk="1" fontAlgn="auto" hangingPunct="1">
              <a:spcAft>
                <a:spcPts val="0"/>
              </a:spcAft>
              <a:defRPr/>
            </a:pPr>
            <a:r>
              <a:rPr lang="es-US" sz="2400" b="1" i="0" dirty="0" smtClean="0">
                <a:solidFill>
                  <a:srgbClr val="3E3D2D"/>
                </a:solidFill>
              </a:rPr>
              <a:t>Debe asistir a una escuela secundaria de Minnesota durante al menos 3 años; y</a:t>
            </a:r>
          </a:p>
          <a:p>
            <a:pPr indent="-274320" eaLnBrk="1" fontAlgn="auto" hangingPunct="1">
              <a:spcAft>
                <a:spcPts val="0"/>
              </a:spcAft>
              <a:defRPr/>
            </a:pPr>
            <a:r>
              <a:rPr lang="es-US" sz="2400" b="1" i="0" dirty="0" smtClean="0">
                <a:solidFill>
                  <a:srgbClr val="3E3D2D"/>
                </a:solidFill>
              </a:rPr>
              <a:t>Debe graduarse de una escuela secundaria de Minnesota u obtener un certificado de equivalencia de escuela secundaria (General Educational Development, GED) en Minnesota; y</a:t>
            </a:r>
          </a:p>
          <a:p>
            <a:pPr indent="-274320" eaLnBrk="1" fontAlgn="auto" hangingPunct="1">
              <a:spcAft>
                <a:spcPts val="0"/>
              </a:spcAft>
              <a:defRPr/>
            </a:pPr>
            <a:r>
              <a:rPr lang="es-US" sz="2400" b="1" i="0" dirty="0" smtClean="0">
                <a:solidFill>
                  <a:srgbClr val="3E3D2D"/>
                </a:solidFill>
              </a:rPr>
              <a:t>Si es hombre, debe cumplir con los requisitos de inscripción del Servicio Selectivo; y</a:t>
            </a:r>
          </a:p>
          <a:p>
            <a:pPr indent="-274320" eaLnBrk="1" fontAlgn="auto" hangingPunct="1">
              <a:spcAft>
                <a:spcPts val="0"/>
              </a:spcAft>
              <a:defRPr/>
            </a:pPr>
            <a:r>
              <a:rPr lang="es-US" sz="2400" b="1" i="0" dirty="0" smtClean="0">
                <a:solidFill>
                  <a:srgbClr val="3E3D2D"/>
                </a:solidFill>
              </a:rPr>
              <a:t>Debe solicitar un estado migratorio legal una vez que el proceso federal exista (no se refiere a la Acción Diferida para los Llegados en la Infancia).</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42988" y="942964"/>
            <a:ext cx="7024687" cy="914400"/>
          </a:xfrm>
        </p:spPr>
        <p:txBody>
          <a:bodyPr rtlCol="0">
            <a:normAutofit fontScale="90000"/>
          </a:bodyPr>
          <a:lstStyle/>
          <a:p>
            <a:pPr eaLnBrk="1" fontAlgn="auto" hangingPunct="1">
              <a:spcAft>
                <a:spcPts val="0"/>
              </a:spcAft>
              <a:defRPr/>
            </a:pPr>
            <a:r>
              <a:rPr lang="es-US" sz="4000" b="1" i="0" dirty="0" smtClean="0">
                <a:solidFill>
                  <a:srgbClr val="94C600"/>
                </a:solidFill>
              </a:rPr>
              <a:t>Ley de Prosperidad (Ley Dream de Minnesota)</a:t>
            </a:r>
          </a:p>
        </p:txBody>
      </p:sp>
      <p:sp>
        <p:nvSpPr>
          <p:cNvPr id="3" name="Content Placeholder 2"/>
          <p:cNvSpPr>
            <a:spLocks noGrp="1"/>
          </p:cNvSpPr>
          <p:nvPr>
            <p:ph idx="1"/>
          </p:nvPr>
        </p:nvSpPr>
        <p:spPr>
          <a:xfrm>
            <a:off x="1042988" y="1905000"/>
            <a:ext cx="6777037" cy="3927475"/>
          </a:xfrm>
        </p:spPr>
        <p:txBody>
          <a:bodyPr rtlCol="0">
            <a:normAutofit fontScale="92500" lnSpcReduction="10000"/>
          </a:bodyPr>
          <a:lstStyle/>
          <a:p>
            <a:pPr marL="68580" indent="0" eaLnBrk="1" fontAlgn="auto" hangingPunct="1">
              <a:spcAft>
                <a:spcPts val="0"/>
              </a:spcAft>
              <a:buFont typeface="Wingdings 2" pitchFamily="18" charset="2"/>
              <a:buNone/>
              <a:defRPr/>
            </a:pPr>
            <a:r>
              <a:rPr lang="es-US" sz="2400" b="1" i="0" dirty="0" smtClean="0">
                <a:solidFill>
                  <a:srgbClr val="3E3D2D"/>
                </a:solidFill>
              </a:rPr>
              <a:t>Requisitos del Servicio Selectivo</a:t>
            </a:r>
          </a:p>
          <a:p>
            <a:pPr indent="-274320" eaLnBrk="1" fontAlgn="auto" hangingPunct="1">
              <a:spcAft>
                <a:spcPts val="0"/>
              </a:spcAft>
              <a:defRPr/>
            </a:pPr>
            <a:r>
              <a:rPr lang="es-US" sz="2400" b="1" i="0" dirty="0" smtClean="0">
                <a:solidFill>
                  <a:srgbClr val="3E3D2D"/>
                </a:solidFill>
              </a:rPr>
              <a:t>Los hombres de 18 a 25 años, nacidos en 1960 o en una fecha posterior deben inscribirse. </a:t>
            </a:r>
          </a:p>
          <a:p>
            <a:pPr marL="640080" lvl="1" indent="-274320" eaLnBrk="1" fontAlgn="auto" hangingPunct="1">
              <a:spcAft>
                <a:spcPts val="0"/>
              </a:spcAft>
              <a:defRPr/>
            </a:pPr>
            <a:r>
              <a:rPr lang="es-US" sz="2200" b="1" i="0" dirty="0" smtClean="0">
                <a:solidFill>
                  <a:srgbClr val="3E3D2D"/>
                </a:solidFill>
              </a:rPr>
              <a:t>Esto incluye a las personas indocumentadas.</a:t>
            </a:r>
          </a:p>
          <a:p>
            <a:pPr indent="-274320" eaLnBrk="1" fontAlgn="auto" hangingPunct="1">
              <a:spcAft>
                <a:spcPts val="0"/>
              </a:spcAft>
              <a:defRPr/>
            </a:pPr>
            <a:r>
              <a:rPr lang="es-US" sz="2400" b="1" i="0" dirty="0" smtClean="0">
                <a:solidFill>
                  <a:srgbClr val="3E3D2D"/>
                </a:solidFill>
              </a:rPr>
              <a:t>Si el estudiante tiene un número de Seguro Social mediante el estado de Acción Diferida para los Llegados en la Infancia (DACA):</a:t>
            </a:r>
          </a:p>
          <a:p>
            <a:pPr marL="640080" lvl="1" indent="-274320" eaLnBrk="1" fontAlgn="auto" hangingPunct="1">
              <a:spcAft>
                <a:spcPts val="0"/>
              </a:spcAft>
              <a:defRPr/>
            </a:pPr>
            <a:r>
              <a:rPr lang="es-US" sz="2200" b="1" i="0" dirty="0" smtClean="0">
                <a:solidFill>
                  <a:srgbClr val="3E3D2D"/>
                </a:solidFill>
              </a:rPr>
              <a:t>Debe inscribirse en línea en el Servicio Selectivo en: </a:t>
            </a:r>
            <a:r>
              <a:rPr lang="es-US" sz="2200" b="1" i="0" dirty="0" smtClean="0">
                <a:solidFill>
                  <a:srgbClr val="3E3D2D"/>
                </a:solidFill>
                <a:hlinkClick r:id="rId2"/>
              </a:rPr>
              <a:t>www.sss.gov</a:t>
            </a:r>
          </a:p>
          <a:p>
            <a:pPr lvl="2" eaLnBrk="1" fontAlgn="auto" hangingPunct="1">
              <a:spcAft>
                <a:spcPts val="0"/>
              </a:spcAft>
              <a:defRPr/>
            </a:pPr>
            <a:r>
              <a:rPr lang="es-US" sz="2000" b="1" i="0" dirty="0" smtClean="0">
                <a:solidFill>
                  <a:srgbClr val="3E3D2D"/>
                </a:solidFill>
              </a:rPr>
              <a:t>Debe recibir la confirmación en una o dos semanas.</a:t>
            </a:r>
          </a:p>
          <a:p>
            <a:pPr indent="-274320" eaLnBrk="1" fontAlgn="auto" hangingPunct="1">
              <a:spcAft>
                <a:spcPts val="0"/>
              </a:spcAft>
              <a:defRPr/>
            </a:pPr>
            <a:endParaRPr lang="en-US" b="1" dirty="0" smtClean="0"/>
          </a:p>
          <a:p>
            <a:pPr marL="640080" lvl="1" indent="-274320" eaLnBrk="1" fontAlgn="auto" hangingPunct="1">
              <a:spcAft>
                <a:spcPts val="0"/>
              </a:spcAft>
              <a:defRPr/>
            </a:pPr>
            <a:endParaRPr lang="en-US" b="1" dirty="0" smtClean="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6800" y="1023926"/>
            <a:ext cx="7024688" cy="762000"/>
          </a:xfrm>
        </p:spPr>
        <p:txBody>
          <a:bodyPr rtlCol="0">
            <a:normAutofit fontScale="90000"/>
          </a:bodyPr>
          <a:lstStyle/>
          <a:p>
            <a:pPr eaLnBrk="1" fontAlgn="auto" hangingPunct="1">
              <a:spcAft>
                <a:spcPts val="0"/>
              </a:spcAft>
              <a:defRPr/>
            </a:pPr>
            <a:r>
              <a:rPr lang="es-US" sz="4000" b="1" i="0" dirty="0" smtClean="0">
                <a:solidFill>
                  <a:srgbClr val="94C600"/>
                </a:solidFill>
              </a:rPr>
              <a:t>Ley de Prosperidad (Ley Dream de Minnesota)</a:t>
            </a:r>
          </a:p>
        </p:txBody>
      </p:sp>
      <p:sp>
        <p:nvSpPr>
          <p:cNvPr id="16387" name="Content Placeholder 2"/>
          <p:cNvSpPr>
            <a:spLocks noGrp="1"/>
          </p:cNvSpPr>
          <p:nvPr>
            <p:ph idx="1"/>
          </p:nvPr>
        </p:nvSpPr>
        <p:spPr>
          <a:xfrm>
            <a:off x="1042988" y="1900262"/>
            <a:ext cx="7034212" cy="5029200"/>
          </a:xfrm>
        </p:spPr>
        <p:txBody>
          <a:bodyPr/>
          <a:lstStyle/>
          <a:p>
            <a:pPr eaLnBrk="1" hangingPunct="1"/>
            <a:r>
              <a:rPr lang="es-US" sz="2400" b="1" i="0" dirty="0" smtClean="0">
                <a:solidFill>
                  <a:srgbClr val="3E3D2D"/>
                </a:solidFill>
              </a:rPr>
              <a:t>Si el estudiante no puede registrarse en línea:</a:t>
            </a:r>
          </a:p>
          <a:p>
            <a:pPr lvl="1" eaLnBrk="1" hangingPunct="1"/>
            <a:r>
              <a:rPr lang="es-US" sz="2200" b="1" i="0" dirty="0" smtClean="0">
                <a:solidFill>
                  <a:srgbClr val="3E3D2D"/>
                </a:solidFill>
              </a:rPr>
              <a:t>Debe descargar una tarjeta de inscripción de </a:t>
            </a:r>
            <a:r>
              <a:rPr lang="es-US" sz="2200" b="1" i="0" dirty="0" smtClean="0">
                <a:solidFill>
                  <a:srgbClr val="3E3D2D"/>
                </a:solidFill>
                <a:hlinkClick r:id="rId2"/>
              </a:rPr>
              <a:t>www.ohe.state.mn.us/MNDreamAct</a:t>
            </a:r>
          </a:p>
          <a:p>
            <a:pPr lvl="1" eaLnBrk="1" hangingPunct="1"/>
            <a:r>
              <a:rPr lang="es-US" sz="2200" b="1" i="0" dirty="0" smtClean="0">
                <a:solidFill>
                  <a:srgbClr val="3E3D2D"/>
                </a:solidFill>
              </a:rPr>
              <a:t>Debe enviar por correo la tarjeta completa a la Oficina de Educación Superior (Office of Higher Education, OHE), junto con el resto de la documentación necesaria en virtud de la Ley Dream de Minnesota.</a:t>
            </a:r>
          </a:p>
          <a:p>
            <a:pPr lvl="1" eaLnBrk="1" hangingPunct="1"/>
            <a:r>
              <a:rPr lang="es-US" sz="2200" b="1" i="0" dirty="0" smtClean="0">
                <a:solidFill>
                  <a:srgbClr val="3E3D2D"/>
                </a:solidFill>
              </a:rPr>
              <a:t>La OHE hará una copia y enviará por correo el original al Sistema de Servicio Selectivo a nombre del estudiante.</a:t>
            </a:r>
          </a:p>
          <a:p>
            <a:pPr lvl="1" eaLnBrk="1" hangingPunct="1"/>
            <a:endParaRPr lang="en-US" b="1" dirty="0" smtClean="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ustin">
  <a:themeElements>
    <a:clrScheme name="Austin">
      <a:dk1>
        <a:sysClr val="windowText" lastClr="000000"/>
      </a:dk1>
      <a:lt1>
        <a:sysClr val="window" lastClr="FFFFFF"/>
      </a:lt1>
      <a:dk2>
        <a:srgbClr val="3E3D2D"/>
      </a:dk2>
      <a:lt2>
        <a:srgbClr val="CAF278"/>
      </a:lt2>
      <a:accent1>
        <a:srgbClr val="94C600"/>
      </a:accent1>
      <a:accent2>
        <a:srgbClr val="71685A"/>
      </a:accent2>
      <a:accent3>
        <a:srgbClr val="FF6700"/>
      </a:accent3>
      <a:accent4>
        <a:srgbClr val="909465"/>
      </a:accent4>
      <a:accent5>
        <a:srgbClr val="956B43"/>
      </a:accent5>
      <a:accent6>
        <a:srgbClr val="FEA022"/>
      </a:accent6>
      <a:hlink>
        <a:srgbClr val="E68200"/>
      </a:hlink>
      <a:folHlink>
        <a:srgbClr val="FFA94A"/>
      </a:folHlink>
    </a:clrScheme>
    <a:fontScheme name="Austin">
      <a:maj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Austin">
      <a:fillStyleLst>
        <a:solidFill>
          <a:schemeClr val="phClr"/>
        </a:solidFill>
        <a:gradFill rotWithShape="1">
          <a:gsLst>
            <a:gs pos="0">
              <a:schemeClr val="phClr">
                <a:tint val="20000"/>
                <a:satMod val="180000"/>
                <a:lumMod val="98000"/>
              </a:schemeClr>
            </a:gs>
            <a:gs pos="40000">
              <a:schemeClr val="phClr">
                <a:tint val="30000"/>
                <a:satMod val="260000"/>
                <a:lumMod val="84000"/>
              </a:schemeClr>
            </a:gs>
            <a:gs pos="100000">
              <a:schemeClr val="phClr">
                <a:tint val="100000"/>
                <a:satMod val="110000"/>
                <a:lumMod val="100000"/>
              </a:schemeClr>
            </a:gs>
          </a:gsLst>
          <a:lin ang="5040000" scaled="1"/>
        </a:gradFill>
        <a:gradFill rotWithShape="1">
          <a:gsLst>
            <a:gs pos="0">
              <a:schemeClr val="phClr"/>
            </a:gs>
            <a:gs pos="100000">
              <a:schemeClr val="phClr">
                <a:shade val="75000"/>
                <a:satMod val="120000"/>
                <a:lumMod val="9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scene3d>
            <a:camera prst="orthographicFront">
              <a:rot lat="0" lon="0" rev="0"/>
            </a:camera>
            <a:lightRig rig="threePt" dir="tl">
              <a:rot lat="0" lon="0" rev="20400000"/>
            </a:lightRig>
          </a:scene3d>
          <a:sp3d>
            <a:bevelT w="50800" h="12700" prst="softRound"/>
          </a:sp3d>
        </a:effectStyle>
        <a:effectStyle>
          <a:effectLst>
            <a:outerShdw blurRad="44450" dist="50800" dir="5400000" sx="96000" rotWithShape="0">
              <a:srgbClr val="000000">
                <a:alpha val="34000"/>
              </a:srgbClr>
            </a:outerShdw>
          </a:effectLst>
          <a:scene3d>
            <a:camera prst="orthographicFront">
              <a:rot lat="0" lon="0" rev="0"/>
            </a:camera>
            <a:lightRig rig="threePt" dir="tl">
              <a:rot lat="0" lon="0" rev="20400000"/>
            </a:lightRig>
          </a:scene3d>
          <a:sp3d contourW="15875" prstMaterial="metal">
            <a:bevelT w="101600" h="25400" prst="softRound"/>
            <a:contourClr>
              <a:schemeClr val="phClr">
                <a:shade val="30000"/>
              </a:schemeClr>
            </a:contourClr>
          </a:sp3d>
        </a:effectStyle>
      </a:effectStyleLst>
      <a:bgFillStyleLst>
        <a:solidFill>
          <a:schemeClr val="phClr"/>
        </a:solidFill>
        <a:gradFill rotWithShape="1">
          <a:gsLst>
            <a:gs pos="0">
              <a:schemeClr val="phClr">
                <a:shade val="94000"/>
                <a:satMod val="114000"/>
                <a:lumMod val="96000"/>
              </a:schemeClr>
            </a:gs>
            <a:gs pos="62000">
              <a:schemeClr val="phClr">
                <a:tint val="92000"/>
                <a:shade val="66000"/>
                <a:satMod val="110000"/>
                <a:lumMod val="80000"/>
              </a:schemeClr>
            </a:gs>
            <a:gs pos="100000">
              <a:schemeClr val="phClr">
                <a:tint val="89000"/>
                <a:shade val="62000"/>
                <a:satMod val="110000"/>
                <a:lumMod val="72000"/>
              </a:schemeClr>
            </a:gs>
          </a:gsLst>
          <a:lin ang="5400000" scaled="0"/>
        </a:gradFill>
        <a:blipFill rotWithShape="1">
          <a:blip xmlns:r="http://schemas.openxmlformats.org/officeDocument/2006/relationships" r:embed="rId1">
            <a:duotone>
              <a:schemeClr val="phClr">
                <a:tint val="80000"/>
                <a:shade val="58000"/>
              </a:schemeClr>
              <a:schemeClr val="phClr">
                <a:tint val="73000"/>
                <a:shade val="68000"/>
                <a:satMod val="15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Austin</Template>
  <TotalTime>43</TotalTime>
  <Words>2236</Words>
  <Application>Microsoft Office PowerPoint</Application>
  <PresentationFormat>On-screen Show (4:3)</PresentationFormat>
  <Paragraphs>335</Paragraphs>
  <Slides>28</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28</vt:i4>
      </vt:variant>
    </vt:vector>
  </HeadingPairs>
  <TitlesOfParts>
    <vt:vector size="35" baseType="lpstr">
      <vt:lpstr>Arial</vt:lpstr>
      <vt:lpstr>Arial</vt:lpstr>
      <vt:lpstr>Calibri</vt:lpstr>
      <vt:lpstr>Century Gothic</vt:lpstr>
      <vt:lpstr>Helv</vt:lpstr>
      <vt:lpstr>Wingdings 2</vt:lpstr>
      <vt:lpstr>Austin</vt:lpstr>
      <vt:lpstr>Información general sobre la Ley Dream de Minnesota  </vt:lpstr>
      <vt:lpstr>PowerPoint Presentation</vt:lpstr>
      <vt:lpstr>Acción Diferida para los Llegados en la Infancia (Deferred Action for Childhood Arrivals, DACA)</vt:lpstr>
      <vt:lpstr>DACA </vt:lpstr>
      <vt:lpstr>Ley de Prosperidad (Ley Dream de Minnesota)</vt:lpstr>
      <vt:lpstr>Ley de Prosperidad (Ley Dream de Minnesota)</vt:lpstr>
      <vt:lpstr>Ley de Prosperidad (Ley Dream de Minnesota)</vt:lpstr>
      <vt:lpstr>Ley de Prosperidad (Ley Dream de Minnesota)</vt:lpstr>
      <vt:lpstr>Ley de Prosperidad (Ley Dream de Minnesota)</vt:lpstr>
      <vt:lpstr>Ley de Prosperidad (Ley Dream de Minnesota)</vt:lpstr>
      <vt:lpstr>Matrícula de residente del estado en la MnSCU y la Universidad de Minnesota.</vt:lpstr>
      <vt:lpstr>Matrícula de residentes y de no residentes para 2015-16*</vt:lpstr>
      <vt:lpstr>Ley de Prosperidad (Ley Dream de Minnesota)</vt:lpstr>
      <vt:lpstr>Programa de subsidios del estado de Minnesota</vt:lpstr>
      <vt:lpstr>Programa de subsidios del estado de Minnesota (Concesiones anuales 2016-2017 para estudiantes con $0 EFC)</vt:lpstr>
      <vt:lpstr>Programa de subsidios postsecundarios de cuidado infantil</vt:lpstr>
      <vt:lpstr>Programa de subsidios postsecundarios de cuidado infantil</vt:lpstr>
      <vt:lpstr>Programa de trabajo y estudio del estado de Minnesota</vt:lpstr>
      <vt:lpstr>Programa de reciprocidad de matrícula</vt:lpstr>
      <vt:lpstr>Programa de reciprocidad de matrícula</vt:lpstr>
      <vt:lpstr>Programa SELF Loan</vt:lpstr>
      <vt:lpstr>Documentos de verificación financiera</vt:lpstr>
      <vt:lpstr>Documentos de verificación financiera</vt:lpstr>
      <vt:lpstr>Declaraciones de impuestos federales obligatorias del 2015</vt:lpstr>
      <vt:lpstr>Solicitud de la ayuda financiera del estado en virtud de la Ley Dream de Minnesota</vt:lpstr>
      <vt:lpstr>Solicitud de ayuda financiera del estado  en virtud de la Ley Dream de Minnesota</vt:lpstr>
      <vt:lpstr>Solicitud de ayuda financiera del estado  en virtud de la Ley Dream de Minnesota</vt:lpstr>
      <vt:lpstr>Información de contacto</vt:lpstr>
    </vt:vector>
  </TitlesOfParts>
  <Company>Office of Higher Education</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MN Dream Act</dc:title>
  <dc:creator>Ginny Dodds</dc:creator>
  <cp:lastModifiedBy>Ginny Dodds</cp:lastModifiedBy>
  <cp:revision>169</cp:revision>
  <cp:lastPrinted>2013-12-12T20:24:22Z</cp:lastPrinted>
  <dcterms:created xsi:type="dcterms:W3CDTF">2013-07-01T13:12:10Z</dcterms:created>
  <dcterms:modified xsi:type="dcterms:W3CDTF">2016-07-11T15:07:39Z</dcterms:modified>
</cp:coreProperties>
</file>