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4" r:id="rId4"/>
    <p:sldId id="259" r:id="rId5"/>
    <p:sldId id="265" r:id="rId6"/>
    <p:sldId id="261" r:id="rId7"/>
    <p:sldId id="262" r:id="rId8"/>
    <p:sldId id="260" r:id="rId9"/>
    <p:sldId id="266" r:id="rId10"/>
    <p:sldId id="26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32DB5811-486C-441C-8FEF-55664F60369E}" type="datetimeFigureOut">
              <a:rPr lang="en-US" smtClean="0"/>
              <a:t>8/28/2014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762C0BC-2338-49D7-A8EB-D99AF72E1409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B5811-486C-441C-8FEF-55664F60369E}" type="datetimeFigureOut">
              <a:rPr lang="en-US" smtClean="0"/>
              <a:t>8/28/2014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2C0BC-2338-49D7-A8EB-D99AF72E14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B5811-486C-441C-8FEF-55664F60369E}" type="datetimeFigureOut">
              <a:rPr lang="en-US" smtClean="0"/>
              <a:t>8/28/2014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2C0BC-2338-49D7-A8EB-D99AF72E14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B5811-486C-441C-8FEF-55664F60369E}" type="datetimeFigureOut">
              <a:rPr lang="en-US" smtClean="0"/>
              <a:t>8/28/2014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2C0BC-2338-49D7-A8EB-D99AF72E14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B5811-486C-441C-8FEF-55664F60369E}" type="datetimeFigureOut">
              <a:rPr lang="en-US" smtClean="0"/>
              <a:t>8/28/2014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2C0BC-2338-49D7-A8EB-D99AF72E14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B5811-486C-441C-8FEF-55664F60369E}" type="datetimeFigureOut">
              <a:rPr lang="en-US" smtClean="0"/>
              <a:t>8/28/2014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2C0BC-2338-49D7-A8EB-D99AF72E140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B5811-486C-441C-8FEF-55664F60369E}" type="datetimeFigureOut">
              <a:rPr lang="en-US" smtClean="0"/>
              <a:t>8/28/2014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2C0BC-2338-49D7-A8EB-D99AF72E14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B5811-486C-441C-8FEF-55664F60369E}" type="datetimeFigureOut">
              <a:rPr lang="en-US" smtClean="0"/>
              <a:t>8/28/2014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2C0BC-2338-49D7-A8EB-D99AF72E14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B5811-486C-441C-8FEF-55664F60369E}" type="datetimeFigureOut">
              <a:rPr lang="en-US" smtClean="0"/>
              <a:t>8/28/2014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2C0BC-2338-49D7-A8EB-D99AF72E14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B5811-486C-441C-8FEF-55664F60369E}" type="datetimeFigureOut">
              <a:rPr lang="en-US" smtClean="0"/>
              <a:t>8/28/2014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2C0BC-2338-49D7-A8EB-D99AF72E1409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B5811-486C-441C-8FEF-55664F60369E}" type="datetimeFigureOut">
              <a:rPr lang="en-US" smtClean="0"/>
              <a:t>8/28/2014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2C0BC-2338-49D7-A8EB-D99AF72E14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32DB5811-486C-441C-8FEF-55664F60369E}" type="datetimeFigureOut">
              <a:rPr lang="en-US" smtClean="0"/>
              <a:t>8/28/2014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1762C0BC-2338-49D7-A8EB-D99AF72E140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he.state.mn.us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L_-SEPPxee0?list=PLe__mHpEFlEDxuMgH-lR9XHG9PEa-FVKi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c-23SMf5DyQ?list=PL23B9A23CD8DD82DD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eadysetgo.mn.us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5181600"/>
            <a:ext cx="3309803" cy="500109"/>
          </a:xfrm>
        </p:spPr>
        <p:txBody>
          <a:bodyPr/>
          <a:lstStyle/>
          <a:p>
            <a:pPr algn="ctr"/>
            <a:r>
              <a:rPr lang="en-US" dirty="0" err="1" smtClean="0"/>
              <a:t>Familias</a:t>
            </a:r>
            <a:r>
              <a:rPr lang="en-US" dirty="0" smtClean="0"/>
              <a:t> Latinas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7645" y="2971800"/>
            <a:ext cx="2752026" cy="204088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4800600"/>
            <a:ext cx="1429512" cy="1956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241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724936"/>
          </a:xfrm>
        </p:spPr>
        <p:txBody>
          <a:bodyPr/>
          <a:lstStyle/>
          <a:p>
            <a:r>
              <a:rPr lang="en-US" dirty="0"/>
              <a:t> ¡</a:t>
            </a:r>
            <a:r>
              <a:rPr lang="en-US" dirty="0" err="1"/>
              <a:t>Por</a:t>
            </a:r>
            <a:r>
              <a:rPr lang="en-US" dirty="0"/>
              <a:t> Favor </a:t>
            </a:r>
            <a:r>
              <a:rPr lang="en-US" dirty="0" err="1"/>
              <a:t>Visítenos</a:t>
            </a:r>
            <a:r>
              <a:rPr lang="en-US" dirty="0"/>
              <a:t>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68580" indent="0" algn="ctr">
              <a:buNone/>
            </a:pPr>
            <a:r>
              <a:rPr lang="en-US" dirty="0" smtClean="0">
                <a:hlinkClick r:id="rId2"/>
              </a:rPr>
              <a:t>www.ohe.state.mn.us</a:t>
            </a:r>
            <a:endParaRPr lang="en-US" dirty="0" smtClean="0"/>
          </a:p>
          <a:p>
            <a:pPr marL="68580" indent="0" algn="ctr">
              <a:buNone/>
            </a:pPr>
            <a:endParaRPr lang="en-US" dirty="0"/>
          </a:p>
          <a:p>
            <a:pPr marL="68580" indent="0" algn="ctr">
              <a:buNone/>
            </a:pPr>
            <a:r>
              <a:rPr lang="es-MX" dirty="0"/>
              <a:t>Incluye información para:</a:t>
            </a:r>
          </a:p>
          <a:p>
            <a:pPr marL="68580" indent="0" algn="ctr">
              <a:buNone/>
            </a:pPr>
            <a:r>
              <a:rPr lang="es-MX" dirty="0"/>
              <a:t>Reciprocidad</a:t>
            </a:r>
          </a:p>
          <a:p>
            <a:pPr marL="68580" indent="0" algn="ctr">
              <a:buNone/>
            </a:pPr>
            <a:r>
              <a:rPr lang="es-MX" dirty="0"/>
              <a:t>Beneficios de impuestos</a:t>
            </a:r>
          </a:p>
          <a:p>
            <a:pPr marL="68580" indent="0" algn="ctr">
              <a:buNone/>
            </a:pPr>
            <a:r>
              <a:rPr lang="es-MX" dirty="0"/>
              <a:t>Información adicional de becas a nivel estatal</a:t>
            </a:r>
          </a:p>
          <a:p>
            <a:pPr marL="68580" indent="0" algn="ctr">
              <a:buNone/>
            </a:pPr>
            <a:r>
              <a:rPr lang="es-MX" dirty="0"/>
              <a:t>Lista de becas institucionales</a:t>
            </a:r>
          </a:p>
          <a:p>
            <a:pPr marL="68580" indent="0" algn="ctr">
              <a:buNone/>
            </a:pPr>
            <a:r>
              <a:rPr lang="es-MX" dirty="0"/>
              <a:t>Matriculación y cuotas para el área de los estados aledaños</a:t>
            </a:r>
          </a:p>
          <a:p>
            <a:pPr marL="68580" indent="0" algn="ctr">
              <a:buNone/>
            </a:pPr>
            <a:r>
              <a:rPr lang="es-MX" dirty="0"/>
              <a:t>Presupuesto de Ayuda Financiera</a:t>
            </a:r>
          </a:p>
          <a:p>
            <a:pPr marL="68580" indent="0" algn="ctr">
              <a:buNone/>
            </a:pPr>
            <a:r>
              <a:rPr lang="es-MX" dirty="0"/>
              <a:t>Como Prepararte, Elegir, Pagar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9940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/>
              <a:t>¿Porque prepararte con una educación superior?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MX" dirty="0"/>
              <a:t>Conocimiento-Habilidad de pensar críticamente</a:t>
            </a:r>
          </a:p>
          <a:p>
            <a:endParaRPr lang="es-MX" dirty="0"/>
          </a:p>
          <a:p>
            <a:r>
              <a:rPr lang="es-MX" dirty="0"/>
              <a:t>Potencial- ¿Quién eres tú? ¿Cuáles son tus intereses?</a:t>
            </a:r>
          </a:p>
          <a:p>
            <a:endParaRPr lang="es-MX" dirty="0"/>
          </a:p>
          <a:p>
            <a:r>
              <a:rPr lang="es-MX" dirty="0"/>
              <a:t>Oportunidad-Se te abren más puertas</a:t>
            </a:r>
          </a:p>
          <a:p>
            <a:endParaRPr lang="es-MX" dirty="0"/>
          </a:p>
          <a:p>
            <a:r>
              <a:rPr lang="es-MX" dirty="0"/>
              <a:t>Ingresos-1 millón de dólares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9323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1371600"/>
            <a:ext cx="7024744" cy="724936"/>
          </a:xfrm>
        </p:spPr>
        <p:txBody>
          <a:bodyPr>
            <a:normAutofit fontScale="90000"/>
          </a:bodyPr>
          <a:lstStyle/>
          <a:p>
            <a:r>
              <a:rPr lang="es-MX" dirty="0"/>
              <a:t>Pagando Por Una Educación </a:t>
            </a:r>
            <a:r>
              <a:rPr lang="es-MX" dirty="0" smtClean="0"/>
              <a:t>Superior Video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400" dirty="0" err="1"/>
              <a:t>Familias</a:t>
            </a:r>
            <a:r>
              <a:rPr lang="en-US" sz="2400" dirty="0"/>
              <a:t> Latinas</a:t>
            </a:r>
            <a:endParaRPr lang="en-US" dirty="0"/>
          </a:p>
        </p:txBody>
      </p:sp>
      <p:pic>
        <p:nvPicPr>
          <p:cNvPr id="4" name="L_-SEPPxee0?list=PLe__mHpEFlEDxuMgH-lR9XHG9PEa-FVKi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914400" y="2133600"/>
            <a:ext cx="7315200" cy="411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3089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2014-15 </a:t>
            </a:r>
            <a:r>
              <a:rPr lang="es-MX" dirty="0"/>
              <a:t>Costo Promedio de Matriculación y Cuotas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MX" dirty="0"/>
              <a:t>Escuelas Técnicas y Comunitarias $</a:t>
            </a:r>
            <a:r>
              <a:rPr lang="es-MX" dirty="0" smtClean="0"/>
              <a:t>5,370</a:t>
            </a:r>
            <a:endParaRPr lang="es-MX" dirty="0"/>
          </a:p>
          <a:p>
            <a:endParaRPr lang="es-MX" dirty="0"/>
          </a:p>
          <a:p>
            <a:r>
              <a:rPr lang="es-MX" dirty="0"/>
              <a:t>Universidades Estatales </a:t>
            </a:r>
            <a:r>
              <a:rPr lang="es-MX"/>
              <a:t>$</a:t>
            </a:r>
            <a:r>
              <a:rPr lang="es-MX" smtClean="0"/>
              <a:t>7,700</a:t>
            </a:r>
            <a:endParaRPr lang="es-MX" dirty="0"/>
          </a:p>
          <a:p>
            <a:endParaRPr lang="es-MX" dirty="0"/>
          </a:p>
          <a:p>
            <a:r>
              <a:rPr lang="es-MX" dirty="0"/>
              <a:t>Universidad de Minnesota $13,600</a:t>
            </a:r>
          </a:p>
          <a:p>
            <a:endParaRPr lang="es-MX" dirty="0"/>
          </a:p>
          <a:p>
            <a:r>
              <a:rPr lang="es-MX" dirty="0"/>
              <a:t>Escuelas Profesionales Privadas $14,300 </a:t>
            </a:r>
          </a:p>
          <a:p>
            <a:endParaRPr lang="es-MX" dirty="0"/>
          </a:p>
          <a:p>
            <a:r>
              <a:rPr lang="es-MX" dirty="0"/>
              <a:t>Escuelas Universitarias Privadas </a:t>
            </a:r>
            <a:r>
              <a:rPr lang="es-MX" dirty="0" smtClean="0"/>
              <a:t>$35,177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68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7097" y="1219200"/>
            <a:ext cx="7024744" cy="72493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FAFSA/</a:t>
            </a:r>
            <a:r>
              <a:rPr lang="en-US" dirty="0" err="1" smtClean="0"/>
              <a:t>Ayuda</a:t>
            </a:r>
            <a:r>
              <a:rPr lang="en-US" dirty="0" smtClean="0"/>
              <a:t> </a:t>
            </a:r>
            <a:r>
              <a:rPr lang="en-US" dirty="0" err="1" smtClean="0"/>
              <a:t>Financiera</a:t>
            </a:r>
            <a:r>
              <a:rPr lang="en-US" dirty="0" smtClean="0"/>
              <a:t>- Video</a:t>
            </a:r>
            <a:endParaRPr lang="en-US" dirty="0"/>
          </a:p>
        </p:txBody>
      </p:sp>
      <p:pic>
        <p:nvPicPr>
          <p:cNvPr id="3" name="c-23SMf5DyQ?list=PL23B9A23CD8DD82DD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295400" y="2133600"/>
            <a:ext cx="6688667" cy="3762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12770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685800"/>
            <a:ext cx="7024744" cy="838200"/>
          </a:xfrm>
        </p:spPr>
        <p:txBody>
          <a:bodyPr>
            <a:normAutofit/>
          </a:bodyPr>
          <a:lstStyle/>
          <a:p>
            <a:r>
              <a:rPr lang="en-US" dirty="0" err="1" smtClean="0"/>
              <a:t>Ayuda</a:t>
            </a:r>
            <a:r>
              <a:rPr lang="en-US" dirty="0" smtClean="0"/>
              <a:t> </a:t>
            </a:r>
            <a:r>
              <a:rPr lang="en-US" dirty="0" err="1" smtClean="0"/>
              <a:t>Financiera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00200"/>
            <a:ext cx="7467600" cy="4953000"/>
          </a:xfrm>
        </p:spPr>
        <p:txBody>
          <a:bodyPr>
            <a:normAutofit fontScale="62500" lnSpcReduction="20000"/>
          </a:bodyPr>
          <a:lstStyle/>
          <a:p>
            <a:r>
              <a:rPr lang="en-US" b="1" dirty="0" err="1"/>
              <a:t>Becas</a:t>
            </a:r>
            <a:r>
              <a:rPr lang="en-US" b="1" dirty="0"/>
              <a:t> </a:t>
            </a:r>
            <a:r>
              <a:rPr lang="en-US" b="1" dirty="0" err="1"/>
              <a:t>Públicas</a:t>
            </a:r>
            <a:r>
              <a:rPr lang="en-US" dirty="0" smtClean="0"/>
              <a:t> – </a:t>
            </a:r>
          </a:p>
          <a:p>
            <a:pPr lvl="1"/>
            <a:r>
              <a:rPr lang="es-MX" dirty="0" smtClean="0"/>
              <a:t>Dinero </a:t>
            </a:r>
            <a:r>
              <a:rPr lang="es-MX" dirty="0"/>
              <a:t>tipo regalo por parte del gobierno</a:t>
            </a:r>
            <a:r>
              <a:rPr lang="es-MX" dirty="0" smtClean="0"/>
              <a:t>.</a:t>
            </a:r>
            <a:endParaRPr lang="es-MX" dirty="0"/>
          </a:p>
          <a:p>
            <a:pPr lvl="1"/>
            <a:r>
              <a:rPr lang="es-MX" dirty="0"/>
              <a:t>Ejemplo: </a:t>
            </a:r>
            <a:r>
              <a:rPr lang="es-MX" dirty="0" err="1"/>
              <a:t>Pell</a:t>
            </a:r>
            <a:r>
              <a:rPr lang="es-MX" dirty="0"/>
              <a:t>, Beca Estatal de </a:t>
            </a:r>
            <a:r>
              <a:rPr lang="es-MX" dirty="0" smtClean="0"/>
              <a:t>Minnesota</a:t>
            </a:r>
            <a:endParaRPr lang="es-MX" dirty="0"/>
          </a:p>
          <a:p>
            <a:pPr lvl="1"/>
            <a:r>
              <a:rPr lang="es-MX" dirty="0"/>
              <a:t>No se tiene que pagar de </a:t>
            </a:r>
            <a:r>
              <a:rPr lang="es-MX" dirty="0" smtClean="0"/>
              <a:t>regreso</a:t>
            </a:r>
          </a:p>
          <a:p>
            <a:pPr lvl="1"/>
            <a:endParaRPr lang="en-US" dirty="0"/>
          </a:p>
          <a:p>
            <a:r>
              <a:rPr lang="en-US" b="1" dirty="0" err="1"/>
              <a:t>Becas</a:t>
            </a:r>
            <a:r>
              <a:rPr lang="en-US" b="1" dirty="0"/>
              <a:t> </a:t>
            </a:r>
            <a:r>
              <a:rPr lang="en-US" b="1" dirty="0" err="1"/>
              <a:t>Privadas</a:t>
            </a:r>
            <a:r>
              <a:rPr lang="en-US" dirty="0" smtClean="0"/>
              <a:t> – </a:t>
            </a:r>
          </a:p>
          <a:p>
            <a:pPr lvl="1"/>
            <a:r>
              <a:rPr lang="en-US" dirty="0" err="1"/>
              <a:t>Dinero</a:t>
            </a:r>
            <a:r>
              <a:rPr lang="en-US" dirty="0"/>
              <a:t> </a:t>
            </a:r>
            <a:r>
              <a:rPr lang="en-US" dirty="0" err="1" smtClean="0"/>
              <a:t>tipo</a:t>
            </a:r>
            <a:r>
              <a:rPr lang="en-US" dirty="0" smtClean="0"/>
              <a:t> </a:t>
            </a:r>
            <a:r>
              <a:rPr lang="en-US" dirty="0" err="1"/>
              <a:t>regalo</a:t>
            </a:r>
            <a:r>
              <a:rPr lang="en-US" dirty="0"/>
              <a:t> </a:t>
            </a:r>
            <a:r>
              <a:rPr lang="en-US" dirty="0" err="1"/>
              <a:t>otorgado</a:t>
            </a:r>
            <a:r>
              <a:rPr lang="en-US" dirty="0"/>
              <a:t> </a:t>
            </a:r>
            <a:r>
              <a:rPr lang="en-US" dirty="0" err="1"/>
              <a:t>por</a:t>
            </a:r>
            <a:r>
              <a:rPr lang="en-US" dirty="0"/>
              <a:t> </a:t>
            </a:r>
            <a:r>
              <a:rPr lang="en-US" dirty="0" err="1"/>
              <a:t>talentos</a:t>
            </a:r>
            <a:r>
              <a:rPr lang="en-US" dirty="0"/>
              <a:t> </a:t>
            </a:r>
            <a:r>
              <a:rPr lang="en-US" dirty="0" err="1"/>
              <a:t>especiales</a:t>
            </a:r>
            <a:r>
              <a:rPr lang="en-US" dirty="0"/>
              <a:t>, aptitudes </a:t>
            </a:r>
            <a:r>
              <a:rPr lang="en-US" dirty="0" err="1"/>
              <a:t>académicas</a:t>
            </a:r>
            <a:r>
              <a:rPr lang="en-US" dirty="0"/>
              <a:t>, </a:t>
            </a:r>
            <a:r>
              <a:rPr lang="en-US" dirty="0" err="1"/>
              <a:t>orígenes</a:t>
            </a:r>
            <a:r>
              <a:rPr lang="en-US" dirty="0"/>
              <a:t> </a:t>
            </a:r>
            <a:r>
              <a:rPr lang="en-US" dirty="0" err="1"/>
              <a:t>culturales</a:t>
            </a:r>
            <a:r>
              <a:rPr lang="en-US" dirty="0"/>
              <a:t> o </a:t>
            </a:r>
            <a:r>
              <a:rPr lang="en-US" dirty="0" err="1"/>
              <a:t>religiosos</a:t>
            </a:r>
            <a:r>
              <a:rPr lang="en-US" dirty="0"/>
              <a:t>, etc</a:t>
            </a:r>
            <a:r>
              <a:rPr lang="en-US" dirty="0" smtClean="0"/>
              <a:t>.</a:t>
            </a:r>
            <a:endParaRPr lang="en-US" dirty="0"/>
          </a:p>
          <a:p>
            <a:pPr lvl="1"/>
            <a:r>
              <a:rPr lang="en-US" dirty="0"/>
              <a:t>No se </a:t>
            </a:r>
            <a:r>
              <a:rPr lang="en-US" dirty="0" err="1"/>
              <a:t>tienen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pagar</a:t>
            </a:r>
            <a:r>
              <a:rPr lang="en-US" dirty="0"/>
              <a:t> de </a:t>
            </a:r>
            <a:r>
              <a:rPr lang="en-US" dirty="0" err="1" smtClean="0"/>
              <a:t>regreso</a:t>
            </a:r>
            <a:endParaRPr lang="en-US" dirty="0"/>
          </a:p>
          <a:p>
            <a:pPr lvl="1"/>
            <a:r>
              <a:rPr lang="en-US" dirty="0" err="1"/>
              <a:t>Visite</a:t>
            </a:r>
            <a:r>
              <a:rPr lang="en-US" dirty="0"/>
              <a:t> www.fastweb.com para </a:t>
            </a:r>
            <a:r>
              <a:rPr lang="en-US" dirty="0" err="1"/>
              <a:t>búsqueda</a:t>
            </a:r>
            <a:r>
              <a:rPr lang="en-US" dirty="0"/>
              <a:t> de </a:t>
            </a:r>
            <a:r>
              <a:rPr lang="en-US" dirty="0" err="1" smtClean="0"/>
              <a:t>becas</a:t>
            </a:r>
            <a:endParaRPr lang="en-US" dirty="0" smtClean="0"/>
          </a:p>
          <a:p>
            <a:pPr lvl="1"/>
            <a:r>
              <a:rPr lang="en-US" dirty="0" err="1" smtClean="0"/>
              <a:t>Visite</a:t>
            </a:r>
            <a:r>
              <a:rPr lang="en-US" dirty="0" smtClean="0"/>
              <a:t> www.ohe.state.mn.us para </a:t>
            </a:r>
            <a:r>
              <a:rPr lang="en-US" dirty="0" err="1" smtClean="0"/>
              <a:t>listo</a:t>
            </a:r>
            <a:r>
              <a:rPr lang="en-US" dirty="0" smtClean="0"/>
              <a:t> de </a:t>
            </a:r>
            <a:r>
              <a:rPr lang="en-US" dirty="0" err="1" smtClean="0"/>
              <a:t>becas</a:t>
            </a:r>
            <a:r>
              <a:rPr lang="en-US" dirty="0" smtClean="0"/>
              <a:t> de </a:t>
            </a:r>
            <a:r>
              <a:rPr lang="en-US" dirty="0" err="1" smtClean="0"/>
              <a:t>collegios</a:t>
            </a:r>
            <a:r>
              <a:rPr lang="en-US" dirty="0" smtClean="0"/>
              <a:t> MN</a:t>
            </a:r>
          </a:p>
          <a:p>
            <a:pPr lvl="1"/>
            <a:endParaRPr lang="en-US" dirty="0" smtClean="0"/>
          </a:p>
          <a:p>
            <a:r>
              <a:rPr lang="en-US" b="1" dirty="0" err="1"/>
              <a:t>Trabajos</a:t>
            </a:r>
            <a:r>
              <a:rPr lang="en-US" b="1" dirty="0"/>
              <a:t> </a:t>
            </a:r>
            <a:r>
              <a:rPr lang="en-US" b="1" dirty="0" err="1"/>
              <a:t>Estudiantiles</a:t>
            </a:r>
            <a:r>
              <a:rPr lang="en-US" dirty="0" smtClean="0"/>
              <a:t>- </a:t>
            </a:r>
          </a:p>
          <a:p>
            <a:pPr lvl="1"/>
            <a:r>
              <a:rPr lang="es-MX" dirty="0"/>
              <a:t>Fondos institucionales y gubernamentales que se tienen que ganar como parte de un trabajo dentro o fuera del campus</a:t>
            </a:r>
            <a:r>
              <a:rPr lang="es-MX" dirty="0" smtClean="0"/>
              <a:t>.</a:t>
            </a:r>
            <a:endParaRPr lang="es-MX" dirty="0"/>
          </a:p>
          <a:p>
            <a:pPr lvl="1"/>
            <a:r>
              <a:rPr lang="es-MX" dirty="0"/>
              <a:t>Trabajos estudiantiles pueden proveerte con una buena experiencia en tu campo de </a:t>
            </a:r>
            <a:r>
              <a:rPr lang="es-MX" dirty="0" smtClean="0"/>
              <a:t>estudios</a:t>
            </a:r>
          </a:p>
          <a:p>
            <a:pPr lvl="1"/>
            <a:endParaRPr lang="en-US" dirty="0"/>
          </a:p>
          <a:p>
            <a:r>
              <a:rPr lang="en-US" b="1" dirty="0" err="1"/>
              <a:t>Prestamos</a:t>
            </a:r>
            <a:r>
              <a:rPr lang="en-US" dirty="0" smtClean="0"/>
              <a:t> – </a:t>
            </a:r>
          </a:p>
          <a:p>
            <a:pPr lvl="1"/>
            <a:r>
              <a:rPr lang="en-US" dirty="0" err="1"/>
              <a:t>Prestamos</a:t>
            </a:r>
            <a:r>
              <a:rPr lang="en-US" dirty="0"/>
              <a:t> de </a:t>
            </a:r>
            <a:r>
              <a:rPr lang="en-US" dirty="0" err="1"/>
              <a:t>dinero</a:t>
            </a:r>
            <a:r>
              <a:rPr lang="en-US" dirty="0"/>
              <a:t> federal o de </a:t>
            </a:r>
            <a:r>
              <a:rPr lang="en-US" dirty="0" err="1"/>
              <a:t>instituciones</a:t>
            </a:r>
            <a:r>
              <a:rPr lang="en-US" dirty="0"/>
              <a:t> </a:t>
            </a:r>
            <a:r>
              <a:rPr lang="en-US" dirty="0" err="1"/>
              <a:t>privadas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tiene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ser</a:t>
            </a:r>
            <a:r>
              <a:rPr lang="en-US" dirty="0"/>
              <a:t> </a:t>
            </a:r>
            <a:r>
              <a:rPr lang="en-US" dirty="0" err="1"/>
              <a:t>pagado</a:t>
            </a:r>
            <a:r>
              <a:rPr lang="en-US" dirty="0"/>
              <a:t> con </a:t>
            </a:r>
            <a:r>
              <a:rPr lang="en-US" dirty="0" err="1"/>
              <a:t>intereses</a:t>
            </a:r>
            <a:r>
              <a:rPr lang="en-US" dirty="0"/>
              <a:t> </a:t>
            </a:r>
          </a:p>
          <a:p>
            <a:pPr lvl="1"/>
            <a:r>
              <a:rPr lang="en-US" dirty="0" err="1"/>
              <a:t>Prestamos</a:t>
            </a:r>
            <a:r>
              <a:rPr lang="en-US" dirty="0"/>
              <a:t> </a:t>
            </a:r>
            <a:r>
              <a:rPr lang="en-US" dirty="0" err="1"/>
              <a:t>Gubernamentales</a:t>
            </a:r>
            <a:r>
              <a:rPr lang="en-US" dirty="0"/>
              <a:t> vs </a:t>
            </a:r>
            <a:r>
              <a:rPr lang="en-US" dirty="0" err="1"/>
              <a:t>Prestamos</a:t>
            </a:r>
            <a:r>
              <a:rPr lang="en-US" dirty="0"/>
              <a:t> de </a:t>
            </a:r>
            <a:r>
              <a:rPr lang="en-US" dirty="0" err="1"/>
              <a:t>Instituciones</a:t>
            </a:r>
            <a:r>
              <a:rPr lang="en-US" dirty="0"/>
              <a:t> </a:t>
            </a:r>
            <a:r>
              <a:rPr lang="en-US" dirty="0" err="1"/>
              <a:t>Privadas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623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72493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447800"/>
            <a:ext cx="6777317" cy="4384829"/>
          </a:xfrm>
        </p:spPr>
        <p:txBody>
          <a:bodyPr>
            <a:normAutofit fontScale="92500"/>
          </a:bodyPr>
          <a:lstStyle/>
          <a:p>
            <a:r>
              <a:rPr lang="en-US" dirty="0" err="1" smtClean="0"/>
              <a:t>Ahorros</a:t>
            </a:r>
            <a:endParaRPr lang="en-US" dirty="0"/>
          </a:p>
          <a:p>
            <a:pPr lvl="1"/>
            <a:r>
              <a:rPr lang="es-MX" dirty="0"/>
              <a:t>En tremas ahorres, menos prestamos tendrás que </a:t>
            </a:r>
            <a:r>
              <a:rPr lang="es-MX" dirty="0" smtClean="0"/>
              <a:t>tomar</a:t>
            </a:r>
          </a:p>
          <a:p>
            <a:pPr lvl="1"/>
            <a:r>
              <a:rPr lang="es-MX" dirty="0" smtClean="0"/>
              <a:t>Plan </a:t>
            </a:r>
            <a:r>
              <a:rPr lang="es-MX" dirty="0"/>
              <a:t>de Ahorro Escolar de Minnesota-Plan </a:t>
            </a:r>
            <a:r>
              <a:rPr lang="es-MX" dirty="0" smtClean="0"/>
              <a:t>529</a:t>
            </a:r>
          </a:p>
          <a:p>
            <a:pPr lvl="1"/>
            <a:r>
              <a:rPr lang="es-MX" dirty="0" smtClean="0"/>
              <a:t>Visite </a:t>
            </a:r>
            <a:r>
              <a:rPr lang="es-MX" dirty="0"/>
              <a:t>www.mnsaves.org para más </a:t>
            </a:r>
            <a:r>
              <a:rPr lang="es-MX" dirty="0" smtClean="0"/>
              <a:t>información</a:t>
            </a:r>
          </a:p>
          <a:p>
            <a:pPr lvl="1"/>
            <a:endParaRPr lang="en-US" dirty="0"/>
          </a:p>
          <a:p>
            <a:r>
              <a:rPr lang="en-US" dirty="0" err="1"/>
              <a:t>Contribución</a:t>
            </a:r>
            <a:r>
              <a:rPr lang="en-US" dirty="0"/>
              <a:t> </a:t>
            </a:r>
            <a:r>
              <a:rPr lang="en-US" dirty="0" smtClean="0"/>
              <a:t>Familiar </a:t>
            </a:r>
          </a:p>
          <a:p>
            <a:pPr lvl="1"/>
            <a:r>
              <a:rPr lang="es-MX" dirty="0" smtClean="0"/>
              <a:t>Ayuda </a:t>
            </a:r>
            <a:r>
              <a:rPr lang="es-MX" dirty="0"/>
              <a:t>Financiera está diseñada para asistir a las familias que no pueden </a:t>
            </a:r>
            <a:r>
              <a:rPr lang="es-MX" dirty="0" smtClean="0"/>
              <a:t>contribuir.</a:t>
            </a:r>
          </a:p>
          <a:p>
            <a:pPr lvl="1"/>
            <a:r>
              <a:rPr lang="es-MX" dirty="0" smtClean="0"/>
              <a:t>Esto </a:t>
            </a:r>
            <a:r>
              <a:rPr lang="es-MX" dirty="0"/>
              <a:t>puede incluir costos de renta, alimentación, </a:t>
            </a:r>
            <a:r>
              <a:rPr lang="es-MX" dirty="0" smtClean="0"/>
              <a:t>transportación.</a:t>
            </a:r>
          </a:p>
          <a:p>
            <a:pPr lvl="1"/>
            <a:r>
              <a:rPr lang="es-MX" dirty="0" smtClean="0"/>
              <a:t>Puede </a:t>
            </a:r>
            <a:r>
              <a:rPr lang="es-MX" dirty="0"/>
              <a:t>provenir de familiares cercanos y amigos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2278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724936"/>
          </a:xfrm>
        </p:spPr>
        <p:txBody>
          <a:bodyPr/>
          <a:lstStyle/>
          <a:p>
            <a:r>
              <a:rPr lang="en-US" dirty="0" err="1"/>
              <a:t>Otras</a:t>
            </a:r>
            <a:r>
              <a:rPr lang="en-US" dirty="0"/>
              <a:t> </a:t>
            </a:r>
            <a:r>
              <a:rPr lang="en-US" dirty="0" err="1"/>
              <a:t>Maneras</a:t>
            </a:r>
            <a:r>
              <a:rPr lang="en-US" dirty="0"/>
              <a:t> De </a:t>
            </a:r>
            <a:r>
              <a:rPr lang="en-US" dirty="0" err="1"/>
              <a:t>Pagar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/>
              <a:t>Créditos</a:t>
            </a:r>
            <a:r>
              <a:rPr lang="en-US" dirty="0"/>
              <a:t> </a:t>
            </a:r>
            <a:r>
              <a:rPr lang="en-US" dirty="0" err="1"/>
              <a:t>Duales</a:t>
            </a:r>
            <a:r>
              <a:rPr lang="en-US" dirty="0"/>
              <a:t>-PSEO, CIS, AP, IB</a:t>
            </a:r>
          </a:p>
          <a:p>
            <a:pPr lvl="1"/>
            <a:r>
              <a:rPr lang="en-US" dirty="0" smtClean="0">
                <a:hlinkClick r:id="rId2"/>
              </a:rPr>
              <a:t>www.readysetgo.mn.us</a:t>
            </a:r>
            <a:endParaRPr lang="en-US" dirty="0" smtClean="0"/>
          </a:p>
          <a:p>
            <a:pPr lvl="1"/>
            <a:endParaRPr lang="en-US" dirty="0"/>
          </a:p>
          <a:p>
            <a:r>
              <a:rPr lang="en-US" dirty="0" err="1"/>
              <a:t>Servicio</a:t>
            </a:r>
            <a:r>
              <a:rPr lang="en-US" dirty="0"/>
              <a:t> </a:t>
            </a:r>
            <a:r>
              <a:rPr lang="en-US" dirty="0" err="1"/>
              <a:t>Comunitario</a:t>
            </a:r>
            <a:r>
              <a:rPr lang="en-US" dirty="0"/>
              <a:t> y </a:t>
            </a:r>
            <a:r>
              <a:rPr lang="en-US" dirty="0" err="1"/>
              <a:t>Militar</a:t>
            </a:r>
            <a:r>
              <a:rPr lang="en-US" dirty="0"/>
              <a:t>- </a:t>
            </a:r>
          </a:p>
          <a:p>
            <a:pPr lvl="1"/>
            <a:r>
              <a:rPr lang="en-US" dirty="0"/>
              <a:t>ROTC - 2, 3 and 4 year scholarships incl. full tuition, fees, books and living stipend in exchange for years of service.</a:t>
            </a:r>
          </a:p>
          <a:p>
            <a:pPr lvl="1"/>
            <a:r>
              <a:rPr lang="en-US" dirty="0" err="1"/>
              <a:t>Americorps</a:t>
            </a:r>
            <a:r>
              <a:rPr lang="en-US" dirty="0"/>
              <a:t> - Defer federal loans. Education Award per term. Qualifies for Public Service Loan Forgiveness.</a:t>
            </a:r>
          </a:p>
          <a:p>
            <a:pPr lvl="1"/>
            <a:r>
              <a:rPr lang="en-US" dirty="0" err="1"/>
              <a:t>Peacecorps</a:t>
            </a:r>
            <a:r>
              <a:rPr lang="en-US" dirty="0"/>
              <a:t> - Defer federal loans. Perkins Loan 15% balance cancellation per year of service.</a:t>
            </a:r>
          </a:p>
        </p:txBody>
      </p:sp>
    </p:spTree>
    <p:extLst>
      <p:ext uri="{BB962C8B-B14F-4D97-AF65-F5344CB8AC3E}">
        <p14:creationId xmlns:p14="http://schemas.microsoft.com/office/powerpoint/2010/main" val="2262487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914400"/>
            <a:ext cx="7024744" cy="762000"/>
          </a:xfrm>
        </p:spPr>
        <p:txBody>
          <a:bodyPr>
            <a:normAutofit fontScale="90000"/>
          </a:bodyPr>
          <a:lstStyle/>
          <a:p>
            <a:r>
              <a:rPr lang="en-US" dirty="0"/>
              <a:t>Ley Minnesota Dream </a:t>
            </a:r>
            <a:r>
              <a:rPr lang="en-US" dirty="0" smtClean="0"/>
              <a:t>Act</a:t>
            </a:r>
            <a:br>
              <a:rPr lang="en-US" dirty="0" smtClean="0"/>
            </a:br>
            <a:r>
              <a:rPr lang="en-US" sz="2700" dirty="0" smtClean="0"/>
              <a:t>www.ohe.state.mn.us/mndreamact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905000"/>
            <a:ext cx="6777317" cy="4572000"/>
          </a:xfrm>
        </p:spPr>
        <p:txBody>
          <a:bodyPr>
            <a:normAutofit fontScale="85000" lnSpcReduction="20000"/>
          </a:bodyPr>
          <a:lstStyle/>
          <a:p>
            <a:pPr marL="68580" indent="0">
              <a:buNone/>
              <a:defRPr/>
            </a:pPr>
            <a:r>
              <a:rPr lang="en-US" b="1" dirty="0" err="1"/>
              <a:t>Elegible</a:t>
            </a:r>
            <a:r>
              <a:rPr lang="en-US" b="1" dirty="0"/>
              <a:t> </a:t>
            </a:r>
            <a:r>
              <a:rPr lang="en-US" b="1" dirty="0" smtClean="0"/>
              <a:t>Para:</a:t>
            </a:r>
          </a:p>
          <a:p>
            <a:pPr>
              <a:defRPr/>
            </a:pPr>
            <a:r>
              <a:rPr lang="es-MX" b="1" dirty="0" smtClean="0"/>
              <a:t>Recibir cargos de matriculación y cuotas como un residente del estado de MN en los sistemas universitarios </a:t>
            </a:r>
            <a:r>
              <a:rPr lang="es-MX" b="1" dirty="0" err="1" smtClean="0"/>
              <a:t>MnSCU</a:t>
            </a:r>
            <a:r>
              <a:rPr lang="es-MX" b="1" dirty="0" smtClean="0"/>
              <a:t> y Universidad de Mn</a:t>
            </a:r>
          </a:p>
          <a:p>
            <a:pPr>
              <a:defRPr/>
            </a:pPr>
            <a:r>
              <a:rPr lang="es-MX" b="1" dirty="0" smtClean="0"/>
              <a:t>Programas </a:t>
            </a:r>
            <a:r>
              <a:rPr lang="es-MX" b="1" dirty="0"/>
              <a:t>de ayuda financiera </a:t>
            </a:r>
            <a:r>
              <a:rPr lang="es-MX" b="1" dirty="0" smtClean="0"/>
              <a:t>estatales</a:t>
            </a:r>
            <a:endParaRPr lang="es-MX" b="1" dirty="0"/>
          </a:p>
          <a:p>
            <a:pPr>
              <a:defRPr/>
            </a:pPr>
            <a:r>
              <a:rPr lang="es-MX" b="1" dirty="0"/>
              <a:t>Becas fundadas con fondos privados y administrados por los sistemas </a:t>
            </a:r>
            <a:r>
              <a:rPr lang="es-MX" b="1" dirty="0" err="1"/>
              <a:t>MnSCU</a:t>
            </a:r>
            <a:r>
              <a:rPr lang="es-MX" b="1" dirty="0"/>
              <a:t> y Universidad de </a:t>
            </a:r>
            <a:r>
              <a:rPr lang="es-MX" b="1" dirty="0" smtClean="0"/>
              <a:t>MN</a:t>
            </a:r>
          </a:p>
          <a:p>
            <a:pPr>
              <a:defRPr/>
            </a:pPr>
            <a:endParaRPr lang="en-US" b="1" dirty="0"/>
          </a:p>
          <a:p>
            <a:pPr marL="68580" indent="0">
              <a:buNone/>
              <a:defRPr/>
            </a:pPr>
            <a:r>
              <a:rPr lang="en-US" b="1" dirty="0" err="1"/>
              <a:t>Requerimientos</a:t>
            </a:r>
            <a:r>
              <a:rPr lang="en-US" b="1" dirty="0"/>
              <a:t>:</a:t>
            </a:r>
          </a:p>
          <a:p>
            <a:pPr>
              <a:defRPr/>
            </a:pPr>
            <a:r>
              <a:rPr lang="es-MX" b="1" dirty="0"/>
              <a:t>Atender una preparatoria del estado de Mn por al menos 3 </a:t>
            </a:r>
            <a:r>
              <a:rPr lang="es-MX" b="1" dirty="0" smtClean="0"/>
              <a:t>años</a:t>
            </a:r>
            <a:endParaRPr lang="es-MX" b="1" dirty="0"/>
          </a:p>
          <a:p>
            <a:pPr>
              <a:defRPr/>
            </a:pPr>
            <a:r>
              <a:rPr lang="es-MX" b="1" dirty="0"/>
              <a:t>Graduado de una preparatoria del estado de Mn o haber completado el equivalente GED en </a:t>
            </a:r>
            <a:r>
              <a:rPr lang="es-MX" b="1" dirty="0" smtClean="0"/>
              <a:t>Mn</a:t>
            </a:r>
            <a:endParaRPr lang="es-MX" b="1" dirty="0"/>
          </a:p>
          <a:p>
            <a:pPr>
              <a:defRPr/>
            </a:pPr>
            <a:r>
              <a:rPr lang="es-MX" b="1" dirty="0"/>
              <a:t>Si es varón,  cumplir con los requerimientos de registración con el Servicio Selectivo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6348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246</TotalTime>
  <Words>480</Words>
  <Application>Microsoft Office PowerPoint</Application>
  <PresentationFormat>On-screen Show (4:3)</PresentationFormat>
  <Paragraphs>78</Paragraphs>
  <Slides>10</Slides>
  <Notes>0</Notes>
  <HiddenSlides>2</HiddenSlides>
  <MMClips>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Austin</vt:lpstr>
      <vt:lpstr>PowerPoint Presentation</vt:lpstr>
      <vt:lpstr>¿Porque prepararte con una educación superior?</vt:lpstr>
      <vt:lpstr>Pagando Por Una Educación Superior Video Familias Latinas</vt:lpstr>
      <vt:lpstr>2014-15 Costo Promedio de Matriculación y Cuotas</vt:lpstr>
      <vt:lpstr>FAFSA/Ayuda Financiera- Video</vt:lpstr>
      <vt:lpstr>Ayuda Financiera</vt:lpstr>
      <vt:lpstr>PowerPoint Presentation</vt:lpstr>
      <vt:lpstr>Otras Maneras De Pagar</vt:lpstr>
      <vt:lpstr>Ley Minnesota Dream Act www.ohe.state.mn.us/mndreamact</vt:lpstr>
      <vt:lpstr> ¡Por Favor Visítenos!</vt:lpstr>
    </vt:vector>
  </TitlesOfParts>
  <Company>Office of Higher Education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Jessica Larson</dc:creator>
  <cp:lastModifiedBy>Jessica Larson</cp:lastModifiedBy>
  <cp:revision>15</cp:revision>
  <dcterms:created xsi:type="dcterms:W3CDTF">2013-10-01T16:30:03Z</dcterms:created>
  <dcterms:modified xsi:type="dcterms:W3CDTF">2014-08-28T17:35:10Z</dcterms:modified>
</cp:coreProperties>
</file>