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5" r:id="rId6"/>
    <p:sldId id="261" r:id="rId7"/>
    <p:sldId id="262" r:id="rId8"/>
    <p:sldId id="260" r:id="rId9"/>
    <p:sldId id="26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DB5811-486C-441C-8FEF-55664F60369E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62C0BC-2338-49D7-A8EB-D99AF72E1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e.state.mn.u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gOUwPB_sM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-23SMf5DyQ?list=PL23B9A23CD8DD82D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181600"/>
            <a:ext cx="3309803" cy="500109"/>
          </a:xfrm>
        </p:spPr>
        <p:txBody>
          <a:bodyPr/>
          <a:lstStyle/>
          <a:p>
            <a:pPr algn="ctr"/>
            <a:r>
              <a:rPr lang="en-US" dirty="0" smtClean="0"/>
              <a:t>First Generation Families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45" y="2971800"/>
            <a:ext cx="2752026" cy="204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00600"/>
            <a:ext cx="1429512" cy="1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www.ohe.state.mn.us</a:t>
            </a:r>
            <a:endParaRPr lang="en-US" dirty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/>
              <a:t>Includes information on:</a:t>
            </a:r>
          </a:p>
          <a:p>
            <a:pPr marL="68580" indent="0" algn="ctr">
              <a:buNone/>
            </a:pPr>
            <a:r>
              <a:rPr lang="en-US" dirty="0"/>
              <a:t>Reciprocity</a:t>
            </a:r>
          </a:p>
          <a:p>
            <a:pPr marL="68580" indent="0" algn="ctr">
              <a:buNone/>
            </a:pPr>
            <a:r>
              <a:rPr lang="en-US" dirty="0"/>
              <a:t>Tax benefits</a:t>
            </a:r>
          </a:p>
          <a:p>
            <a:pPr marL="68580" indent="0" algn="ctr">
              <a:buNone/>
            </a:pPr>
            <a:r>
              <a:rPr lang="en-US" dirty="0"/>
              <a:t>Tuition and Fees for 5 State Area</a:t>
            </a:r>
          </a:p>
          <a:p>
            <a:pPr marL="68580" indent="0" algn="ctr">
              <a:buNone/>
            </a:pPr>
            <a:r>
              <a:rPr lang="en-US" dirty="0"/>
              <a:t>Financial Aid Estimator</a:t>
            </a:r>
          </a:p>
          <a:p>
            <a:pPr marL="68580" indent="0" algn="ctr">
              <a:buNone/>
            </a:pPr>
            <a:r>
              <a:rPr lang="en-US" dirty="0"/>
              <a:t>Preparing, Selecting, </a:t>
            </a:r>
            <a:r>
              <a:rPr lang="en-US" dirty="0" smtClean="0"/>
              <a:t>Paying</a:t>
            </a:r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r>
              <a:rPr lang="en-US" dirty="0" smtClean="0"/>
              <a:t>Plus: Additional videos in the </a:t>
            </a:r>
            <a:r>
              <a:rPr lang="en-US" i="1" dirty="0" smtClean="0"/>
              <a:t>Paying For College </a:t>
            </a:r>
            <a:r>
              <a:rPr lang="en-US" dirty="0" smtClean="0"/>
              <a:t>series.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college??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- Critical thinking skills</a:t>
            </a:r>
          </a:p>
          <a:p>
            <a:endParaRPr lang="en-US" dirty="0"/>
          </a:p>
          <a:p>
            <a:r>
              <a:rPr lang="en-US" dirty="0"/>
              <a:t>Potential - Who are you? What are your interests?</a:t>
            </a:r>
          </a:p>
          <a:p>
            <a:endParaRPr lang="en-US" dirty="0"/>
          </a:p>
          <a:p>
            <a:r>
              <a:rPr lang="en-US" dirty="0"/>
              <a:t>Opportunity - More doors open</a:t>
            </a:r>
          </a:p>
          <a:p>
            <a:endParaRPr lang="en-US" dirty="0"/>
          </a:p>
          <a:p>
            <a:r>
              <a:rPr lang="en-US" dirty="0"/>
              <a:t>Income - 1 Million Dollars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Paying For College Video</a:t>
            </a:r>
            <a:br>
              <a:rPr lang="en-US" dirty="0" smtClean="0"/>
            </a:br>
            <a:r>
              <a:rPr lang="en-US" sz="2400" dirty="0" smtClean="0"/>
              <a:t>First Generation Families</a:t>
            </a:r>
            <a:endParaRPr lang="en-US" dirty="0"/>
          </a:p>
        </p:txBody>
      </p:sp>
      <p:pic>
        <p:nvPicPr>
          <p:cNvPr id="4" name="QgOUwPB_sM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1981200"/>
            <a:ext cx="745066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Tuition and Fees</a:t>
            </a:r>
            <a:br>
              <a:rPr lang="en-US" dirty="0" smtClean="0"/>
            </a:br>
            <a:r>
              <a:rPr lang="en-US" dirty="0" smtClean="0"/>
              <a:t>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Technical &amp; Community Colleges $5,370  </a:t>
            </a:r>
          </a:p>
          <a:p>
            <a:endParaRPr lang="en-US" dirty="0"/>
          </a:p>
          <a:p>
            <a:r>
              <a:rPr lang="en-US" dirty="0"/>
              <a:t>State Universities $7,700 </a:t>
            </a:r>
          </a:p>
          <a:p>
            <a:endParaRPr lang="en-US" dirty="0"/>
          </a:p>
          <a:p>
            <a:r>
              <a:rPr lang="en-US" dirty="0"/>
              <a:t>University of Minnesota $13,620 </a:t>
            </a:r>
          </a:p>
          <a:p>
            <a:endParaRPr lang="en-US" dirty="0"/>
          </a:p>
          <a:p>
            <a:r>
              <a:rPr lang="en-US" dirty="0"/>
              <a:t>Private Career Colleges $14,270  </a:t>
            </a:r>
          </a:p>
          <a:p>
            <a:endParaRPr lang="en-US" dirty="0"/>
          </a:p>
          <a:p>
            <a:r>
              <a:rPr lang="en-US" dirty="0"/>
              <a:t>Private Colleges &amp; Universities $35,177</a:t>
            </a:r>
          </a:p>
        </p:txBody>
      </p:sp>
    </p:spTree>
    <p:extLst>
      <p:ext uri="{BB962C8B-B14F-4D97-AF65-F5344CB8AC3E}">
        <p14:creationId xmlns:p14="http://schemas.microsoft.com/office/powerpoint/2010/main" val="1756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FAFSA/Financial Aid - Video</a:t>
            </a:r>
            <a:endParaRPr lang="en-US" dirty="0"/>
          </a:p>
        </p:txBody>
      </p:sp>
      <p:pic>
        <p:nvPicPr>
          <p:cNvPr id="3" name="c-23SMf5DyQ?list=PL23B9A23CD8DD82DD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95400" y="2133600"/>
            <a:ext cx="6688667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Grants</a:t>
            </a:r>
            <a:r>
              <a:rPr lang="en-US" dirty="0"/>
              <a:t> - Free money usually awarded based on need  </a:t>
            </a:r>
            <a:r>
              <a:rPr lang="en-US" dirty="0" err="1"/>
              <a:t>ie</a:t>
            </a:r>
            <a:r>
              <a:rPr lang="en-US" dirty="0"/>
              <a:t>: Pell, MN State Grant, college funded grants</a:t>
            </a:r>
          </a:p>
          <a:p>
            <a:pPr lvl="1"/>
            <a:r>
              <a:rPr lang="en-US" dirty="0"/>
              <a:t>Does not have to be </a:t>
            </a:r>
            <a:r>
              <a:rPr lang="en-US" dirty="0" smtClean="0"/>
              <a:t>repaid</a:t>
            </a:r>
          </a:p>
          <a:p>
            <a:endParaRPr lang="en-US" dirty="0"/>
          </a:p>
          <a:p>
            <a:r>
              <a:rPr lang="en-US" b="1" dirty="0" smtClean="0"/>
              <a:t>Scholarships</a:t>
            </a:r>
            <a:r>
              <a:rPr lang="en-US" dirty="0" smtClean="0"/>
              <a:t> </a:t>
            </a:r>
            <a:r>
              <a:rPr lang="en-US" dirty="0"/>
              <a:t>- Free money awarded for special talents, grades, cultural or religious backgrounds etc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Do not have to be </a:t>
            </a:r>
            <a:r>
              <a:rPr lang="en-US" dirty="0" smtClean="0"/>
              <a:t>repaid</a:t>
            </a:r>
          </a:p>
          <a:p>
            <a:pPr lvl="1"/>
            <a:r>
              <a:rPr lang="en-US" dirty="0" smtClean="0"/>
              <a:t>Start locally</a:t>
            </a:r>
            <a:endParaRPr lang="en-US" dirty="0"/>
          </a:p>
          <a:p>
            <a:pPr lvl="1"/>
            <a:r>
              <a:rPr lang="en-US" dirty="0" smtClean="0"/>
              <a:t>www.finaid.org/scholarships </a:t>
            </a:r>
            <a:r>
              <a:rPr lang="en-US" dirty="0"/>
              <a:t>to search for scholarships </a:t>
            </a:r>
          </a:p>
          <a:p>
            <a:pPr lvl="1"/>
            <a:r>
              <a:rPr lang="en-US" dirty="0"/>
              <a:t>www.ohe.state.mn.us to see a list of MN institution </a:t>
            </a:r>
            <a:r>
              <a:rPr lang="en-US" dirty="0" smtClean="0"/>
              <a:t>scholarships</a:t>
            </a:r>
          </a:p>
          <a:p>
            <a:pPr lvl="1"/>
            <a:endParaRPr lang="en-US" dirty="0"/>
          </a:p>
          <a:p>
            <a:r>
              <a:rPr lang="en-US" b="1" dirty="0"/>
              <a:t>Work Study </a:t>
            </a:r>
            <a:r>
              <a:rPr lang="en-US" dirty="0"/>
              <a:t>- Money funded by the government that must be earned by working a part-time job on or off campus</a:t>
            </a:r>
          </a:p>
          <a:p>
            <a:pPr lvl="1"/>
            <a:r>
              <a:rPr lang="en-US" dirty="0"/>
              <a:t>Jobs can sometimes provide good experience in your field of </a:t>
            </a:r>
            <a:r>
              <a:rPr lang="en-US" dirty="0" smtClean="0"/>
              <a:t>study</a:t>
            </a:r>
          </a:p>
          <a:p>
            <a:endParaRPr lang="en-US" dirty="0"/>
          </a:p>
          <a:p>
            <a:r>
              <a:rPr lang="en-US" b="1" dirty="0"/>
              <a:t>Loans</a:t>
            </a:r>
            <a:r>
              <a:rPr lang="en-US" dirty="0"/>
              <a:t> - Borrowed money from the government or private lenders that must be paid back with interest</a:t>
            </a:r>
          </a:p>
          <a:p>
            <a:pPr lvl="1"/>
            <a:r>
              <a:rPr lang="en-US" dirty="0"/>
              <a:t>Government Loans vs. Private Loans</a:t>
            </a:r>
          </a:p>
        </p:txBody>
      </p:sp>
    </p:spTree>
    <p:extLst>
      <p:ext uri="{BB962C8B-B14F-4D97-AF65-F5344CB8AC3E}">
        <p14:creationId xmlns:p14="http://schemas.microsoft.com/office/powerpoint/2010/main" val="3886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How can I help pay?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Savings - The more you save, the less you'll have to borrow</a:t>
            </a:r>
          </a:p>
          <a:p>
            <a:pPr lvl="1"/>
            <a:r>
              <a:rPr lang="en-US" dirty="0"/>
              <a:t>MN College Savings Plan - 529 Plan</a:t>
            </a:r>
          </a:p>
          <a:p>
            <a:pPr lvl="1"/>
            <a:r>
              <a:rPr lang="en-US" dirty="0"/>
              <a:t>Visit: www.mnsaves.org for more information</a:t>
            </a:r>
          </a:p>
          <a:p>
            <a:endParaRPr lang="en-US" dirty="0"/>
          </a:p>
          <a:p>
            <a:r>
              <a:rPr lang="en-US" dirty="0"/>
              <a:t>Family Contribution - Financial Aid is designed to assist families who are unable to contribute.</a:t>
            </a:r>
          </a:p>
          <a:p>
            <a:pPr lvl="1"/>
            <a:r>
              <a:rPr lang="en-US" dirty="0"/>
              <a:t>Can include things like room and board, transportation.</a:t>
            </a:r>
          </a:p>
          <a:p>
            <a:pPr lvl="1"/>
            <a:r>
              <a:rPr lang="en-US" dirty="0"/>
              <a:t>Can also include extended family and close friends.</a:t>
            </a:r>
          </a:p>
        </p:txBody>
      </p:sp>
    </p:spTree>
    <p:extLst>
      <p:ext uri="{BB962C8B-B14F-4D97-AF65-F5344CB8AC3E}">
        <p14:creationId xmlns:p14="http://schemas.microsoft.com/office/powerpoint/2010/main" val="9422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Other Ways to Pay/Save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Dual Credit - PSEO, CIS, AP, IB</a:t>
            </a:r>
          </a:p>
          <a:p>
            <a:pPr lvl="1"/>
            <a:r>
              <a:rPr lang="en-US" dirty="0"/>
              <a:t>readysetgo.state.mn.us</a:t>
            </a:r>
          </a:p>
          <a:p>
            <a:endParaRPr lang="en-US" dirty="0"/>
          </a:p>
          <a:p>
            <a:r>
              <a:rPr lang="en-US" dirty="0"/>
              <a:t>Military and Community Service - </a:t>
            </a:r>
          </a:p>
          <a:p>
            <a:pPr lvl="1"/>
            <a:r>
              <a:rPr lang="en-US" dirty="0"/>
              <a:t>ROTC - 2, 3 and 4 year scholarships incl. full tuition, fees, books and living stipend in exchange for years of service.</a:t>
            </a:r>
          </a:p>
          <a:p>
            <a:pPr lvl="1"/>
            <a:r>
              <a:rPr lang="en-US" dirty="0" err="1"/>
              <a:t>Americorps</a:t>
            </a:r>
            <a:r>
              <a:rPr lang="en-US" dirty="0"/>
              <a:t> - Defer federal loans. Education Award per term. Qualifies for Public Service Loan Forgiveness.</a:t>
            </a:r>
          </a:p>
          <a:p>
            <a:pPr lvl="1"/>
            <a:r>
              <a:rPr lang="en-US" dirty="0" err="1"/>
              <a:t>Peacecorps</a:t>
            </a:r>
            <a:r>
              <a:rPr lang="en-US" dirty="0"/>
              <a:t> - Defer federal loans. Perkins Loan 15% balance cancellation per year of service.</a:t>
            </a:r>
          </a:p>
        </p:txBody>
      </p:sp>
    </p:spTree>
    <p:extLst>
      <p:ext uri="{BB962C8B-B14F-4D97-AF65-F5344CB8AC3E}">
        <p14:creationId xmlns:p14="http://schemas.microsoft.com/office/powerpoint/2010/main" val="22624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MN Dream </a:t>
            </a:r>
            <a:r>
              <a:rPr lang="en-US" dirty="0"/>
              <a:t>Act</a:t>
            </a:r>
            <a:br>
              <a:rPr lang="en-US" dirty="0"/>
            </a:br>
            <a:r>
              <a:rPr lang="en-US" sz="3100" dirty="0"/>
              <a:t>www.ohe.state.mn.us/mndreamact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768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  <a:defRPr/>
            </a:pPr>
            <a:r>
              <a:rPr lang="en-US" b="1" dirty="0"/>
              <a:t>Eligible for:</a:t>
            </a:r>
          </a:p>
          <a:p>
            <a:pPr>
              <a:defRPr/>
            </a:pPr>
            <a:r>
              <a:rPr lang="en-US" b="1" dirty="0"/>
              <a:t>In-state tuition rates at </a:t>
            </a:r>
            <a:r>
              <a:rPr lang="en-US" b="1" dirty="0" err="1"/>
              <a:t>MnSCU</a:t>
            </a:r>
            <a:r>
              <a:rPr lang="en-US" b="1" dirty="0"/>
              <a:t> and University of MN campuses </a:t>
            </a:r>
          </a:p>
          <a:p>
            <a:pPr>
              <a:defRPr/>
            </a:pPr>
            <a:r>
              <a:rPr lang="en-US" b="1" dirty="0"/>
              <a:t>State financial aid programs</a:t>
            </a:r>
          </a:p>
          <a:p>
            <a:pPr>
              <a:defRPr/>
            </a:pPr>
            <a:r>
              <a:rPr lang="en-US" b="1" dirty="0"/>
              <a:t>Privately-funded scholarships administered by </a:t>
            </a:r>
            <a:r>
              <a:rPr lang="en-US" b="1" dirty="0" err="1"/>
              <a:t>MnSCU</a:t>
            </a:r>
            <a:r>
              <a:rPr lang="en-US" b="1" dirty="0"/>
              <a:t> or U of M </a:t>
            </a:r>
            <a:r>
              <a:rPr lang="en-US" b="1" dirty="0" smtClean="0"/>
              <a:t>campuses</a:t>
            </a:r>
          </a:p>
          <a:p>
            <a:pPr>
              <a:defRPr/>
            </a:pPr>
            <a:endParaRPr lang="en-US" b="1" dirty="0"/>
          </a:p>
          <a:p>
            <a:pPr marL="68580" indent="0">
              <a:buNone/>
              <a:defRPr/>
            </a:pPr>
            <a:r>
              <a:rPr lang="en-US" b="1" dirty="0"/>
              <a:t>Requirements:</a:t>
            </a:r>
          </a:p>
          <a:p>
            <a:pPr>
              <a:defRPr/>
            </a:pPr>
            <a:r>
              <a:rPr lang="en-US" b="1" dirty="0"/>
              <a:t>Attend a MN high school for at least 3 years</a:t>
            </a:r>
          </a:p>
          <a:p>
            <a:pPr>
              <a:defRPr/>
            </a:pPr>
            <a:r>
              <a:rPr lang="en-US" b="1" dirty="0"/>
              <a:t>Graduate from a MN high school or earn a GED in MN</a:t>
            </a:r>
          </a:p>
          <a:p>
            <a:pPr>
              <a:defRPr/>
            </a:pPr>
            <a:r>
              <a:rPr lang="en-US" b="1" dirty="0"/>
              <a:t>If male, complied with Selective Service registration requirements</a:t>
            </a:r>
          </a:p>
          <a:p>
            <a:pPr>
              <a:defRPr/>
            </a:pPr>
            <a:r>
              <a:rPr lang="en-US" b="1" dirty="0"/>
              <a:t>Apply for lawful immigration status once federal process exists (does not refer to Deferred Action for Childhood Arrivals)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34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232</TotalTime>
  <Words>462</Words>
  <Application>Microsoft Office PowerPoint</Application>
  <PresentationFormat>On-screen Show (4:3)</PresentationFormat>
  <Paragraphs>74</Paragraphs>
  <Slides>10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PowerPoint Presentation</vt:lpstr>
      <vt:lpstr>Why college??</vt:lpstr>
      <vt:lpstr>Paying For College Video First Generation Families</vt:lpstr>
      <vt:lpstr>Average Tuition and Fees 2014-2015</vt:lpstr>
      <vt:lpstr>FAFSA/Financial Aid - Video</vt:lpstr>
      <vt:lpstr>Financial Aid</vt:lpstr>
      <vt:lpstr>How can I help pay?</vt:lpstr>
      <vt:lpstr>Other Ways to Pay/Save</vt:lpstr>
      <vt:lpstr>MN Dream Act www.ohe.state.mn.us/mndreamact</vt:lpstr>
      <vt:lpstr>For more information:</vt:lpstr>
    </vt:vector>
  </TitlesOfParts>
  <Company>Office of Higher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Larson</dc:creator>
  <cp:lastModifiedBy>Jessica Larson</cp:lastModifiedBy>
  <cp:revision>14</cp:revision>
  <dcterms:created xsi:type="dcterms:W3CDTF">2013-10-01T16:30:03Z</dcterms:created>
  <dcterms:modified xsi:type="dcterms:W3CDTF">2014-08-28T17:35:40Z</dcterms:modified>
</cp:coreProperties>
</file>