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handoutMasterIdLst>
    <p:handoutMasterId r:id="rId173"/>
  </p:handoutMasterIdLst>
  <p:sldIdLst>
    <p:sldId id="256" r:id="rId2"/>
    <p:sldId id="257" r:id="rId3"/>
    <p:sldId id="265" r:id="rId4"/>
    <p:sldId id="264" r:id="rId5"/>
    <p:sldId id="263" r:id="rId6"/>
    <p:sldId id="268" r:id="rId7"/>
    <p:sldId id="269" r:id="rId8"/>
    <p:sldId id="267" r:id="rId9"/>
    <p:sldId id="266" r:id="rId10"/>
    <p:sldId id="270" r:id="rId11"/>
    <p:sldId id="271" r:id="rId12"/>
    <p:sldId id="433" r:id="rId13"/>
    <p:sldId id="272" r:id="rId14"/>
    <p:sldId id="274" r:id="rId15"/>
    <p:sldId id="273" r:id="rId16"/>
    <p:sldId id="275" r:id="rId17"/>
    <p:sldId id="434" r:id="rId18"/>
    <p:sldId id="276" r:id="rId19"/>
    <p:sldId id="277" r:id="rId20"/>
    <p:sldId id="279" r:id="rId21"/>
    <p:sldId id="281" r:id="rId22"/>
    <p:sldId id="430" r:id="rId23"/>
    <p:sldId id="431" r:id="rId24"/>
    <p:sldId id="287" r:id="rId25"/>
    <p:sldId id="432" r:id="rId26"/>
    <p:sldId id="429" r:id="rId27"/>
    <p:sldId id="282" r:id="rId28"/>
    <p:sldId id="285" r:id="rId29"/>
    <p:sldId id="286" r:id="rId30"/>
    <p:sldId id="288" r:id="rId31"/>
    <p:sldId id="291" r:id="rId32"/>
    <p:sldId id="292" r:id="rId33"/>
    <p:sldId id="296" r:id="rId34"/>
    <p:sldId id="295" r:id="rId35"/>
    <p:sldId id="294" r:id="rId36"/>
    <p:sldId id="293" r:id="rId37"/>
    <p:sldId id="290" r:id="rId38"/>
    <p:sldId id="297" r:id="rId39"/>
    <p:sldId id="298" r:id="rId40"/>
    <p:sldId id="301" r:id="rId41"/>
    <p:sldId id="300" r:id="rId42"/>
    <p:sldId id="299" r:id="rId43"/>
    <p:sldId id="308" r:id="rId44"/>
    <p:sldId id="425" r:id="rId45"/>
    <p:sldId id="307" r:id="rId46"/>
    <p:sldId id="426" r:id="rId47"/>
    <p:sldId id="306" r:id="rId48"/>
    <p:sldId id="305" r:id="rId49"/>
    <p:sldId id="304" r:id="rId50"/>
    <p:sldId id="309" r:id="rId51"/>
    <p:sldId id="314" r:id="rId52"/>
    <p:sldId id="313" r:id="rId53"/>
    <p:sldId id="427" r:id="rId54"/>
    <p:sldId id="312" r:id="rId55"/>
    <p:sldId id="311" r:id="rId56"/>
    <p:sldId id="310" r:id="rId57"/>
    <p:sldId id="303" r:id="rId58"/>
    <p:sldId id="302" r:id="rId59"/>
    <p:sldId id="289" r:id="rId60"/>
    <p:sldId id="315" r:id="rId61"/>
    <p:sldId id="316" r:id="rId62"/>
    <p:sldId id="317" r:id="rId63"/>
    <p:sldId id="319" r:id="rId64"/>
    <p:sldId id="320" r:id="rId65"/>
    <p:sldId id="321" r:id="rId66"/>
    <p:sldId id="318" r:id="rId67"/>
    <p:sldId id="322" r:id="rId68"/>
    <p:sldId id="330" r:id="rId69"/>
    <p:sldId id="329" r:id="rId70"/>
    <p:sldId id="428" r:id="rId71"/>
    <p:sldId id="328" r:id="rId72"/>
    <p:sldId id="327" r:id="rId73"/>
    <p:sldId id="326" r:id="rId74"/>
    <p:sldId id="325" r:id="rId75"/>
    <p:sldId id="324" r:id="rId76"/>
    <p:sldId id="323" r:id="rId77"/>
    <p:sldId id="336" r:id="rId78"/>
    <p:sldId id="334" r:id="rId79"/>
    <p:sldId id="333" r:id="rId80"/>
    <p:sldId id="332" r:id="rId81"/>
    <p:sldId id="340" r:id="rId82"/>
    <p:sldId id="339" r:id="rId83"/>
    <p:sldId id="338" r:id="rId84"/>
    <p:sldId id="337" r:id="rId85"/>
    <p:sldId id="331" r:id="rId86"/>
    <p:sldId id="341" r:id="rId87"/>
    <p:sldId id="345" r:id="rId88"/>
    <p:sldId id="344" r:id="rId89"/>
    <p:sldId id="343" r:id="rId90"/>
    <p:sldId id="435" r:id="rId91"/>
    <p:sldId id="342" r:id="rId92"/>
    <p:sldId id="346" r:id="rId93"/>
    <p:sldId id="347" r:id="rId94"/>
    <p:sldId id="348" r:id="rId95"/>
    <p:sldId id="349" r:id="rId96"/>
    <p:sldId id="350" r:id="rId97"/>
    <p:sldId id="351" r:id="rId98"/>
    <p:sldId id="358" r:id="rId99"/>
    <p:sldId id="357" r:id="rId100"/>
    <p:sldId id="356" r:id="rId101"/>
    <p:sldId id="355" r:id="rId102"/>
    <p:sldId id="354" r:id="rId103"/>
    <p:sldId id="353" r:id="rId104"/>
    <p:sldId id="352" r:id="rId105"/>
    <p:sldId id="359" r:id="rId106"/>
    <p:sldId id="360" r:id="rId107"/>
    <p:sldId id="361" r:id="rId108"/>
    <p:sldId id="362" r:id="rId109"/>
    <p:sldId id="363" r:id="rId110"/>
    <p:sldId id="364" r:id="rId111"/>
    <p:sldId id="365" r:id="rId112"/>
    <p:sldId id="366" r:id="rId113"/>
    <p:sldId id="369" r:id="rId114"/>
    <p:sldId id="370" r:id="rId115"/>
    <p:sldId id="368" r:id="rId116"/>
    <p:sldId id="372" r:id="rId117"/>
    <p:sldId id="373" r:id="rId118"/>
    <p:sldId id="374" r:id="rId119"/>
    <p:sldId id="375" r:id="rId120"/>
    <p:sldId id="371" r:id="rId121"/>
    <p:sldId id="379" r:id="rId122"/>
    <p:sldId id="380" r:id="rId123"/>
    <p:sldId id="378" r:id="rId124"/>
    <p:sldId id="381" r:id="rId125"/>
    <p:sldId id="377" r:id="rId126"/>
    <p:sldId id="376" r:id="rId127"/>
    <p:sldId id="367" r:id="rId128"/>
    <p:sldId id="382" r:id="rId129"/>
    <p:sldId id="384" r:id="rId130"/>
    <p:sldId id="385" r:id="rId131"/>
    <p:sldId id="383"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5" r:id="rId149"/>
    <p:sldId id="404" r:id="rId150"/>
    <p:sldId id="402" r:id="rId151"/>
    <p:sldId id="403" r:id="rId152"/>
    <p:sldId id="408" r:id="rId153"/>
    <p:sldId id="409" r:id="rId154"/>
    <p:sldId id="407" r:id="rId155"/>
    <p:sldId id="406" r:id="rId156"/>
    <p:sldId id="414" r:id="rId157"/>
    <p:sldId id="413" r:id="rId158"/>
    <p:sldId id="412" r:id="rId159"/>
    <p:sldId id="411" r:id="rId160"/>
    <p:sldId id="417" r:id="rId161"/>
    <p:sldId id="416" r:id="rId162"/>
    <p:sldId id="415" r:id="rId163"/>
    <p:sldId id="410" r:id="rId164"/>
    <p:sldId id="418" r:id="rId165"/>
    <p:sldId id="421" r:id="rId166"/>
    <p:sldId id="420" r:id="rId167"/>
    <p:sldId id="419" r:id="rId168"/>
    <p:sldId id="424" r:id="rId169"/>
    <p:sldId id="423" r:id="rId170"/>
    <p:sldId id="422" r:id="rId1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E21"/>
    <a:srgbClr val="003865"/>
    <a:srgbClr val="97999B"/>
    <a:srgbClr val="008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1" autoAdjust="0"/>
    <p:restoredTop sz="94660"/>
  </p:normalViewPr>
  <p:slideViewPr>
    <p:cSldViewPr snapToGrid="0">
      <p:cViewPr varScale="1">
        <p:scale>
          <a:sx n="73" d="100"/>
          <a:sy n="73"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86574C2-043D-4DE6-A8DC-9FC57D80FCBB}" type="datetimeFigureOut">
              <a:rPr lang="en-US" smtClean="0"/>
              <a:t>5/18/2020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6B6038-133A-4820-B6F4-5213BDCE3019}" type="slidenum">
              <a:rPr lang="en-US" smtClean="0"/>
              <a:t>‹#›</a:t>
            </a:fld>
            <a:endParaRPr lang="en-US" dirty="0"/>
          </a:p>
        </p:txBody>
      </p:sp>
    </p:spTree>
    <p:extLst>
      <p:ext uri="{BB962C8B-B14F-4D97-AF65-F5344CB8AC3E}">
        <p14:creationId xmlns:p14="http://schemas.microsoft.com/office/powerpoint/2010/main" val="1148166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67EC1D-3C1B-485C-80D9-4F8A85553F04}" type="datetimeFigureOut">
              <a:rPr lang="en-US" smtClean="0"/>
              <a:t>5/18/2020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70E4FC5-5E05-4F4E-8874-20B06C6B69B2}" type="slidenum">
              <a:rPr lang="en-US" smtClean="0"/>
              <a:t>‹#›</a:t>
            </a:fld>
            <a:endParaRPr lang="en-US" dirty="0"/>
          </a:p>
        </p:txBody>
      </p:sp>
    </p:spTree>
    <p:extLst>
      <p:ext uri="{BB962C8B-B14F-4D97-AF65-F5344CB8AC3E}">
        <p14:creationId xmlns:p14="http://schemas.microsoft.com/office/powerpoint/2010/main" val="180503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59422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www.ohe.state.mn.us/" TargetMode="External"/><Relationship Id="rId5" Type="http://schemas.openxmlformats.org/officeDocument/2006/relationships/image" Target="../media/image7.png"/><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C3F4A1-007E-4398-9385-078E408B2AEC}" type="datetimeFigureOut">
              <a:rPr lang="en-US" smtClean="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57C600-91CA-4088-8647-F41A51F3E895}"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0" y="3037788"/>
            <a:ext cx="12191999" cy="1188823"/>
          </a:xfrm>
          <a:prstGeom prst="rect">
            <a:avLst/>
          </a:prstGeom>
        </p:spPr>
      </p:pic>
      <p:sp>
        <p:nvSpPr>
          <p:cNvPr id="2" name="Title 1"/>
          <p:cNvSpPr>
            <a:spLocks noGrp="1"/>
          </p:cNvSpPr>
          <p:nvPr>
            <p:ph type="ctrTitle"/>
          </p:nvPr>
        </p:nvSpPr>
        <p:spPr>
          <a:xfrm>
            <a:off x="1523999" y="16117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3999" y="4366701"/>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a:stretch>
            <a:fillRect/>
          </a:stretch>
        </p:blipFill>
        <p:spPr>
          <a:xfrm>
            <a:off x="580767" y="899956"/>
            <a:ext cx="11038930" cy="1910584"/>
          </a:xfrm>
          <a:prstGeom prst="rect">
            <a:avLst/>
          </a:prstGeom>
        </p:spPr>
      </p:pic>
      <p:pic>
        <p:nvPicPr>
          <p:cNvPr id="10" name="Picture 9"/>
          <p:cNvPicPr>
            <a:picLocks noChangeAspect="1"/>
          </p:cNvPicPr>
          <p:nvPr userDrawn="1"/>
        </p:nvPicPr>
        <p:blipFill>
          <a:blip r:embed="rId4"/>
          <a:stretch>
            <a:fillRect/>
          </a:stretch>
        </p:blipFill>
        <p:spPr>
          <a:xfrm>
            <a:off x="-1058" y="4211319"/>
            <a:ext cx="12193057" cy="121931"/>
          </a:xfrm>
          <a:prstGeom prst="rect">
            <a:avLst/>
          </a:prstGeom>
        </p:spPr>
      </p:pic>
    </p:spTree>
    <p:extLst>
      <p:ext uri="{BB962C8B-B14F-4D97-AF65-F5344CB8AC3E}">
        <p14:creationId xmlns:p14="http://schemas.microsoft.com/office/powerpoint/2010/main" val="168550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C3F4A1-007E-4398-9385-078E408B2AEC}" type="datetimeFigureOut">
              <a:rPr lang="en-US" smtClean="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865"/>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lvl1pPr>
              <a:defRPr sz="4400">
                <a:solidFill>
                  <a:schemeClr val="bg1"/>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stretch>
            <a:fillRect/>
          </a:stretch>
        </p:blipFill>
        <p:spPr>
          <a:xfrm flipV="1">
            <a:off x="-793" y="1395319"/>
            <a:ext cx="12192793" cy="121928"/>
          </a:xfrm>
          <a:prstGeom prst="rect">
            <a:avLst/>
          </a:prstGeom>
        </p:spPr>
      </p:pic>
      <p:pic>
        <p:nvPicPr>
          <p:cNvPr id="9" name="Picture 8"/>
          <p:cNvPicPr>
            <a:picLocks noChangeAspect="1"/>
          </p:cNvPicPr>
          <p:nvPr userDrawn="1"/>
        </p:nvPicPr>
        <p:blipFill>
          <a:blip r:embed="rId3"/>
          <a:stretch>
            <a:fillRect/>
          </a:stretch>
        </p:blipFill>
        <p:spPr>
          <a:xfrm>
            <a:off x="9921012" y="5685683"/>
            <a:ext cx="2011908" cy="982560"/>
          </a:xfrm>
          <a:prstGeom prst="rect">
            <a:avLst/>
          </a:prstGeom>
        </p:spPr>
      </p:pic>
    </p:spTree>
    <p:extLst>
      <p:ext uri="{BB962C8B-B14F-4D97-AF65-F5344CB8AC3E}">
        <p14:creationId xmlns:p14="http://schemas.microsoft.com/office/powerpoint/2010/main" val="146475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C3F4A1-007E-4398-9385-078E408B2AEC}" type="datetimeFigureOut">
              <a:rPr lang="en-US" smtClean="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Rectangle 7"/>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865"/>
              </a:solidFill>
              <a:effectLst/>
              <a:uLnTx/>
              <a:uFillTx/>
              <a:latin typeface="Calibri"/>
              <a:ea typeface="+mn-ea"/>
              <a:cs typeface="+mn-cs"/>
            </a:endParaRPr>
          </a:p>
        </p:txBody>
      </p:sp>
      <p:pic>
        <p:nvPicPr>
          <p:cNvPr id="9" name="Picture 8"/>
          <p:cNvPicPr>
            <a:picLocks noChangeAspect="1"/>
          </p:cNvPicPr>
          <p:nvPr userDrawn="1"/>
        </p:nvPicPr>
        <p:blipFill>
          <a:blip r:embed="rId2"/>
          <a:stretch>
            <a:fillRect/>
          </a:stretch>
        </p:blipFill>
        <p:spPr>
          <a:xfrm>
            <a:off x="-529" y="1396994"/>
            <a:ext cx="12193057" cy="121931"/>
          </a:xfrm>
          <a:prstGeom prst="rect">
            <a:avLst/>
          </a:prstGeom>
        </p:spPr>
      </p:pic>
      <p:pic>
        <p:nvPicPr>
          <p:cNvPr id="10" name="Picture 9"/>
          <p:cNvPicPr>
            <a:picLocks noChangeAspect="1"/>
          </p:cNvPicPr>
          <p:nvPr userDrawn="1"/>
        </p:nvPicPr>
        <p:blipFill>
          <a:blip r:embed="rId3"/>
          <a:stretch>
            <a:fillRect/>
          </a:stretch>
        </p:blipFill>
        <p:spPr>
          <a:xfrm>
            <a:off x="9921012" y="5685683"/>
            <a:ext cx="2011908" cy="98256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355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865"/>
              </a:solidFill>
              <a:effectLst/>
              <a:uLnTx/>
              <a:uFillTx/>
              <a:latin typeface="Calibri"/>
              <a:ea typeface="+mn-ea"/>
              <a:cs typeface="+mn-cs"/>
            </a:endParaRPr>
          </a:p>
        </p:txBody>
      </p:sp>
      <p:pic>
        <p:nvPicPr>
          <p:cNvPr id="7" name="Picture 6"/>
          <p:cNvPicPr>
            <a:picLocks noChangeAspect="1"/>
          </p:cNvPicPr>
          <p:nvPr userDrawn="1"/>
        </p:nvPicPr>
        <p:blipFill>
          <a:blip r:embed="rId2"/>
          <a:stretch>
            <a:fillRect/>
          </a:stretch>
        </p:blipFill>
        <p:spPr>
          <a:xfrm flipV="1">
            <a:off x="-793" y="1395319"/>
            <a:ext cx="12192793" cy="121928"/>
          </a:xfrm>
          <a:prstGeom prst="rect">
            <a:avLst/>
          </a:prstGeom>
        </p:spPr>
      </p:pic>
      <p:pic>
        <p:nvPicPr>
          <p:cNvPr id="8" name="Picture 7"/>
          <p:cNvPicPr>
            <a:picLocks noChangeAspect="1"/>
          </p:cNvPicPr>
          <p:nvPr userDrawn="1"/>
        </p:nvPicPr>
        <p:blipFill>
          <a:blip r:embed="rId3"/>
          <a:stretch>
            <a:fillRect/>
          </a:stretch>
        </p:blipFill>
        <p:spPr>
          <a:xfrm>
            <a:off x="9103360" y="5423948"/>
            <a:ext cx="2656840" cy="1297527"/>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smtClean="0"/>
              <a:t>Contact us</a:t>
            </a:r>
            <a:endParaRPr lang="en-US" dirty="0"/>
          </a:p>
        </p:txBody>
      </p:sp>
      <p:sp>
        <p:nvSpPr>
          <p:cNvPr id="10" name="Text Box 2"/>
          <p:cNvSpPr txBox="1">
            <a:spLocks noChangeArrowheads="1"/>
          </p:cNvSpPr>
          <p:nvPr userDrawn="1"/>
        </p:nvSpPr>
        <p:spPr bwMode="auto">
          <a:xfrm>
            <a:off x="838200" y="2022115"/>
            <a:ext cx="6700520" cy="321028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Minnesota Office of Higher Education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1450 Energy Park Drive, Suite 350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Saint Paul, MN 55108</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Phone: (651) 642-0567</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Toll Free: (800) 657-3866</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Fax: (651) </a:t>
            </a:r>
            <a:r>
              <a:rPr lang="en-US" sz="2800" dirty="0" smtClean="0">
                <a:effectLst/>
                <a:latin typeface="Calibri" panose="020F0502020204030204" pitchFamily="34" charset="0"/>
                <a:ea typeface="Times" panose="02020603050405020304" pitchFamily="18" charset="0"/>
                <a:cs typeface="Times New Roman" panose="02020603050405020304" pitchFamily="18" charset="0"/>
              </a:rPr>
              <a:t>642-0675</a:t>
            </a:r>
            <a:r>
              <a:rPr lang="en-US" sz="2800" dirty="0">
                <a:effectLst/>
                <a:latin typeface="Calibri" panose="020F0502020204030204" pitchFamily="34" charset="0"/>
                <a:ea typeface="Times" panose="02020603050405020304" pitchFamily="18" charset="0"/>
                <a:cs typeface="Times New Roman" panose="02020603050405020304" pitchFamily="18" charset="0"/>
              </a:rPr>
              <a:t> </a:t>
            </a:r>
          </a:p>
        </p:txBody>
      </p:sp>
      <p:pic>
        <p:nvPicPr>
          <p:cNvPr id="1026" name="Picture 2" descr="Image result for twitter bird no backgroun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54240" y="2764276"/>
            <a:ext cx="972184" cy="7064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stretch>
            <a:fillRect/>
          </a:stretch>
        </p:blipFill>
        <p:spPr>
          <a:xfrm>
            <a:off x="7474177" y="3470730"/>
            <a:ext cx="481103" cy="481103"/>
          </a:xfrm>
          <a:prstGeom prst="rect">
            <a:avLst/>
          </a:prstGeom>
        </p:spPr>
      </p:pic>
      <p:sp>
        <p:nvSpPr>
          <p:cNvPr id="13" name="TextBox 12"/>
          <p:cNvSpPr txBox="1"/>
          <p:nvPr userDrawn="1"/>
        </p:nvSpPr>
        <p:spPr>
          <a:xfrm>
            <a:off x="7955280" y="2932837"/>
            <a:ext cx="2390776" cy="369332"/>
          </a:xfrm>
          <a:prstGeom prst="rect">
            <a:avLst/>
          </a:prstGeom>
          <a:noFill/>
        </p:spPr>
        <p:txBody>
          <a:bodyPr wrap="square" rtlCol="0">
            <a:spAutoFit/>
          </a:bodyPr>
          <a:lstStyle/>
          <a:p>
            <a:r>
              <a:rPr lang="en-US" dirty="0" smtClean="0"/>
              <a:t>@MnOfficeHiEd</a:t>
            </a:r>
            <a:endParaRPr lang="en-US" dirty="0"/>
          </a:p>
        </p:txBody>
      </p:sp>
      <p:sp>
        <p:nvSpPr>
          <p:cNvPr id="14" name="TextBox 13"/>
          <p:cNvSpPr txBox="1"/>
          <p:nvPr userDrawn="1"/>
        </p:nvSpPr>
        <p:spPr>
          <a:xfrm>
            <a:off x="7955280" y="3526615"/>
            <a:ext cx="4064000" cy="369332"/>
          </a:xfrm>
          <a:prstGeom prst="rect">
            <a:avLst/>
          </a:prstGeom>
          <a:noFill/>
        </p:spPr>
        <p:txBody>
          <a:bodyPr wrap="square" rtlCol="0">
            <a:spAutoFit/>
          </a:bodyPr>
          <a:lstStyle/>
          <a:p>
            <a:r>
              <a:rPr lang="en-US" dirty="0" smtClean="0"/>
              <a:t>facebook.com/MNOfficeofHigherEd</a:t>
            </a:r>
            <a:endParaRPr lang="en-US" dirty="0"/>
          </a:p>
        </p:txBody>
      </p:sp>
      <p:sp>
        <p:nvSpPr>
          <p:cNvPr id="15" name="TextBox 14"/>
          <p:cNvSpPr txBox="1"/>
          <p:nvPr userDrawn="1"/>
        </p:nvSpPr>
        <p:spPr>
          <a:xfrm>
            <a:off x="7420201" y="4098594"/>
            <a:ext cx="2255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dirty="0" smtClean="0">
                <a:solidFill>
                  <a:srgbClr val="0000FF"/>
                </a:solidFill>
                <a:effectLst/>
                <a:latin typeface="Calibri" panose="020F0502020204030204" pitchFamily="34" charset="0"/>
                <a:ea typeface="Times" panose="02020603050405020304" pitchFamily="18" charset="0"/>
                <a:cs typeface="Times New Roman" panose="02020603050405020304" pitchFamily="18" charset="0"/>
                <a:hlinkClick r:id="rId6"/>
              </a:rPr>
              <a:t>www.ohe.state.mn.us</a:t>
            </a:r>
            <a:endParaRPr lang="en-US" sz="1800" dirty="0" smtClean="0">
              <a:effectLst/>
              <a:latin typeface="Calibri" panose="020F0502020204030204" pitchFamily="34"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204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3F4A1-007E-4398-9385-078E408B2AEC}" type="datetimeFigureOut">
              <a:rPr lang="en-US" smtClean="0"/>
              <a:t>5/18/2020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7C600-91CA-4088-8647-F41A51F3E895}" type="slidenum">
              <a:rPr lang="en-US" smtClean="0"/>
              <a:t>‹#›</a:t>
            </a:fld>
            <a:endParaRPr lang="en-US" dirty="0"/>
          </a:p>
        </p:txBody>
      </p:sp>
    </p:spTree>
    <p:extLst>
      <p:ext uri="{BB962C8B-B14F-4D97-AF65-F5344CB8AC3E}">
        <p14:creationId xmlns:p14="http://schemas.microsoft.com/office/powerpoint/2010/main" val="28892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www.ohe.state.mn.us/SSL/SG/index.cf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ohe.state.mn.us/SSL/SG/index.cfm"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mailto:Nancy.a.johnson@state.mn.us" TargetMode="External"/><Relationship Id="rId2" Type="http://schemas.openxmlformats.org/officeDocument/2006/relationships/hyperlink" Target="mailto:Meghan.flores@state.mn.us" TargetMode="External"/><Relationship Id="rId1" Type="http://schemas.openxmlformats.org/officeDocument/2006/relationships/slideLayout" Target="../slideLayouts/slideLayout2.xml"/><Relationship Id="rId5" Type="http://schemas.openxmlformats.org/officeDocument/2006/relationships/hyperlink" Target="mailto:Jodi.Rouland@state.mn.us" TargetMode="External"/><Relationship Id="rId4" Type="http://schemas.openxmlformats.org/officeDocument/2006/relationships/hyperlink" Target="mailto:brenda.larter@state.mn.us"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mailto:jacquelynn.mol.sletten@state.mn.us" TargetMode="External"/><Relationship Id="rId2" Type="http://schemas.openxmlformats.org/officeDocument/2006/relationships/hyperlink" Target="mailto:megan.fitzgibbon@state.mn.us" TargetMode="External"/><Relationship Id="rId1" Type="http://schemas.openxmlformats.org/officeDocument/2006/relationships/slideLayout" Target="../slideLayouts/slideLayout2.xml"/><Relationship Id="rId4" Type="http://schemas.openxmlformats.org/officeDocument/2006/relationships/hyperlink" Target="mailto:Joanna.moua@state.mn.us"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ohe.state.mn.us/ssl/fafsa_quest/index.cfm"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fafsa.ed.go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hyperlink" Target="http://www.ifap.ed.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ohe.state.mn.us/mPg.cfm?pageID=140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ohe.state.mn.us/mPg.cfm?pageID=1586" TargetMode="External"/><Relationship Id="rId2" Type="http://schemas.openxmlformats.org/officeDocument/2006/relationships/hyperlink" Target="http://www.ohe.state.mn.us/MNDreamAct"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ohe.state.mn.us/SSL/SG/index.cf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ohe.state.mn.u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ohe.state.mn.us/SSL/SG/index.cfm"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611762"/>
            <a:ext cx="9144000" cy="2544601"/>
          </a:xfrm>
        </p:spPr>
        <p:txBody>
          <a:bodyPr>
            <a:normAutofit/>
          </a:bodyPr>
          <a:lstStyle/>
          <a:p>
            <a:r>
              <a:rPr lang="en-US" altLang="en-US" sz="3600" b="1" dirty="0"/>
              <a:t>State Grant Training for Financial Aid Administrators</a:t>
            </a:r>
            <a:endParaRPr lang="en-US" sz="3600" dirty="0"/>
          </a:p>
        </p:txBody>
      </p:sp>
      <p:sp>
        <p:nvSpPr>
          <p:cNvPr id="3" name="Subtitle 2"/>
          <p:cNvSpPr>
            <a:spLocks noGrp="1"/>
          </p:cNvSpPr>
          <p:nvPr>
            <p:ph type="subTitle" idx="1"/>
          </p:nvPr>
        </p:nvSpPr>
        <p:spPr>
          <a:xfrm>
            <a:off x="1523999" y="4416577"/>
            <a:ext cx="9144000" cy="1655762"/>
          </a:xfrm>
        </p:spPr>
        <p:txBody>
          <a:bodyPr/>
          <a:lstStyle/>
          <a:p>
            <a:r>
              <a:rPr lang="en-US" altLang="en-US" b="1" dirty="0"/>
              <a:t>Presented by Meghan Flores</a:t>
            </a:r>
          </a:p>
          <a:p>
            <a:r>
              <a:rPr lang="en-US" altLang="en-US" b="1" dirty="0" smtClean="0"/>
              <a:t>November 19, 2019</a:t>
            </a:r>
            <a:endParaRPr lang="en-US" altLang="en-US" b="1" dirty="0"/>
          </a:p>
        </p:txBody>
      </p:sp>
    </p:spTree>
    <p:extLst>
      <p:ext uri="{BB962C8B-B14F-4D97-AF65-F5344CB8AC3E}">
        <p14:creationId xmlns:p14="http://schemas.microsoft.com/office/powerpoint/2010/main" val="2261591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School </a:t>
            </a:r>
            <a:r>
              <a:rPr lang="en-US" altLang="en-US" b="1" u="sng" dirty="0"/>
              <a:t>must </a:t>
            </a:r>
            <a:r>
              <a:rPr lang="en-US" altLang="en-US" b="1" dirty="0"/>
              <a:t>use ISIR/SAR to screen for State Grant eligibility</a:t>
            </a:r>
          </a:p>
          <a:p>
            <a:pPr lvl="1"/>
            <a:r>
              <a:rPr lang="en-US" altLang="en-US" sz="2800" b="1" dirty="0"/>
              <a:t>If school not on Title IV programs, school must use student’s paper SAR</a:t>
            </a:r>
          </a:p>
          <a:p>
            <a:pPr lvl="2"/>
            <a:r>
              <a:rPr lang="en-US" altLang="en-US" sz="2400" b="1" dirty="0"/>
              <a:t>If student provided email address on FAFSA, student given link to SAR which can be printed</a:t>
            </a:r>
          </a:p>
          <a:p>
            <a:pPr lvl="3"/>
            <a:r>
              <a:rPr lang="en-US" altLang="en-US" sz="2000" b="1" dirty="0"/>
              <a:t>Student should be sure to add federal system email address to email address book</a:t>
            </a:r>
          </a:p>
          <a:p>
            <a:pPr lvl="2"/>
            <a:r>
              <a:rPr lang="en-US" altLang="en-US" sz="2400" b="1" dirty="0"/>
              <a:t>Otherwise, student SAR mailed</a:t>
            </a:r>
          </a:p>
          <a:p>
            <a:r>
              <a:rPr lang="en-US" altLang="en-US" sz="2400" b="1" dirty="0"/>
              <a:t>SAR is NOT the same as FAFSA on the Web summary screen print</a:t>
            </a:r>
          </a:p>
          <a:p>
            <a:pPr lvl="1"/>
            <a:r>
              <a:rPr lang="en-US" altLang="en-US" sz="2800" b="1" dirty="0"/>
              <a:t>Should say </a:t>
            </a:r>
            <a:r>
              <a:rPr lang="en-US" altLang="en-US" sz="2800" b="1" dirty="0" smtClean="0"/>
              <a:t>Student </a:t>
            </a:r>
            <a:r>
              <a:rPr lang="en-US" altLang="en-US" sz="2800" b="1" dirty="0"/>
              <a:t>Aid </a:t>
            </a:r>
            <a:r>
              <a:rPr lang="en-US" altLang="en-US" sz="2800" b="1" dirty="0" smtClean="0"/>
              <a:t>Report</a:t>
            </a:r>
            <a:endParaRPr lang="en-US" altLang="en-US" sz="2800" b="1" dirty="0"/>
          </a:p>
          <a:p>
            <a:pPr lvl="1"/>
            <a:r>
              <a:rPr lang="en-US" altLang="en-US" b="1" dirty="0"/>
              <a:t>OHE does eligibility screening centrally for MN Dream Act applicants</a:t>
            </a:r>
          </a:p>
          <a:p>
            <a:endParaRPr lang="en-US" dirty="0"/>
          </a:p>
        </p:txBody>
      </p:sp>
      <p:sp>
        <p:nvSpPr>
          <p:cNvPr id="3" name="Title 2"/>
          <p:cNvSpPr>
            <a:spLocks noGrp="1"/>
          </p:cNvSpPr>
          <p:nvPr>
            <p:ph type="title"/>
          </p:nvPr>
        </p:nvSpPr>
        <p:spPr/>
        <p:txBody>
          <a:bodyPr/>
          <a:lstStyle/>
          <a:p>
            <a:r>
              <a:rPr lang="en-US" dirty="0" smtClean="0"/>
              <a:t>Application FAFSA Output</a:t>
            </a:r>
            <a:endParaRPr lang="en-US" dirty="0"/>
          </a:p>
        </p:txBody>
      </p:sp>
    </p:spTree>
    <p:extLst>
      <p:ext uri="{BB962C8B-B14F-4D97-AF65-F5344CB8AC3E}">
        <p14:creationId xmlns:p14="http://schemas.microsoft.com/office/powerpoint/2010/main" val="21763318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School must obtain written authorization from student allowing school to disburse State Grant funds via EFT or to hold excess funds on student’s account</a:t>
            </a:r>
          </a:p>
          <a:p>
            <a:pPr lvl="1"/>
            <a:r>
              <a:rPr lang="en-US" altLang="en-US" sz="2800" b="1" dirty="0">
                <a:solidFill>
                  <a:srgbClr val="0571E0"/>
                </a:solidFill>
              </a:rPr>
              <a:t>School cannot require student to authorize these activities</a:t>
            </a:r>
          </a:p>
          <a:p>
            <a:r>
              <a:rPr lang="en-US" altLang="en-US" sz="3200" b="1" dirty="0"/>
              <a:t>Authorization is provided for one academic year and can be used for future years if  school notifies student and offers opportunity to rescind authorization</a:t>
            </a:r>
          </a:p>
          <a:p>
            <a:endParaRPr lang="en-US" dirty="0"/>
          </a:p>
        </p:txBody>
      </p:sp>
      <p:sp>
        <p:nvSpPr>
          <p:cNvPr id="3" name="Title 2"/>
          <p:cNvSpPr>
            <a:spLocks noGrp="1"/>
          </p:cNvSpPr>
          <p:nvPr>
            <p:ph type="title"/>
          </p:nvPr>
        </p:nvSpPr>
        <p:spPr/>
        <p:txBody>
          <a:bodyPr/>
          <a:lstStyle/>
          <a:p>
            <a:r>
              <a:rPr lang="en-US" altLang="en-US" dirty="0"/>
              <a:t>Student Authorization</a:t>
            </a:r>
            <a:endParaRPr lang="en-US" dirty="0"/>
          </a:p>
        </p:txBody>
      </p:sp>
    </p:spTree>
    <p:extLst>
      <p:ext uri="{BB962C8B-B14F-4D97-AF65-F5344CB8AC3E}">
        <p14:creationId xmlns:p14="http://schemas.microsoft.com/office/powerpoint/2010/main" val="38941271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defRPr/>
            </a:pPr>
            <a:r>
              <a:rPr lang="en-US" sz="2400" b="1" dirty="0"/>
              <a:t>Unless otherwise authorized by student, any excess state financial aid funds on student’s account beyond institutional charges must be disbursed to student within 14 days of the later of:</a:t>
            </a:r>
          </a:p>
          <a:p>
            <a:pPr lvl="1">
              <a:lnSpc>
                <a:spcPct val="80000"/>
              </a:lnSpc>
              <a:defRPr/>
            </a:pPr>
            <a:r>
              <a:rPr lang="en-US" b="1" dirty="0"/>
              <a:t>the </a:t>
            </a:r>
            <a:r>
              <a:rPr lang="en-US" b="1" dirty="0">
                <a:solidFill>
                  <a:srgbClr val="0571E0"/>
                </a:solidFill>
              </a:rPr>
              <a:t>date the balance occurs</a:t>
            </a:r>
            <a:r>
              <a:rPr lang="en-US" b="1" dirty="0"/>
              <a:t>; or</a:t>
            </a:r>
          </a:p>
          <a:p>
            <a:pPr lvl="1">
              <a:lnSpc>
                <a:spcPct val="80000"/>
              </a:lnSpc>
              <a:defRPr/>
            </a:pPr>
            <a:r>
              <a:rPr lang="en-US" b="1" dirty="0"/>
              <a:t>the </a:t>
            </a:r>
            <a:r>
              <a:rPr lang="en-US" b="1" dirty="0">
                <a:solidFill>
                  <a:srgbClr val="0571E0"/>
                </a:solidFill>
              </a:rPr>
              <a:t>first day of classes</a:t>
            </a:r>
            <a:r>
              <a:rPr lang="en-US" b="1" dirty="0"/>
              <a:t> for the term/period; or</a:t>
            </a:r>
          </a:p>
          <a:p>
            <a:pPr lvl="1">
              <a:lnSpc>
                <a:spcPct val="80000"/>
              </a:lnSpc>
              <a:defRPr/>
            </a:pPr>
            <a:r>
              <a:rPr lang="en-US" b="1" dirty="0"/>
              <a:t>the </a:t>
            </a:r>
            <a:r>
              <a:rPr lang="en-US" b="1" dirty="0">
                <a:solidFill>
                  <a:srgbClr val="0571E0"/>
                </a:solidFill>
              </a:rPr>
              <a:t>date the student rescinds authorization</a:t>
            </a:r>
          </a:p>
          <a:p>
            <a:pPr>
              <a:lnSpc>
                <a:spcPct val="80000"/>
              </a:lnSpc>
              <a:defRPr/>
            </a:pPr>
            <a:r>
              <a:rPr lang="en-US" sz="2600" b="1" dirty="0"/>
              <a:t>This includes State Grant payments posted with institutional funds</a:t>
            </a:r>
          </a:p>
          <a:p>
            <a:pPr>
              <a:lnSpc>
                <a:spcPct val="80000"/>
              </a:lnSpc>
              <a:defRPr/>
            </a:pPr>
            <a:r>
              <a:rPr lang="en-US" sz="2400" b="1" dirty="0"/>
              <a:t>School must document all disbursements for auditing purposes (for further instructions, see “Method of Disbursement to Students” in the State Grant manual)</a:t>
            </a:r>
          </a:p>
          <a:p>
            <a:endParaRPr lang="en-US" dirty="0"/>
          </a:p>
        </p:txBody>
      </p:sp>
      <p:sp>
        <p:nvSpPr>
          <p:cNvPr id="3" name="Title 2"/>
          <p:cNvSpPr>
            <a:spLocks noGrp="1"/>
          </p:cNvSpPr>
          <p:nvPr>
            <p:ph type="title"/>
          </p:nvPr>
        </p:nvSpPr>
        <p:spPr/>
        <p:txBody>
          <a:bodyPr/>
          <a:lstStyle/>
          <a:p>
            <a:r>
              <a:rPr lang="en-US" altLang="en-US" dirty="0"/>
              <a:t>Student Authorization</a:t>
            </a:r>
            <a:endParaRPr lang="en-US" dirty="0"/>
          </a:p>
        </p:txBody>
      </p:sp>
    </p:spTree>
    <p:extLst>
      <p:ext uri="{BB962C8B-B14F-4D97-AF65-F5344CB8AC3E}">
        <p14:creationId xmlns:p14="http://schemas.microsoft.com/office/powerpoint/2010/main" val="31447881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036" y="1825625"/>
            <a:ext cx="6527928" cy="4351338"/>
          </a:xfrm>
        </p:spPr>
      </p:pic>
      <p:sp>
        <p:nvSpPr>
          <p:cNvPr id="3" name="Title 2"/>
          <p:cNvSpPr>
            <a:spLocks noGrp="1"/>
          </p:cNvSpPr>
          <p:nvPr>
            <p:ph type="title"/>
          </p:nvPr>
        </p:nvSpPr>
        <p:spPr/>
        <p:txBody>
          <a:bodyPr/>
          <a:lstStyle/>
          <a:p>
            <a:r>
              <a:rPr lang="en-US" dirty="0" smtClean="0"/>
              <a:t>Award Recalculation and Refunds</a:t>
            </a:r>
            <a:endParaRPr lang="en-US" dirty="0"/>
          </a:p>
        </p:txBody>
      </p:sp>
    </p:spTree>
    <p:extLst>
      <p:ext uri="{BB962C8B-B14F-4D97-AF65-F5344CB8AC3E}">
        <p14:creationId xmlns:p14="http://schemas.microsoft.com/office/powerpoint/2010/main" val="23957280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State Grant must always be recalculated if student drops/withdraws from credits without having attended</a:t>
            </a:r>
          </a:p>
          <a:p>
            <a:pPr lvl="1"/>
            <a:r>
              <a:rPr lang="en-US" altLang="en-US" sz="3200" b="1" dirty="0">
                <a:solidFill>
                  <a:srgbClr val="0571E0"/>
                </a:solidFill>
              </a:rPr>
              <a:t>For example</a:t>
            </a:r>
            <a:r>
              <a:rPr lang="en-US" altLang="en-US" sz="3200" b="1" dirty="0"/>
              <a:t>, recalculate Level 15 award to Level 12 if student drops 3 credit class without attending</a:t>
            </a:r>
          </a:p>
          <a:p>
            <a:pPr lvl="1"/>
            <a:r>
              <a:rPr lang="en-US" altLang="en-US" sz="3200" b="1" dirty="0">
                <a:solidFill>
                  <a:srgbClr val="0571E0"/>
                </a:solidFill>
              </a:rPr>
              <a:t>For example</a:t>
            </a:r>
            <a:r>
              <a:rPr lang="en-US" altLang="en-US" sz="3200" b="1" dirty="0"/>
              <a:t>, Level 12 State Grant disbursed for two combined summer sessions of 6 credits each recalculated to Level 6 if student doesn’t attend second summer session</a:t>
            </a:r>
          </a:p>
          <a:p>
            <a:endParaRPr lang="en-US" dirty="0"/>
          </a:p>
        </p:txBody>
      </p:sp>
      <p:sp>
        <p:nvSpPr>
          <p:cNvPr id="3" name="Title 2"/>
          <p:cNvSpPr>
            <a:spLocks noGrp="1"/>
          </p:cNvSpPr>
          <p:nvPr>
            <p:ph type="title"/>
          </p:nvPr>
        </p:nvSpPr>
        <p:spPr/>
        <p:txBody>
          <a:bodyPr/>
          <a:lstStyle/>
          <a:p>
            <a:r>
              <a:rPr lang="en-US" dirty="0" smtClean="0"/>
              <a:t>Award Recalculation	</a:t>
            </a:r>
            <a:endParaRPr lang="en-US" dirty="0"/>
          </a:p>
        </p:txBody>
      </p:sp>
    </p:spTree>
    <p:extLst>
      <p:ext uri="{BB962C8B-B14F-4D97-AF65-F5344CB8AC3E}">
        <p14:creationId xmlns:p14="http://schemas.microsoft.com/office/powerpoint/2010/main" val="8415235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Withdrawals backdated to beginning of term treated as if student never attended</a:t>
            </a:r>
          </a:p>
          <a:p>
            <a:endParaRPr lang="en-US" altLang="en-US" b="1" dirty="0"/>
          </a:p>
          <a:p>
            <a:r>
              <a:rPr lang="en-US" altLang="en-US" b="1" dirty="0"/>
              <a:t>Entire State Grant must be refunded if student drops/withdraws from all classes without attending</a:t>
            </a:r>
          </a:p>
          <a:p>
            <a:endParaRPr lang="en-US" dirty="0"/>
          </a:p>
        </p:txBody>
      </p:sp>
      <p:sp>
        <p:nvSpPr>
          <p:cNvPr id="3" name="Title 2"/>
          <p:cNvSpPr>
            <a:spLocks noGrp="1"/>
          </p:cNvSpPr>
          <p:nvPr>
            <p:ph type="title"/>
          </p:nvPr>
        </p:nvSpPr>
        <p:spPr/>
        <p:txBody>
          <a:bodyPr/>
          <a:lstStyle/>
          <a:p>
            <a:r>
              <a:rPr lang="en-US" altLang="en-US" dirty="0"/>
              <a:t>Award Recalculation</a:t>
            </a:r>
            <a:endParaRPr lang="en-US" dirty="0"/>
          </a:p>
        </p:txBody>
      </p:sp>
    </p:spTree>
    <p:extLst>
      <p:ext uri="{BB962C8B-B14F-4D97-AF65-F5344CB8AC3E}">
        <p14:creationId xmlns:p14="http://schemas.microsoft.com/office/powerpoint/2010/main" val="4964948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No state award adjustments required after student has </a:t>
            </a:r>
            <a:r>
              <a:rPr lang="en-US" altLang="en-US" b="1" i="1" dirty="0"/>
              <a:t>begun </a:t>
            </a:r>
            <a:r>
              <a:rPr lang="en-US" altLang="en-US" b="1" dirty="0"/>
              <a:t>attendance in all classes</a:t>
            </a:r>
          </a:p>
          <a:p>
            <a:r>
              <a:rPr lang="en-US" altLang="en-US" b="1" dirty="0"/>
              <a:t>School can have written policy to adjust awards through a certain date</a:t>
            </a:r>
          </a:p>
          <a:p>
            <a:pPr lvl="1"/>
            <a:r>
              <a:rPr lang="en-US" altLang="en-US" b="1" dirty="0"/>
              <a:t>E.g. end of drop/add period, end of term, etc.</a:t>
            </a:r>
          </a:p>
          <a:p>
            <a:r>
              <a:rPr lang="en-US" altLang="en-US" b="1" dirty="0"/>
              <a:t>School can have different policy for different programs </a:t>
            </a:r>
          </a:p>
          <a:p>
            <a:pPr lvl="1"/>
            <a:r>
              <a:rPr lang="en-US" altLang="en-US" b="1" dirty="0"/>
              <a:t>E.g. day school vs weekend college</a:t>
            </a:r>
          </a:p>
          <a:p>
            <a:r>
              <a:rPr lang="en-US" altLang="en-US" b="1" dirty="0"/>
              <a:t>Policy must be used for all state financial aid programs requiring adjustments</a:t>
            </a:r>
          </a:p>
          <a:p>
            <a:pPr lvl="1"/>
            <a:r>
              <a:rPr lang="en-US" altLang="en-US" b="1" dirty="0"/>
              <a:t>Adjustment end date does NOT have to match end date used for Federal Pell Grant program</a:t>
            </a:r>
          </a:p>
          <a:p>
            <a:endParaRPr lang="en-US" dirty="0"/>
          </a:p>
        </p:txBody>
      </p:sp>
      <p:sp>
        <p:nvSpPr>
          <p:cNvPr id="3" name="Title 2"/>
          <p:cNvSpPr>
            <a:spLocks noGrp="1"/>
          </p:cNvSpPr>
          <p:nvPr>
            <p:ph type="title"/>
          </p:nvPr>
        </p:nvSpPr>
        <p:spPr>
          <a:xfrm>
            <a:off x="838200" y="1"/>
            <a:ext cx="10515600" cy="1690688"/>
          </a:xfrm>
        </p:spPr>
        <p:txBody>
          <a:bodyPr/>
          <a:lstStyle/>
          <a:p>
            <a:r>
              <a:rPr lang="en-US" altLang="en-US" dirty="0"/>
              <a:t>Withdrawing/Adding Credits After Beginning Attendance </a:t>
            </a:r>
            <a:r>
              <a:rPr lang="en-US" altLang="en-US" sz="3600" dirty="0"/>
              <a:t>(First effective 2013-2014 aid year)</a:t>
            </a:r>
            <a:endParaRPr lang="en-US" dirty="0"/>
          </a:p>
        </p:txBody>
      </p:sp>
    </p:spTree>
    <p:extLst>
      <p:ext uri="{BB962C8B-B14F-4D97-AF65-F5344CB8AC3E}">
        <p14:creationId xmlns:p14="http://schemas.microsoft.com/office/powerpoint/2010/main" val="17549606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1349837"/>
          </a:xfrm>
        </p:spPr>
        <p:txBody>
          <a:bodyPr/>
          <a:lstStyle/>
          <a:p>
            <a:r>
              <a:rPr lang="en-US" altLang="en-US" b="1" dirty="0"/>
              <a:t>If school has policy opting for award adjustments, they must be done regardless of whether award increases or decreases if they occur </a:t>
            </a:r>
            <a:r>
              <a:rPr lang="en-US" altLang="en-US" b="1" u="sng" dirty="0"/>
              <a:t>before</a:t>
            </a:r>
            <a:r>
              <a:rPr lang="en-US" altLang="en-US" b="1" dirty="0"/>
              <a:t> adjustment end date</a:t>
            </a:r>
          </a:p>
          <a:p>
            <a:endParaRPr lang="en-US" dirty="0"/>
          </a:p>
        </p:txBody>
      </p:sp>
      <p:sp>
        <p:nvSpPr>
          <p:cNvPr id="3" name="Title 2"/>
          <p:cNvSpPr>
            <a:spLocks noGrp="1"/>
          </p:cNvSpPr>
          <p:nvPr>
            <p:ph type="title"/>
          </p:nvPr>
        </p:nvSpPr>
        <p:spPr>
          <a:xfrm>
            <a:off x="838200" y="1"/>
            <a:ext cx="10515600" cy="1690688"/>
          </a:xfrm>
        </p:spPr>
        <p:txBody>
          <a:bodyPr/>
          <a:lstStyle/>
          <a:p>
            <a:r>
              <a:rPr lang="en-US" altLang="en-US" dirty="0"/>
              <a:t>Withdrawing/Adding Credits After Beginning Attendance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94078117"/>
              </p:ext>
            </p:extLst>
          </p:nvPr>
        </p:nvGraphicFramePr>
        <p:xfrm>
          <a:off x="1547553" y="3108428"/>
          <a:ext cx="8305800" cy="3764709"/>
        </p:xfrm>
        <a:graphic>
          <a:graphicData uri="http://schemas.openxmlformats.org/drawingml/2006/table">
            <a:tbl>
              <a:tblPr firstRow="1" bandRow="1">
                <a:tableStyleId>{21E4AEA4-8DFA-4A89-87EB-49C32662AFE0}</a:tableStyleId>
              </a:tblPr>
              <a:tblGrid>
                <a:gridCol w="2768600">
                  <a:extLst>
                    <a:ext uri="{9D8B030D-6E8A-4147-A177-3AD203B41FA5}">
                      <a16:colId xmlns:a16="http://schemas.microsoft.com/office/drawing/2014/main" val="20000"/>
                    </a:ext>
                  </a:extLst>
                </a:gridCol>
                <a:gridCol w="276860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134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Action</a:t>
                      </a:r>
                    </a:p>
                    <a:p>
                      <a:endParaRPr lang="en-US" dirty="0"/>
                    </a:p>
                  </a:txBody>
                  <a:tcPr marT="45728" marB="45728">
                    <a:solidFill>
                      <a:srgbClr val="003865"/>
                    </a:solidFill>
                  </a:tcPr>
                </a:tc>
                <a:tc>
                  <a:txBody>
                    <a:bodyPr/>
                    <a:lstStyle/>
                    <a:p>
                      <a:r>
                        <a:rPr lang="en-US" sz="1800" dirty="0" smtClean="0"/>
                        <a:t>Result</a:t>
                      </a:r>
                      <a:endParaRPr lang="en-US" sz="1800" dirty="0"/>
                    </a:p>
                  </a:txBody>
                  <a:tcPr marT="45728" marB="45728">
                    <a:solidFill>
                      <a:srgbClr val="003865"/>
                    </a:solidFill>
                  </a:tcPr>
                </a:tc>
                <a:tc>
                  <a:txBody>
                    <a:bodyPr/>
                    <a:lstStyle/>
                    <a:p>
                      <a:r>
                        <a:rPr lang="en-US" sz="1800" dirty="0" smtClean="0"/>
                        <a:t>Adjustment</a:t>
                      </a:r>
                      <a:endParaRPr lang="en-US" sz="1800" dirty="0"/>
                    </a:p>
                  </a:txBody>
                  <a:tcPr marT="45728" marB="45728">
                    <a:solidFill>
                      <a:srgbClr val="003865"/>
                    </a:solidFill>
                  </a:tcPr>
                </a:tc>
                <a:extLst>
                  <a:ext uri="{0D108BD9-81ED-4DB2-BD59-A6C34878D82A}">
                    <a16:rowId xmlns:a16="http://schemas.microsoft.com/office/drawing/2014/main" val="10000"/>
                  </a:ext>
                </a:extLst>
              </a:tr>
              <a:tr h="716399">
                <a:tc>
                  <a:txBody>
                    <a:bodyPr/>
                    <a:lstStyle/>
                    <a:p>
                      <a:r>
                        <a:rPr lang="en-US" sz="1400" b="1" dirty="0" smtClean="0"/>
                        <a:t>Add credit(s)</a:t>
                      </a:r>
                      <a:endParaRPr lang="en-US" sz="1400" b="1" dirty="0"/>
                    </a:p>
                  </a:txBody>
                  <a:tcPr marT="45728" marB="45728">
                    <a:solidFill>
                      <a:schemeClr val="bg2">
                        <a:lumMod val="90000"/>
                      </a:schemeClr>
                    </a:solidFill>
                  </a:tcPr>
                </a:tc>
                <a:tc>
                  <a:txBody>
                    <a:bodyPr/>
                    <a:lstStyle/>
                    <a:p>
                      <a:r>
                        <a:rPr lang="en-US" sz="1400" b="1" dirty="0" smtClean="0"/>
                        <a:t>Increases award</a:t>
                      </a:r>
                      <a:endParaRPr lang="en-US" sz="1400" b="1" dirty="0"/>
                    </a:p>
                  </a:txBody>
                  <a:tcPr marT="45728" marB="45728">
                    <a:solidFill>
                      <a:schemeClr val="bg2">
                        <a:lumMod val="90000"/>
                      </a:schemeClr>
                    </a:solidFill>
                  </a:tcPr>
                </a:tc>
                <a:tc>
                  <a:txBody>
                    <a:bodyPr/>
                    <a:lstStyle/>
                    <a:p>
                      <a:r>
                        <a:rPr lang="en-US" sz="1400" b="1" dirty="0" smtClean="0"/>
                        <a:t>Disburse</a:t>
                      </a:r>
                      <a:r>
                        <a:rPr lang="en-US" sz="1400" b="1" baseline="0" dirty="0" smtClean="0"/>
                        <a:t> additional State Grant funds to student</a:t>
                      </a:r>
                      <a:endParaRPr lang="en-US" sz="1400" b="1" dirty="0"/>
                    </a:p>
                  </a:txBody>
                  <a:tcPr marT="45728" marB="45728">
                    <a:solidFill>
                      <a:schemeClr val="bg2">
                        <a:lumMod val="90000"/>
                      </a:schemeClr>
                    </a:solidFill>
                  </a:tcPr>
                </a:tc>
                <a:extLst>
                  <a:ext uri="{0D108BD9-81ED-4DB2-BD59-A6C34878D82A}">
                    <a16:rowId xmlns:a16="http://schemas.microsoft.com/office/drawing/2014/main" val="10001"/>
                  </a:ext>
                </a:extLst>
              </a:tr>
              <a:tr h="731641">
                <a:tc>
                  <a:txBody>
                    <a:bodyPr/>
                    <a:lstStyle/>
                    <a:p>
                      <a:r>
                        <a:rPr lang="en-US" sz="1400" b="1" dirty="0" smtClean="0"/>
                        <a:t>Add credit(s)</a:t>
                      </a:r>
                      <a:endParaRPr lang="en-US" sz="1400" b="1" dirty="0"/>
                    </a:p>
                  </a:txBody>
                  <a:tcPr marT="45728" marB="45728">
                    <a:solidFill>
                      <a:schemeClr val="bg2">
                        <a:lumMod val="90000"/>
                      </a:schemeClr>
                    </a:solidFill>
                  </a:tcPr>
                </a:tc>
                <a:tc>
                  <a:txBody>
                    <a:bodyPr/>
                    <a:lstStyle/>
                    <a:p>
                      <a:r>
                        <a:rPr lang="en-US" sz="1400" b="1" dirty="0" smtClean="0"/>
                        <a:t>Decreases</a:t>
                      </a:r>
                      <a:r>
                        <a:rPr lang="en-US" sz="1400" b="1" baseline="0" dirty="0" smtClean="0"/>
                        <a:t> award</a:t>
                      </a:r>
                      <a:endParaRPr lang="en-US" sz="1400" b="1" dirty="0"/>
                    </a:p>
                  </a:txBody>
                  <a:tcPr marT="45728" marB="45728">
                    <a:solidFill>
                      <a:schemeClr val="bg2">
                        <a:lumMod val="90000"/>
                      </a:schemeClr>
                    </a:solidFill>
                  </a:tcPr>
                </a:tc>
                <a:tc>
                  <a:txBody>
                    <a:bodyPr/>
                    <a:lstStyle/>
                    <a:p>
                      <a:r>
                        <a:rPr lang="en-US" sz="1400" b="1" dirty="0" smtClean="0"/>
                        <a:t>No</a:t>
                      </a:r>
                      <a:r>
                        <a:rPr lang="en-US" sz="1400" b="1" baseline="0" dirty="0" smtClean="0"/>
                        <a:t> adjustment of State Grant award unless Pell Grant actually increased</a:t>
                      </a:r>
                      <a:endParaRPr lang="en-US" sz="1400" b="1" dirty="0"/>
                    </a:p>
                  </a:txBody>
                  <a:tcPr marT="45728" marB="45728">
                    <a:solidFill>
                      <a:schemeClr val="bg2">
                        <a:lumMod val="90000"/>
                      </a:schemeClr>
                    </a:solidFill>
                  </a:tcPr>
                </a:tc>
                <a:extLst>
                  <a:ext uri="{0D108BD9-81ED-4DB2-BD59-A6C34878D82A}">
                    <a16:rowId xmlns:a16="http://schemas.microsoft.com/office/drawing/2014/main" val="10002"/>
                  </a:ext>
                </a:extLst>
              </a:tr>
              <a:tr h="945037">
                <a:tc>
                  <a:txBody>
                    <a:bodyPr/>
                    <a:lstStyle/>
                    <a:p>
                      <a:r>
                        <a:rPr lang="en-US" sz="1400" b="1" dirty="0" smtClean="0"/>
                        <a:t>Withdraw credit(s)</a:t>
                      </a:r>
                      <a:endParaRPr lang="en-US" sz="1400" b="1" dirty="0"/>
                    </a:p>
                  </a:txBody>
                  <a:tcPr marT="45728" marB="45728">
                    <a:solidFill>
                      <a:schemeClr val="bg2">
                        <a:lumMod val="90000"/>
                      </a:schemeClr>
                    </a:solidFill>
                  </a:tcPr>
                </a:tc>
                <a:tc>
                  <a:txBody>
                    <a:bodyPr/>
                    <a:lstStyle/>
                    <a:p>
                      <a:r>
                        <a:rPr lang="en-US" sz="1400" b="1" dirty="0" smtClean="0"/>
                        <a:t>Increases award</a:t>
                      </a:r>
                      <a:endParaRPr lang="en-US" sz="1400" b="1" dirty="0"/>
                    </a:p>
                  </a:txBody>
                  <a:tcPr marT="45728" marB="45728">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No</a:t>
                      </a:r>
                      <a:r>
                        <a:rPr lang="en-US" sz="1400" b="1" baseline="0" dirty="0" smtClean="0"/>
                        <a:t> adjustment of State Grant award unless Pell Grant actually decreased</a:t>
                      </a:r>
                      <a:endParaRPr lang="en-US" sz="1400" b="1" dirty="0" smtClean="0"/>
                    </a:p>
                    <a:p>
                      <a:endParaRPr lang="en-US" sz="1400" b="1" dirty="0"/>
                    </a:p>
                  </a:txBody>
                  <a:tcPr marT="45728" marB="45728">
                    <a:solidFill>
                      <a:schemeClr val="bg2">
                        <a:lumMod val="90000"/>
                      </a:schemeClr>
                    </a:solidFill>
                  </a:tcPr>
                </a:tc>
                <a:extLst>
                  <a:ext uri="{0D108BD9-81ED-4DB2-BD59-A6C34878D82A}">
                    <a16:rowId xmlns:a16="http://schemas.microsoft.com/office/drawing/2014/main" val="10003"/>
                  </a:ext>
                </a:extLst>
              </a:tr>
              <a:tr h="716399">
                <a:tc>
                  <a:txBody>
                    <a:bodyPr/>
                    <a:lstStyle/>
                    <a:p>
                      <a:r>
                        <a:rPr lang="en-US" sz="1400" b="1" dirty="0" smtClean="0"/>
                        <a:t>Withdraw credit(s)</a:t>
                      </a:r>
                      <a:endParaRPr lang="en-US" sz="1400" b="1" dirty="0"/>
                    </a:p>
                  </a:txBody>
                  <a:tcPr marT="45728" marB="45728">
                    <a:solidFill>
                      <a:schemeClr val="bg2">
                        <a:lumMod val="90000"/>
                      </a:schemeClr>
                    </a:solidFill>
                  </a:tcPr>
                </a:tc>
                <a:tc>
                  <a:txBody>
                    <a:bodyPr/>
                    <a:lstStyle/>
                    <a:p>
                      <a:r>
                        <a:rPr lang="en-US" sz="1400" b="1" dirty="0" smtClean="0"/>
                        <a:t>Decreases award</a:t>
                      </a:r>
                      <a:endParaRPr lang="en-US" sz="1400" b="1" dirty="0"/>
                    </a:p>
                  </a:txBody>
                  <a:tcPr marT="45728" marB="45728">
                    <a:solidFill>
                      <a:schemeClr val="bg2">
                        <a:lumMod val="90000"/>
                      </a:schemeClr>
                    </a:solidFill>
                  </a:tcPr>
                </a:tc>
                <a:tc>
                  <a:txBody>
                    <a:bodyPr/>
                    <a:lstStyle/>
                    <a:p>
                      <a:r>
                        <a:rPr lang="en-US" sz="1400" b="1" dirty="0" smtClean="0"/>
                        <a:t>Perform</a:t>
                      </a:r>
                      <a:r>
                        <a:rPr lang="en-US" sz="1400" b="1" baseline="0" dirty="0" smtClean="0"/>
                        <a:t> partial withdrawal refund for State Grant using OHE Refund Calculation Worksheet</a:t>
                      </a:r>
                      <a:endParaRPr lang="en-US" sz="1400" b="1" dirty="0"/>
                    </a:p>
                  </a:txBody>
                  <a:tcPr marT="45728" marB="45728">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62446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If student </a:t>
            </a:r>
            <a:r>
              <a:rPr lang="en-US" altLang="en-US" b="1" dirty="0" smtClean="0"/>
              <a:t>withdraws </a:t>
            </a:r>
            <a:r>
              <a:rPr lang="en-US" altLang="en-US" b="1" dirty="0"/>
              <a:t>from attended class </a:t>
            </a:r>
            <a:r>
              <a:rPr lang="en-US" altLang="en-US" b="1" i="1" dirty="0">
                <a:solidFill>
                  <a:srgbClr val="FF0000"/>
                </a:solidFill>
              </a:rPr>
              <a:t>after</a:t>
            </a:r>
            <a:r>
              <a:rPr lang="en-US" altLang="en-US" b="1" dirty="0"/>
              <a:t> State Grant disbursement:</a:t>
            </a:r>
          </a:p>
          <a:p>
            <a:pPr lvl="1"/>
            <a:r>
              <a:rPr lang="en-US" altLang="en-US" sz="2800" b="1" dirty="0"/>
              <a:t>School must complete appropriate OHE Refund Calculation Worksheet (Appendix </a:t>
            </a:r>
            <a:r>
              <a:rPr lang="en-US" altLang="en-US" sz="2800" b="1" dirty="0" smtClean="0"/>
              <a:t>13 </a:t>
            </a:r>
            <a:r>
              <a:rPr lang="en-US" altLang="en-US" sz="2800" b="1" dirty="0"/>
              <a:t>of State Grant Manual or spreadsheet)</a:t>
            </a:r>
          </a:p>
          <a:p>
            <a:pPr lvl="1"/>
            <a:r>
              <a:rPr lang="en-US" altLang="en-US" sz="2800" b="1" dirty="0"/>
              <a:t>The lesser of the amount of the refund of institutional charges or the difference between the original and revised State Grant is refunded</a:t>
            </a:r>
          </a:p>
          <a:p>
            <a:pPr lvl="1"/>
            <a:r>
              <a:rPr lang="en-US" altLang="en-US" sz="2800" b="1" dirty="0"/>
              <a:t>School not required to complete OHE Refund Calculation Worksheet/Spreadsheet if no refund of institutional charges</a:t>
            </a:r>
          </a:p>
          <a:p>
            <a:pPr lvl="2"/>
            <a:r>
              <a:rPr lang="en-US" altLang="en-US" sz="2800" b="1" dirty="0"/>
              <a:t>School must at least review case and make notation in student’s file</a:t>
            </a:r>
          </a:p>
          <a:p>
            <a:endParaRPr lang="en-US" dirty="0"/>
          </a:p>
        </p:txBody>
      </p:sp>
      <p:sp>
        <p:nvSpPr>
          <p:cNvPr id="3" name="Title 2"/>
          <p:cNvSpPr>
            <a:spLocks noGrp="1"/>
          </p:cNvSpPr>
          <p:nvPr>
            <p:ph type="title"/>
          </p:nvPr>
        </p:nvSpPr>
        <p:spPr>
          <a:xfrm>
            <a:off x="838200" y="133005"/>
            <a:ext cx="10515600" cy="1557684"/>
          </a:xfrm>
        </p:spPr>
        <p:txBody>
          <a:bodyPr/>
          <a:lstStyle/>
          <a:p>
            <a:r>
              <a:rPr lang="en-US" altLang="en-US" dirty="0"/>
              <a:t>Partial Withdrawal Resulting in Decreased State Grant Award</a:t>
            </a:r>
            <a:endParaRPr lang="en-US" dirty="0"/>
          </a:p>
        </p:txBody>
      </p:sp>
    </p:spTree>
    <p:extLst>
      <p:ext uri="{BB962C8B-B14F-4D97-AF65-F5344CB8AC3E}">
        <p14:creationId xmlns:p14="http://schemas.microsoft.com/office/powerpoint/2010/main" val="5340298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200" b="1" dirty="0"/>
              <a:t>When first awarding/disbursing funds AFTER the adjustment end date, award must be based on enrollment level </a:t>
            </a:r>
            <a:r>
              <a:rPr lang="en-US" altLang="en-US" sz="2200" b="1" i="1" dirty="0"/>
              <a:t>as of the date of disbursement</a:t>
            </a:r>
          </a:p>
          <a:p>
            <a:pPr lvl="1"/>
            <a:r>
              <a:rPr lang="en-US" altLang="en-US" b="1" dirty="0"/>
              <a:t>No further adjustments after that point</a:t>
            </a:r>
          </a:p>
          <a:p>
            <a:r>
              <a:rPr lang="en-US" altLang="en-US" sz="2200" b="1" dirty="0"/>
              <a:t>If student has withdrawn class removed from transcript, treat as if student was never enrolled and perform award recalculation</a:t>
            </a:r>
          </a:p>
          <a:p>
            <a:r>
              <a:rPr lang="en-US" altLang="en-US" sz="2200" b="1" dirty="0"/>
              <a:t>School </a:t>
            </a:r>
            <a:r>
              <a:rPr lang="en-US" altLang="en-US" sz="2200" b="1" dirty="0" smtClean="0"/>
              <a:t>can have a policy to </a:t>
            </a:r>
            <a:r>
              <a:rPr lang="en-US" altLang="en-US" sz="2200" b="1" dirty="0"/>
              <a:t>add credits after state award adjustment end date if:</a:t>
            </a:r>
          </a:p>
          <a:p>
            <a:pPr lvl="1"/>
            <a:r>
              <a:rPr lang="en-US" altLang="en-US" b="1" dirty="0"/>
              <a:t>Credits would have normally been added during drop/add period and failure to originally add credits was beyond student’s control; or</a:t>
            </a:r>
          </a:p>
          <a:p>
            <a:pPr lvl="1"/>
            <a:r>
              <a:rPr lang="en-US" altLang="en-US" b="1" dirty="0"/>
              <a:t>Interim credits were registered after fall term award adjustment end date and will be allocated to fall term</a:t>
            </a:r>
          </a:p>
          <a:p>
            <a:endParaRPr lang="en-US" dirty="0"/>
          </a:p>
        </p:txBody>
      </p:sp>
      <p:sp>
        <p:nvSpPr>
          <p:cNvPr id="3" name="Title 2"/>
          <p:cNvSpPr>
            <a:spLocks noGrp="1"/>
          </p:cNvSpPr>
          <p:nvPr>
            <p:ph type="title"/>
          </p:nvPr>
        </p:nvSpPr>
        <p:spPr>
          <a:xfrm>
            <a:off x="838200" y="116379"/>
            <a:ext cx="10515600" cy="1574310"/>
          </a:xfrm>
        </p:spPr>
        <p:txBody>
          <a:bodyPr/>
          <a:lstStyle/>
          <a:p>
            <a:r>
              <a:rPr lang="en-US" altLang="en-US" dirty="0"/>
              <a:t>Withdrawing/Adding Credits </a:t>
            </a:r>
            <a:br>
              <a:rPr lang="en-US" altLang="en-US" dirty="0"/>
            </a:br>
            <a:r>
              <a:rPr lang="en-US" altLang="en-US" dirty="0"/>
              <a:t>After Beginning Attendance</a:t>
            </a:r>
            <a:endParaRPr lang="en-US" dirty="0"/>
          </a:p>
        </p:txBody>
      </p:sp>
    </p:spTree>
    <p:extLst>
      <p:ext uri="{BB962C8B-B14F-4D97-AF65-F5344CB8AC3E}">
        <p14:creationId xmlns:p14="http://schemas.microsoft.com/office/powerpoint/2010/main" val="39580131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smtClean="0"/>
              <a:t>If a student first withdraws </a:t>
            </a:r>
            <a:r>
              <a:rPr lang="en-US" altLang="en-US" sz="2400" b="1" dirty="0"/>
              <a:t>from and </a:t>
            </a:r>
            <a:r>
              <a:rPr lang="en-US" altLang="en-US" sz="2400" b="1" dirty="0" smtClean="0"/>
              <a:t>then adds </a:t>
            </a:r>
            <a:r>
              <a:rPr lang="en-US" altLang="en-US" sz="2400" b="1" dirty="0"/>
              <a:t>credits </a:t>
            </a:r>
            <a:r>
              <a:rPr lang="en-US" altLang="en-US" sz="2400" b="1" i="1" dirty="0">
                <a:solidFill>
                  <a:srgbClr val="78BE21"/>
                </a:solidFill>
              </a:rPr>
              <a:t>after</a:t>
            </a:r>
            <a:r>
              <a:rPr lang="en-US" altLang="en-US" sz="2400" b="1" dirty="0"/>
              <a:t> beginning </a:t>
            </a:r>
            <a:r>
              <a:rPr lang="en-US" altLang="en-US" sz="2400" b="1" dirty="0" smtClean="0"/>
              <a:t>attendance and </a:t>
            </a:r>
            <a:r>
              <a:rPr lang="en-US" altLang="en-US" sz="2400" b="1" i="1" dirty="0" smtClean="0">
                <a:solidFill>
                  <a:srgbClr val="78BE21"/>
                </a:solidFill>
              </a:rPr>
              <a:t>before</a:t>
            </a:r>
            <a:r>
              <a:rPr lang="en-US" altLang="en-US" sz="2400" b="1" dirty="0" smtClean="0"/>
              <a:t> award adjustment end date:</a:t>
            </a:r>
          </a:p>
          <a:p>
            <a:r>
              <a:rPr lang="en-US" altLang="en-US" sz="2400" b="1" dirty="0">
                <a:ea typeface="ＭＳ Ｐゴシック" panose="020B0600070205080204" pitchFamily="34" charset="-128"/>
              </a:rPr>
              <a:t>First do partial withdrawal refund for withdrawn </a:t>
            </a:r>
            <a:r>
              <a:rPr lang="en-US" altLang="en-US" sz="2400" b="1" dirty="0" smtClean="0">
                <a:ea typeface="ＭＳ Ｐゴシック" panose="020B0600070205080204" pitchFamily="34" charset="-128"/>
              </a:rPr>
              <a:t>class</a:t>
            </a:r>
          </a:p>
          <a:p>
            <a:r>
              <a:rPr lang="en-US" altLang="en-US" sz="2400" b="1" dirty="0" smtClean="0"/>
              <a:t>Compare </a:t>
            </a:r>
            <a:r>
              <a:rPr lang="en-US" altLang="en-US" sz="2400" b="1" dirty="0"/>
              <a:t>revised award for new net enrollment level (don’t include Ws) with previous disbursement retained by student</a:t>
            </a:r>
          </a:p>
          <a:p>
            <a:pPr lvl="2"/>
            <a:r>
              <a:rPr lang="en-US" altLang="en-US" b="1" dirty="0"/>
              <a:t>If new award is</a:t>
            </a:r>
            <a:r>
              <a:rPr lang="en-US" altLang="en-US" b="1" dirty="0">
                <a:solidFill>
                  <a:schemeClr val="folHlink"/>
                </a:solidFill>
              </a:rPr>
              <a:t> </a:t>
            </a:r>
            <a:r>
              <a:rPr lang="en-US" altLang="en-US" b="1" dirty="0">
                <a:solidFill>
                  <a:srgbClr val="78BE21"/>
                </a:solidFill>
              </a:rPr>
              <a:t>less</a:t>
            </a:r>
            <a:r>
              <a:rPr lang="en-US" altLang="en-US" b="1" dirty="0"/>
              <a:t> than what was retained from original disbursement, there is not an overpayment</a:t>
            </a:r>
          </a:p>
          <a:p>
            <a:pPr lvl="2"/>
            <a:r>
              <a:rPr lang="en-US" altLang="en-US" b="1" dirty="0"/>
              <a:t>If new award is</a:t>
            </a:r>
            <a:r>
              <a:rPr lang="en-US" altLang="en-US" b="1" dirty="0">
                <a:solidFill>
                  <a:schemeClr val="folHlink"/>
                </a:solidFill>
              </a:rPr>
              <a:t> </a:t>
            </a:r>
            <a:r>
              <a:rPr lang="en-US" altLang="en-US" b="1" dirty="0">
                <a:solidFill>
                  <a:srgbClr val="78BE21"/>
                </a:solidFill>
              </a:rPr>
              <a:t>higher</a:t>
            </a:r>
            <a:r>
              <a:rPr lang="en-US" altLang="en-US" b="1" dirty="0"/>
              <a:t> than what was retained from original disbursement, disburse additional funds to student</a:t>
            </a:r>
          </a:p>
          <a:p>
            <a:pPr lvl="1"/>
            <a:r>
              <a:rPr lang="en-US" altLang="en-US" b="1" dirty="0"/>
              <a:t>Consult Appendices 26 and 27 in State Grant manual for more detailed instructions</a:t>
            </a:r>
          </a:p>
          <a:p>
            <a:endParaRPr lang="en-US" dirty="0"/>
          </a:p>
        </p:txBody>
      </p:sp>
      <p:sp>
        <p:nvSpPr>
          <p:cNvPr id="3" name="Title 2"/>
          <p:cNvSpPr>
            <a:spLocks noGrp="1"/>
          </p:cNvSpPr>
          <p:nvPr>
            <p:ph type="title"/>
          </p:nvPr>
        </p:nvSpPr>
        <p:spPr/>
        <p:txBody>
          <a:bodyPr/>
          <a:lstStyle/>
          <a:p>
            <a:r>
              <a:rPr lang="en-US" dirty="0" smtClean="0"/>
              <a:t>Award Adjustments</a:t>
            </a:r>
            <a:endParaRPr lang="en-US" dirty="0"/>
          </a:p>
        </p:txBody>
      </p:sp>
    </p:spTree>
    <p:extLst>
      <p:ext uri="{BB962C8B-B14F-4D97-AF65-F5344CB8AC3E}">
        <p14:creationId xmlns:p14="http://schemas.microsoft.com/office/powerpoint/2010/main" val="3413189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5032375"/>
          </a:xfrm>
        </p:spPr>
        <p:txBody>
          <a:bodyPr>
            <a:normAutofit/>
          </a:bodyPr>
          <a:lstStyle/>
          <a:p>
            <a:r>
              <a:rPr lang="en-US" altLang="en-US" b="1" dirty="0"/>
              <a:t>School must have student complete State Grant Student Eligibility Questionnaire to collect additional information not on FAFSA</a:t>
            </a:r>
          </a:p>
          <a:p>
            <a:pPr lvl="1"/>
            <a:r>
              <a:rPr lang="en-US" altLang="en-US" b="1" dirty="0"/>
              <a:t>School may use form designed by OHE (Appendix 2 of manual) or incorporate questions into institutional form(s)</a:t>
            </a:r>
          </a:p>
          <a:p>
            <a:pPr lvl="1"/>
            <a:r>
              <a:rPr lang="en-US" altLang="en-US" b="1" dirty="0"/>
              <a:t>This form collected by school and NOT submitted with FAFSA</a:t>
            </a:r>
          </a:p>
          <a:p>
            <a:pPr lvl="1"/>
            <a:r>
              <a:rPr lang="en-US" altLang="en-US" b="1" dirty="0"/>
              <a:t>Not required for MN Dream Act applicants, since questions built into the application itself</a:t>
            </a:r>
          </a:p>
          <a:p>
            <a:r>
              <a:rPr lang="en-US" altLang="en-US" b="1" dirty="0"/>
              <a:t>Form must only be completed when student first starts</a:t>
            </a:r>
          </a:p>
          <a:p>
            <a:pPr lvl="1"/>
            <a:r>
              <a:rPr lang="en-US" altLang="en-US" b="1" dirty="0"/>
              <a:t>School responsible for resolving any conflicting information thereafter</a:t>
            </a:r>
          </a:p>
          <a:p>
            <a:r>
              <a:rPr lang="en-US" altLang="en-US" b="1" dirty="0"/>
              <a:t>Effective 2013-2014, schools have choice of using </a:t>
            </a:r>
            <a:r>
              <a:rPr lang="en-US" altLang="en-US" b="1" dirty="0" smtClean="0"/>
              <a:t>FOTW state </a:t>
            </a:r>
            <a:r>
              <a:rPr lang="en-US" altLang="en-US" b="1" dirty="0"/>
              <a:t>interface for this purpose </a:t>
            </a:r>
          </a:p>
          <a:p>
            <a:endParaRPr lang="en-US" dirty="0"/>
          </a:p>
        </p:txBody>
      </p:sp>
      <p:sp>
        <p:nvSpPr>
          <p:cNvPr id="3" name="Title 2"/>
          <p:cNvSpPr>
            <a:spLocks noGrp="1"/>
          </p:cNvSpPr>
          <p:nvPr>
            <p:ph type="title"/>
          </p:nvPr>
        </p:nvSpPr>
        <p:spPr/>
        <p:txBody>
          <a:bodyPr/>
          <a:lstStyle/>
          <a:p>
            <a:r>
              <a:rPr lang="en-US" dirty="0" smtClean="0"/>
              <a:t>Application State Questionnaire</a:t>
            </a:r>
            <a:endParaRPr lang="en-US" dirty="0"/>
          </a:p>
        </p:txBody>
      </p:sp>
    </p:spTree>
    <p:extLst>
      <p:ext uri="{BB962C8B-B14F-4D97-AF65-F5344CB8AC3E}">
        <p14:creationId xmlns:p14="http://schemas.microsoft.com/office/powerpoint/2010/main" val="17113338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altLang="en-US" b="1" dirty="0"/>
              <a:t>If student totally withdraws from school after attending classes, school must complete the appropriate OHE Refund Calculation Worksheet or Spreadsheet</a:t>
            </a:r>
          </a:p>
          <a:p>
            <a:pPr lvl="1"/>
            <a:r>
              <a:rPr lang="en-US" altLang="en-US" b="1" dirty="0"/>
              <a:t>Not required if no refund of institutional charges, but school must review and make notation in student’s file</a:t>
            </a:r>
          </a:p>
          <a:p>
            <a:r>
              <a:rPr lang="en-US" altLang="en-US" b="1" dirty="0"/>
              <a:t>Different worksheet/spreadsheet based on how school charges (upfront for entire program or by term)</a:t>
            </a:r>
          </a:p>
          <a:p>
            <a:pPr lvl="1"/>
            <a:r>
              <a:rPr lang="en-US" altLang="en-US" b="1" dirty="0">
                <a:solidFill>
                  <a:srgbClr val="0571E0"/>
                </a:solidFill>
              </a:rPr>
              <a:t>Line A</a:t>
            </a:r>
            <a:r>
              <a:rPr lang="en-US" altLang="en-US" b="1" dirty="0">
                <a:solidFill>
                  <a:srgbClr val="00B0F0"/>
                </a:solidFill>
              </a:rPr>
              <a:t>:</a:t>
            </a:r>
            <a:r>
              <a:rPr lang="en-US" altLang="en-US" b="1" dirty="0"/>
              <a:t>  Amount of cash or financial aid applied to original institutional charges (capped at the amount of original institutional charges) </a:t>
            </a:r>
          </a:p>
          <a:p>
            <a:pPr lvl="1"/>
            <a:r>
              <a:rPr lang="en-US" altLang="en-US" b="1" dirty="0">
                <a:solidFill>
                  <a:srgbClr val="0571E0"/>
                </a:solidFill>
              </a:rPr>
              <a:t>Line B:</a:t>
            </a:r>
            <a:r>
              <a:rPr lang="en-US" altLang="en-US" b="1" dirty="0"/>
              <a:t> Subtract  amount of original institutional charges  school is allowed to retain according to its refund policy</a:t>
            </a:r>
          </a:p>
          <a:p>
            <a:pPr lvl="1"/>
            <a:r>
              <a:rPr lang="en-US" altLang="en-US" b="1" dirty="0">
                <a:solidFill>
                  <a:srgbClr val="0571E0"/>
                </a:solidFill>
              </a:rPr>
              <a:t>Line </a:t>
            </a:r>
            <a:r>
              <a:rPr lang="en-US" altLang="en-US" b="1" dirty="0">
                <a:solidFill>
                  <a:srgbClr val="0070C0"/>
                </a:solidFill>
              </a:rPr>
              <a:t>C: </a:t>
            </a:r>
            <a:r>
              <a:rPr lang="en-US" altLang="en-US" b="1" dirty="0"/>
              <a:t>Gross refund (if zero or negative, STOP! )</a:t>
            </a:r>
          </a:p>
          <a:p>
            <a:pPr lvl="1"/>
            <a:r>
              <a:rPr lang="en-US" altLang="en-US" b="1" dirty="0">
                <a:solidFill>
                  <a:srgbClr val="0571E0"/>
                </a:solidFill>
              </a:rPr>
              <a:t>Line D:</a:t>
            </a:r>
            <a:r>
              <a:rPr lang="en-US" altLang="en-US" b="1" dirty="0"/>
              <a:t> Subtract institutional share of any required refund due to Title IV programs</a:t>
            </a:r>
          </a:p>
          <a:p>
            <a:pPr lvl="1"/>
            <a:r>
              <a:rPr lang="en-US" altLang="en-US" b="1" dirty="0">
                <a:solidFill>
                  <a:srgbClr val="0571E0"/>
                </a:solidFill>
              </a:rPr>
              <a:t>Line E:</a:t>
            </a:r>
            <a:r>
              <a:rPr lang="en-US" altLang="en-US" b="1" dirty="0"/>
              <a:t> Net refund  (distributed proportionally among  non-Title IV aid programs except State Work Study)</a:t>
            </a:r>
          </a:p>
          <a:p>
            <a:endParaRPr lang="en-US" b="1" dirty="0"/>
          </a:p>
        </p:txBody>
      </p:sp>
      <p:sp>
        <p:nvSpPr>
          <p:cNvPr id="3" name="Title 2"/>
          <p:cNvSpPr>
            <a:spLocks noGrp="1"/>
          </p:cNvSpPr>
          <p:nvPr>
            <p:ph type="title"/>
          </p:nvPr>
        </p:nvSpPr>
        <p:spPr/>
        <p:txBody>
          <a:bodyPr/>
          <a:lstStyle/>
          <a:p>
            <a:r>
              <a:rPr lang="en-US" altLang="en-US" dirty="0"/>
              <a:t>Refund for Total Withdrawal</a:t>
            </a:r>
            <a:endParaRPr lang="en-US" dirty="0"/>
          </a:p>
        </p:txBody>
      </p:sp>
    </p:spTree>
    <p:extLst>
      <p:ext uri="{BB962C8B-B14F-4D97-AF65-F5344CB8AC3E}">
        <p14:creationId xmlns:p14="http://schemas.microsoft.com/office/powerpoint/2010/main" val="40216640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altLang="en-US" sz="2400" b="1" dirty="0"/>
              <a:t>If school charges for entire program at onset of program:</a:t>
            </a:r>
          </a:p>
          <a:p>
            <a:pPr lvl="1"/>
            <a:r>
              <a:rPr lang="en-US" altLang="en-US" b="1" dirty="0"/>
              <a:t>Line A represents all financial aid and cash received to date for the </a:t>
            </a:r>
            <a:r>
              <a:rPr lang="en-US" altLang="en-US" b="1" u="sng" dirty="0"/>
              <a:t>entire program</a:t>
            </a:r>
          </a:p>
          <a:p>
            <a:pPr lvl="1"/>
            <a:r>
              <a:rPr lang="en-US" altLang="en-US" b="1" dirty="0"/>
              <a:t>This includes funds disbursed to the student for living costs UNLESS they exceed the amount of total program charges</a:t>
            </a:r>
          </a:p>
          <a:p>
            <a:r>
              <a:rPr lang="en-US" altLang="en-US" b="1" dirty="0"/>
              <a:t>School charges $15,000 for cosmetology program at onset of program</a:t>
            </a:r>
          </a:p>
          <a:p>
            <a:r>
              <a:rPr lang="en-US" altLang="en-US" b="1" dirty="0"/>
              <a:t>Program normally takes 5 payment periods to complete</a:t>
            </a:r>
          </a:p>
          <a:p>
            <a:r>
              <a:rPr lang="en-US" altLang="en-US" b="1" dirty="0"/>
              <a:t>School disburses excess financial aid to student each payment period as though school charged by the payment period  (e.g., $3,000 charges associated with each period)</a:t>
            </a:r>
          </a:p>
          <a:p>
            <a:r>
              <a:rPr lang="en-US" altLang="en-US" b="1" dirty="0"/>
              <a:t>All funds received by school to date for program are included on Line A up to $15,000</a:t>
            </a:r>
          </a:p>
          <a:p>
            <a:endParaRPr lang="en-US" dirty="0"/>
          </a:p>
        </p:txBody>
      </p:sp>
      <p:sp>
        <p:nvSpPr>
          <p:cNvPr id="3" name="Title 2"/>
          <p:cNvSpPr>
            <a:spLocks noGrp="1"/>
          </p:cNvSpPr>
          <p:nvPr>
            <p:ph type="title"/>
          </p:nvPr>
        </p:nvSpPr>
        <p:spPr/>
        <p:txBody>
          <a:bodyPr/>
          <a:lstStyle/>
          <a:p>
            <a:r>
              <a:rPr lang="en-US" altLang="en-US" dirty="0"/>
              <a:t>Refund for Total Withdrawal</a:t>
            </a:r>
            <a:endParaRPr lang="en-US" dirty="0"/>
          </a:p>
        </p:txBody>
      </p:sp>
    </p:spTree>
    <p:extLst>
      <p:ext uri="{BB962C8B-B14F-4D97-AF65-F5344CB8AC3E}">
        <p14:creationId xmlns:p14="http://schemas.microsoft.com/office/powerpoint/2010/main" val="29936678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In some cases, both an award recalculation and withdrawal refund calculation must be performed</a:t>
            </a:r>
          </a:p>
          <a:p>
            <a:pPr lvl="1"/>
            <a:r>
              <a:rPr lang="en-US" altLang="en-US" sz="2800" b="1" dirty="0">
                <a:solidFill>
                  <a:srgbClr val="00B0F0"/>
                </a:solidFill>
              </a:rPr>
              <a:t>Example</a:t>
            </a:r>
            <a:r>
              <a:rPr lang="en-US" altLang="en-US" sz="2800" b="1" dirty="0"/>
              <a:t>:   Student is paid a State Grant for 12 credits at the beginning of summer semester (6 credits per summer session). Student withdraws during first summer session and does not enroll for second summer session.</a:t>
            </a:r>
          </a:p>
          <a:p>
            <a:pPr lvl="2"/>
            <a:r>
              <a:rPr lang="en-US" altLang="en-US" sz="2800" b="1" dirty="0"/>
              <a:t>First </a:t>
            </a:r>
            <a:r>
              <a:rPr lang="en-US" altLang="en-US" sz="2800" b="1" i="1" dirty="0">
                <a:solidFill>
                  <a:srgbClr val="FF0000"/>
                </a:solidFill>
              </a:rPr>
              <a:t>recalculate</a:t>
            </a:r>
            <a:r>
              <a:rPr lang="en-US" altLang="en-US" sz="2800" b="1" dirty="0"/>
              <a:t> Level 12 State Grant to Level 6 because student never attended classes in second summer session</a:t>
            </a:r>
          </a:p>
          <a:p>
            <a:pPr lvl="2"/>
            <a:r>
              <a:rPr lang="en-US" altLang="en-US" sz="2800" b="1" dirty="0"/>
              <a:t>Perform withdrawal refund calculation for Level 6 State Grant</a:t>
            </a:r>
          </a:p>
          <a:p>
            <a:endParaRPr lang="en-US" dirty="0"/>
          </a:p>
        </p:txBody>
      </p:sp>
      <p:sp>
        <p:nvSpPr>
          <p:cNvPr id="3" name="Title 2"/>
          <p:cNvSpPr>
            <a:spLocks noGrp="1"/>
          </p:cNvSpPr>
          <p:nvPr>
            <p:ph type="title"/>
          </p:nvPr>
        </p:nvSpPr>
        <p:spPr/>
        <p:txBody>
          <a:bodyPr/>
          <a:lstStyle/>
          <a:p>
            <a:r>
              <a:rPr lang="en-US" dirty="0" smtClean="0"/>
              <a:t>Award Adjustments</a:t>
            </a:r>
            <a:endParaRPr lang="en-US" dirty="0"/>
          </a:p>
        </p:txBody>
      </p:sp>
    </p:spTree>
    <p:extLst>
      <p:ext uri="{BB962C8B-B14F-4D97-AF65-F5344CB8AC3E}">
        <p14:creationId xmlns:p14="http://schemas.microsoft.com/office/powerpoint/2010/main" val="7430228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For main State Grant activity, schools do not return individual student refunds to the OHE throughout school year</a:t>
            </a:r>
          </a:p>
          <a:p>
            <a:pPr lvl="1"/>
            <a:r>
              <a:rPr lang="en-US" altLang="en-US" sz="2800" b="1" dirty="0"/>
              <a:t>Refunds deposited into the school’s State Grant fund on campus</a:t>
            </a:r>
          </a:p>
          <a:p>
            <a:pPr lvl="1"/>
            <a:r>
              <a:rPr lang="en-US" altLang="en-US" sz="2800" b="1" dirty="0"/>
              <a:t>Excess funds returned to OHE in lump sum at end of year</a:t>
            </a:r>
          </a:p>
          <a:p>
            <a:r>
              <a:rPr lang="en-US" altLang="en-US" b="1" dirty="0"/>
              <a:t>For MN Dream Act State Grant recipients, schools perform award adjustments and/or refunds </a:t>
            </a:r>
          </a:p>
          <a:p>
            <a:pPr lvl="1"/>
            <a:r>
              <a:rPr lang="en-US" altLang="en-US" sz="3200" b="1" dirty="0"/>
              <a:t>Individual student refund amounts returned with payment roster at end of term</a:t>
            </a:r>
          </a:p>
          <a:p>
            <a:endParaRPr lang="en-US" dirty="0"/>
          </a:p>
        </p:txBody>
      </p:sp>
      <p:sp>
        <p:nvSpPr>
          <p:cNvPr id="3" name="Title 2"/>
          <p:cNvSpPr>
            <a:spLocks noGrp="1"/>
          </p:cNvSpPr>
          <p:nvPr>
            <p:ph type="title"/>
          </p:nvPr>
        </p:nvSpPr>
        <p:spPr/>
        <p:txBody>
          <a:bodyPr/>
          <a:lstStyle/>
          <a:p>
            <a:r>
              <a:rPr lang="en-US" altLang="en-US" dirty="0"/>
              <a:t>State Grant Refunds</a:t>
            </a:r>
            <a:endParaRPr lang="en-US" dirty="0"/>
          </a:p>
        </p:txBody>
      </p:sp>
    </p:spTree>
    <p:extLst>
      <p:ext uri="{BB962C8B-B14F-4D97-AF65-F5344CB8AC3E}">
        <p14:creationId xmlns:p14="http://schemas.microsoft.com/office/powerpoint/2010/main" val="21764164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3" name="Title 2"/>
          <p:cNvSpPr>
            <a:spLocks noGrp="1"/>
          </p:cNvSpPr>
          <p:nvPr>
            <p:ph type="title"/>
          </p:nvPr>
        </p:nvSpPr>
        <p:spPr/>
        <p:txBody>
          <a:bodyPr/>
          <a:lstStyle/>
          <a:p>
            <a:r>
              <a:rPr lang="en-US" dirty="0" smtClean="0"/>
              <a:t>Reporting Requirements</a:t>
            </a:r>
            <a:endParaRPr lang="en-US" dirty="0"/>
          </a:p>
        </p:txBody>
      </p:sp>
    </p:spTree>
    <p:extLst>
      <p:ext uri="{BB962C8B-B14F-4D97-AF65-F5344CB8AC3E}">
        <p14:creationId xmlns:p14="http://schemas.microsoft.com/office/powerpoint/2010/main" val="16401640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2400" b="1" dirty="0"/>
              <a:t>Schools are required by law to report State Grant data to OHE on monthly basis throughout the school year</a:t>
            </a:r>
          </a:p>
          <a:p>
            <a:r>
              <a:rPr lang="en-US" altLang="en-US" sz="2400" b="1" dirty="0"/>
              <a:t>The data record submitted for each student is described under the DDS Record Format (Appendix 12 of State Grant Manual)</a:t>
            </a:r>
            <a:endParaRPr lang="en-US" altLang="en-US" b="1" dirty="0"/>
          </a:p>
          <a:p>
            <a:endParaRPr lang="en-US" altLang="en-US" b="1" dirty="0"/>
          </a:p>
          <a:p>
            <a:pPr lvl="1"/>
            <a:r>
              <a:rPr lang="en-US" altLang="en-US" sz="2000" b="1" dirty="0"/>
              <a:t>Upload files to OHE using SG Web Access Screen at:</a:t>
            </a:r>
          </a:p>
          <a:p>
            <a:pPr lvl="2"/>
            <a:r>
              <a:rPr lang="en-US" altLang="en-US" b="1" dirty="0">
                <a:hlinkClick r:id="rId2"/>
              </a:rPr>
              <a:t>https://www.ohe.state.mn.us/SSL/SG/index.cfm</a:t>
            </a:r>
            <a:endParaRPr lang="en-US" altLang="en-US" b="1" dirty="0">
              <a:solidFill>
                <a:schemeClr val="hlink"/>
              </a:solidFill>
            </a:endParaRPr>
          </a:p>
          <a:p>
            <a:pPr lvl="1"/>
            <a:r>
              <a:rPr lang="en-US" altLang="en-US" sz="2000" b="1" dirty="0"/>
              <a:t>Schools using an automated FTP process can continue to FTP files to OHE</a:t>
            </a:r>
          </a:p>
          <a:p>
            <a:endParaRPr lang="en-US" altLang="en-US" b="1" dirty="0"/>
          </a:p>
          <a:p>
            <a:r>
              <a:rPr lang="en-US" altLang="en-US" sz="2400" b="1" dirty="0"/>
              <a:t>OHE uses DDS record submitted by school to recalculate need analysis and awards (not ISIR)</a:t>
            </a:r>
          </a:p>
          <a:p>
            <a:endParaRPr lang="en-US" dirty="0"/>
          </a:p>
        </p:txBody>
      </p:sp>
      <p:sp>
        <p:nvSpPr>
          <p:cNvPr id="3" name="Title 2"/>
          <p:cNvSpPr>
            <a:spLocks noGrp="1"/>
          </p:cNvSpPr>
          <p:nvPr>
            <p:ph type="title"/>
          </p:nvPr>
        </p:nvSpPr>
        <p:spPr/>
        <p:txBody>
          <a:bodyPr/>
          <a:lstStyle/>
          <a:p>
            <a:r>
              <a:rPr lang="en-US" altLang="en-US" dirty="0"/>
              <a:t>Reporting Requirements</a:t>
            </a:r>
            <a:endParaRPr lang="en-US" dirty="0"/>
          </a:p>
        </p:txBody>
      </p:sp>
    </p:spTree>
    <p:extLst>
      <p:ext uri="{BB962C8B-B14F-4D97-AF65-F5344CB8AC3E}">
        <p14:creationId xmlns:p14="http://schemas.microsoft.com/office/powerpoint/2010/main" val="27044460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t>Schools should only report data for students who:</a:t>
            </a:r>
          </a:p>
          <a:p>
            <a:pPr>
              <a:lnSpc>
                <a:spcPct val="80000"/>
              </a:lnSpc>
              <a:buNone/>
            </a:pPr>
            <a:endParaRPr lang="en-US" altLang="en-US" b="1" dirty="0"/>
          </a:p>
          <a:p>
            <a:pPr lvl="1">
              <a:lnSpc>
                <a:spcPct val="80000"/>
              </a:lnSpc>
            </a:pPr>
            <a:r>
              <a:rPr lang="en-US" altLang="en-US" sz="2800" b="1" dirty="0"/>
              <a:t>have completed their financial aid applications,</a:t>
            </a:r>
          </a:p>
          <a:p>
            <a:pPr lvl="1">
              <a:lnSpc>
                <a:spcPct val="80000"/>
              </a:lnSpc>
            </a:pPr>
            <a:r>
              <a:rPr lang="en-US" altLang="en-US" sz="2800" b="1" dirty="0"/>
              <a:t>have a SAR/ISIR that is not rejected,</a:t>
            </a:r>
          </a:p>
          <a:p>
            <a:pPr lvl="1">
              <a:lnSpc>
                <a:spcPct val="80000"/>
              </a:lnSpc>
            </a:pPr>
            <a:r>
              <a:rPr lang="en-US" altLang="en-US" sz="2800" b="1" dirty="0"/>
              <a:t>plan to enroll at the school for the school year being processed,</a:t>
            </a:r>
          </a:p>
          <a:p>
            <a:pPr lvl="1">
              <a:lnSpc>
                <a:spcPct val="80000"/>
              </a:lnSpc>
            </a:pPr>
            <a:r>
              <a:rPr lang="en-US" altLang="en-US" sz="2800" b="1" dirty="0"/>
              <a:t>meet all of the State Grant Program eligibility requirements, and</a:t>
            </a:r>
          </a:p>
          <a:p>
            <a:pPr lvl="1">
              <a:lnSpc>
                <a:spcPct val="80000"/>
              </a:lnSpc>
            </a:pPr>
            <a:r>
              <a:rPr lang="en-US" altLang="en-US" sz="2800" b="1" dirty="0"/>
              <a:t>have been through the State Grant formula to determine whether they are a recipient or </a:t>
            </a:r>
            <a:r>
              <a:rPr lang="en-US" altLang="en-US" sz="2800" b="1" u="sng" dirty="0"/>
              <a:t>no-need applicant</a:t>
            </a:r>
          </a:p>
          <a:p>
            <a:pPr lvl="1">
              <a:lnSpc>
                <a:spcPct val="80000"/>
              </a:lnSpc>
            </a:pPr>
            <a:r>
              <a:rPr lang="en-US" altLang="en-US" sz="2800" b="1" dirty="0"/>
              <a:t>are not MN Dream Act recipients</a:t>
            </a:r>
          </a:p>
          <a:p>
            <a:endParaRPr lang="en-US" dirty="0"/>
          </a:p>
        </p:txBody>
      </p:sp>
      <p:sp>
        <p:nvSpPr>
          <p:cNvPr id="3" name="Title 2"/>
          <p:cNvSpPr>
            <a:spLocks noGrp="1"/>
          </p:cNvSpPr>
          <p:nvPr>
            <p:ph type="title"/>
          </p:nvPr>
        </p:nvSpPr>
        <p:spPr/>
        <p:txBody>
          <a:bodyPr/>
          <a:lstStyle/>
          <a:p>
            <a:r>
              <a:rPr lang="en-US" altLang="en-US" dirty="0"/>
              <a:t>Reporting Requirements</a:t>
            </a:r>
            <a:endParaRPr lang="en-US" dirty="0"/>
          </a:p>
        </p:txBody>
      </p:sp>
    </p:spTree>
    <p:extLst>
      <p:ext uri="{BB962C8B-B14F-4D97-AF65-F5344CB8AC3E}">
        <p14:creationId xmlns:p14="http://schemas.microsoft.com/office/powerpoint/2010/main" val="26181406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t>Most data on DDS record comes from school’s ISIR record, along with other data supplied by school:</a:t>
            </a:r>
          </a:p>
          <a:p>
            <a:pPr>
              <a:lnSpc>
                <a:spcPct val="80000"/>
              </a:lnSpc>
              <a:buNone/>
            </a:pPr>
            <a:endParaRPr lang="en-US" altLang="en-US" b="1" dirty="0"/>
          </a:p>
          <a:p>
            <a:pPr lvl="1">
              <a:lnSpc>
                <a:spcPct val="80000"/>
              </a:lnSpc>
            </a:pPr>
            <a:r>
              <a:rPr lang="en-US" altLang="en-US" sz="2800" b="1" dirty="0">
                <a:solidFill>
                  <a:schemeClr val="hlink"/>
                </a:solidFill>
              </a:rPr>
              <a:t>Title IV cost of attendance</a:t>
            </a:r>
            <a:r>
              <a:rPr lang="en-US" altLang="en-US" sz="2800" b="1" dirty="0"/>
              <a:t> (actual tuition and fees, books, equipment, room and board, transportation, miscellaneous personal expenses)</a:t>
            </a:r>
          </a:p>
          <a:p>
            <a:pPr lvl="1">
              <a:lnSpc>
                <a:spcPct val="80000"/>
              </a:lnSpc>
              <a:buNone/>
            </a:pPr>
            <a:endParaRPr lang="en-US" altLang="en-US" sz="2800" b="1" dirty="0"/>
          </a:p>
          <a:p>
            <a:pPr lvl="1">
              <a:lnSpc>
                <a:spcPct val="80000"/>
              </a:lnSpc>
            </a:pPr>
            <a:r>
              <a:rPr lang="en-US" altLang="en-US" sz="2800" b="1" dirty="0">
                <a:solidFill>
                  <a:schemeClr val="hlink"/>
                </a:solidFill>
              </a:rPr>
              <a:t>Less than half-time Title IV cost of attendance</a:t>
            </a:r>
          </a:p>
          <a:p>
            <a:pPr lvl="2">
              <a:lnSpc>
                <a:spcPct val="80000"/>
              </a:lnSpc>
            </a:pPr>
            <a:r>
              <a:rPr lang="en-US" altLang="en-US" sz="2400" b="1" dirty="0"/>
              <a:t>Has effect on less than half-time Pell Grant award</a:t>
            </a:r>
          </a:p>
          <a:p>
            <a:pPr lvl="2">
              <a:lnSpc>
                <a:spcPct val="80000"/>
              </a:lnSpc>
            </a:pPr>
            <a:r>
              <a:rPr lang="en-US" altLang="en-US" sz="2400" b="1" dirty="0"/>
              <a:t>Consists of full-time tuition &amp; fees, books, equipment, and transportation (no room and board or misc expenses)</a:t>
            </a:r>
          </a:p>
          <a:p>
            <a:endParaRPr lang="en-US" dirty="0"/>
          </a:p>
        </p:txBody>
      </p:sp>
      <p:sp>
        <p:nvSpPr>
          <p:cNvPr id="3" name="Title 2"/>
          <p:cNvSpPr>
            <a:spLocks noGrp="1"/>
          </p:cNvSpPr>
          <p:nvPr>
            <p:ph type="title"/>
          </p:nvPr>
        </p:nvSpPr>
        <p:spPr/>
        <p:txBody>
          <a:bodyPr/>
          <a:lstStyle/>
          <a:p>
            <a:r>
              <a:rPr lang="en-US" altLang="en-US" dirty="0"/>
              <a:t>DDS Record</a:t>
            </a:r>
            <a:endParaRPr lang="en-US" dirty="0"/>
          </a:p>
        </p:txBody>
      </p:sp>
    </p:spTree>
    <p:extLst>
      <p:ext uri="{BB962C8B-B14F-4D97-AF65-F5344CB8AC3E}">
        <p14:creationId xmlns:p14="http://schemas.microsoft.com/office/powerpoint/2010/main" val="13657791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altLang="en-US" b="1" dirty="0">
                <a:solidFill>
                  <a:schemeClr val="hlink"/>
                </a:solidFill>
              </a:rPr>
              <a:t>Origin Type:</a:t>
            </a:r>
          </a:p>
          <a:p>
            <a:pPr lvl="1">
              <a:defRPr/>
            </a:pPr>
            <a:r>
              <a:rPr lang="en-US" altLang="en-US" b="1" dirty="0"/>
              <a:t>Tells OHE whether or not to use assumptions when calculating need analysis</a:t>
            </a:r>
          </a:p>
          <a:p>
            <a:pPr lvl="1">
              <a:defRPr/>
            </a:pPr>
            <a:r>
              <a:rPr lang="en-US" altLang="en-US" b="1" dirty="0"/>
              <a:t>‘O’ means the OHE should </a:t>
            </a:r>
            <a:r>
              <a:rPr lang="en-US" altLang="en-US" b="1" dirty="0">
                <a:solidFill>
                  <a:schemeClr val="hlink"/>
                </a:solidFill>
              </a:rPr>
              <a:t>use assumption</a:t>
            </a:r>
          </a:p>
          <a:p>
            <a:pPr lvl="1">
              <a:defRPr/>
            </a:pPr>
            <a:r>
              <a:rPr lang="en-US" altLang="en-US" b="1" dirty="0"/>
              <a:t>‘R’ or blank means the OHE should use the </a:t>
            </a:r>
            <a:r>
              <a:rPr lang="en-US" altLang="en-US" b="1" dirty="0">
                <a:solidFill>
                  <a:schemeClr val="hlink"/>
                </a:solidFill>
              </a:rPr>
              <a:t>actual data</a:t>
            </a:r>
            <a:r>
              <a:rPr lang="en-US" altLang="en-US" b="1" dirty="0"/>
              <a:t> sent and override assumptions</a:t>
            </a:r>
          </a:p>
          <a:p>
            <a:pPr>
              <a:defRPr/>
            </a:pPr>
            <a:r>
              <a:rPr lang="en-US" altLang="en-US" b="1" dirty="0">
                <a:solidFill>
                  <a:schemeClr val="hlink"/>
                </a:solidFill>
              </a:rPr>
              <a:t>Term Enrollment Status</a:t>
            </a:r>
          </a:p>
          <a:p>
            <a:pPr lvl="1">
              <a:defRPr/>
            </a:pPr>
            <a:r>
              <a:rPr lang="en-US" altLang="en-US" b="1" dirty="0"/>
              <a:t>Reported as full-time (15 credits) for terms of standard academic year (fall through spring terms) unless school knows otherwise</a:t>
            </a:r>
          </a:p>
          <a:p>
            <a:pPr lvl="1">
              <a:defRPr/>
            </a:pPr>
            <a:r>
              <a:rPr lang="en-US" altLang="en-US" b="1" dirty="0"/>
              <a:t>Should be updated later if changes</a:t>
            </a:r>
          </a:p>
          <a:p>
            <a:pPr lvl="1">
              <a:defRPr/>
            </a:pPr>
            <a:r>
              <a:rPr lang="en-US" altLang="en-US" b="1" dirty="0"/>
              <a:t>Should reflect the student’s enrollment status </a:t>
            </a:r>
            <a:r>
              <a:rPr lang="en-US" altLang="en-US" b="1" dirty="0">
                <a:solidFill>
                  <a:schemeClr val="hlink"/>
                </a:solidFill>
              </a:rPr>
              <a:t>as of the date of disbursement</a:t>
            </a:r>
          </a:p>
          <a:p>
            <a:endParaRPr lang="en-US" dirty="0"/>
          </a:p>
        </p:txBody>
      </p:sp>
      <p:sp>
        <p:nvSpPr>
          <p:cNvPr id="3" name="Title 2"/>
          <p:cNvSpPr>
            <a:spLocks noGrp="1"/>
          </p:cNvSpPr>
          <p:nvPr>
            <p:ph type="title"/>
          </p:nvPr>
        </p:nvSpPr>
        <p:spPr/>
        <p:txBody>
          <a:bodyPr/>
          <a:lstStyle/>
          <a:p>
            <a:r>
              <a:rPr lang="en-US" altLang="en-US" dirty="0"/>
              <a:t>DDS Record</a:t>
            </a:r>
            <a:endParaRPr lang="en-US" dirty="0"/>
          </a:p>
        </p:txBody>
      </p:sp>
    </p:spTree>
    <p:extLst>
      <p:ext uri="{BB962C8B-B14F-4D97-AF65-F5344CB8AC3E}">
        <p14:creationId xmlns:p14="http://schemas.microsoft.com/office/powerpoint/2010/main" val="35402396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solidFill>
                  <a:schemeClr val="hlink"/>
                </a:solidFill>
              </a:rPr>
              <a:t>Term Tuition and Fee Maximums</a:t>
            </a:r>
          </a:p>
          <a:p>
            <a:pPr lvl="2"/>
            <a:r>
              <a:rPr lang="en-US" altLang="en-US" sz="2400" b="1" dirty="0"/>
              <a:t>2 = Student in 2-year or less degree program</a:t>
            </a:r>
          </a:p>
          <a:p>
            <a:pPr lvl="2"/>
            <a:r>
              <a:rPr lang="en-US" altLang="en-US" sz="2400" b="1" dirty="0"/>
              <a:t>4 = Student in 4-year degree program</a:t>
            </a:r>
          </a:p>
          <a:p>
            <a:r>
              <a:rPr lang="en-US" altLang="en-US" b="1" dirty="0">
                <a:solidFill>
                  <a:schemeClr val="hlink"/>
                </a:solidFill>
              </a:rPr>
              <a:t>Term Award and Payment Fields</a:t>
            </a:r>
          </a:p>
          <a:p>
            <a:pPr lvl="1"/>
            <a:r>
              <a:rPr lang="en-US" altLang="en-US" sz="2800" b="1" dirty="0"/>
              <a:t>If student is not enrolled (or not eligible) for term,  term award and payment should be reported as zeroes</a:t>
            </a:r>
          </a:p>
          <a:p>
            <a:r>
              <a:rPr lang="en-US" altLang="en-US" b="1" dirty="0">
                <a:solidFill>
                  <a:schemeClr val="hlink"/>
                </a:solidFill>
              </a:rPr>
              <a:t>Term Disbursement Date Fields</a:t>
            </a:r>
          </a:p>
          <a:p>
            <a:pPr lvl="1"/>
            <a:r>
              <a:rPr lang="en-US" altLang="en-US" sz="2800" b="1" dirty="0"/>
              <a:t>Used to determine if student was paid before or after being placed on hold</a:t>
            </a:r>
          </a:p>
          <a:p>
            <a:endParaRPr lang="en-US" dirty="0"/>
          </a:p>
        </p:txBody>
      </p:sp>
      <p:sp>
        <p:nvSpPr>
          <p:cNvPr id="3" name="Title 2"/>
          <p:cNvSpPr>
            <a:spLocks noGrp="1"/>
          </p:cNvSpPr>
          <p:nvPr>
            <p:ph type="title"/>
          </p:nvPr>
        </p:nvSpPr>
        <p:spPr/>
        <p:txBody>
          <a:bodyPr/>
          <a:lstStyle/>
          <a:p>
            <a:r>
              <a:rPr lang="en-US" altLang="en-US" dirty="0"/>
              <a:t>DDS Record</a:t>
            </a:r>
            <a:endParaRPr lang="en-US" dirty="0"/>
          </a:p>
        </p:txBody>
      </p:sp>
    </p:spTree>
    <p:extLst>
      <p:ext uri="{BB962C8B-B14F-4D97-AF65-F5344CB8AC3E}">
        <p14:creationId xmlns:p14="http://schemas.microsoft.com/office/powerpoint/2010/main" val="3884637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0930" y="1590992"/>
            <a:ext cx="5705475" cy="4992688"/>
          </a:xfrm>
          <a:prstGeom prst="rect">
            <a:avLst/>
          </a:prstGeom>
        </p:spPr>
      </p:pic>
      <p:sp>
        <p:nvSpPr>
          <p:cNvPr id="3" name="Title 2"/>
          <p:cNvSpPr>
            <a:spLocks noGrp="1"/>
          </p:cNvSpPr>
          <p:nvPr>
            <p:ph type="title"/>
          </p:nvPr>
        </p:nvSpPr>
        <p:spPr/>
        <p:txBody>
          <a:bodyPr/>
          <a:lstStyle/>
          <a:p>
            <a:r>
              <a:rPr lang="en-US" altLang="en-US" b="1" dirty="0"/>
              <a:t>Grant Student Eligibility </a:t>
            </a:r>
            <a:r>
              <a:rPr lang="en-US" altLang="en-US" b="1" dirty="0" smtClean="0"/>
              <a:t>Questionnaire- App 2</a:t>
            </a:r>
            <a:endParaRPr lang="en-US" dirty="0"/>
          </a:p>
        </p:txBody>
      </p:sp>
    </p:spTree>
    <p:extLst>
      <p:ext uri="{BB962C8B-B14F-4D97-AF65-F5344CB8AC3E}">
        <p14:creationId xmlns:p14="http://schemas.microsoft.com/office/powerpoint/2010/main" val="36966127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DDS Batch Upload</a:t>
            </a:r>
            <a:endParaRPr lang="en-US" dirty="0"/>
          </a:p>
        </p:txBody>
      </p:sp>
      <p:pic>
        <p:nvPicPr>
          <p:cNvPr id="4" name="Picture 13"/>
          <p:cNvPicPr>
            <a:picLocks noChangeAspect="1" noChangeArrowheads="1"/>
          </p:cNvPicPr>
          <p:nvPr/>
        </p:nvPicPr>
        <p:blipFill>
          <a:blip r:embed="rId2">
            <a:extLst>
              <a:ext uri="{28A0092B-C50C-407E-A947-70E740481C1C}">
                <a14:useLocalDpi xmlns:a14="http://schemas.microsoft.com/office/drawing/2010/main" val="0"/>
              </a:ext>
            </a:extLst>
          </a:blip>
          <a:srcRect r="53128" b="47118"/>
          <a:stretch>
            <a:fillRect/>
          </a:stretch>
        </p:blipFill>
        <p:spPr bwMode="auto">
          <a:xfrm>
            <a:off x="404813" y="1862051"/>
            <a:ext cx="7198622" cy="42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2999509" y="3195407"/>
            <a:ext cx="976313" cy="274637"/>
          </a:xfrm>
          <a:prstGeom prst="leftArrow">
            <a:avLst>
              <a:gd name="adj1" fmla="val 50000"/>
              <a:gd name="adj2" fmla="val 88873"/>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AutoShape 2"/>
          <p:cNvSpPr>
            <a:spLocks noChangeArrowheads="1"/>
          </p:cNvSpPr>
          <p:nvPr/>
        </p:nvSpPr>
        <p:spPr bwMode="auto">
          <a:xfrm>
            <a:off x="1489363" y="4578091"/>
            <a:ext cx="976313" cy="274637"/>
          </a:xfrm>
          <a:prstGeom prst="leftArrow">
            <a:avLst>
              <a:gd name="adj1" fmla="val 50000"/>
              <a:gd name="adj2" fmla="val 88873"/>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21"/>
          <p:cNvSpPr txBox="1">
            <a:spLocks noChangeArrowheads="1"/>
          </p:cNvSpPr>
          <p:nvPr/>
        </p:nvSpPr>
        <p:spPr bwMode="auto">
          <a:xfrm>
            <a:off x="4419600" y="3195407"/>
            <a:ext cx="167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dirty="0">
                <a:solidFill>
                  <a:srgbClr val="0571E0"/>
                </a:solidFill>
              </a:rPr>
              <a:t>Select this then click ‘Go’</a:t>
            </a:r>
          </a:p>
        </p:txBody>
      </p:sp>
      <p:sp>
        <p:nvSpPr>
          <p:cNvPr id="8" name="TextBox 17"/>
          <p:cNvSpPr txBox="1">
            <a:spLocks noChangeArrowheads="1"/>
          </p:cNvSpPr>
          <p:nvPr/>
        </p:nvSpPr>
        <p:spPr bwMode="auto">
          <a:xfrm>
            <a:off x="2465676" y="4515384"/>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dirty="0">
                <a:solidFill>
                  <a:srgbClr val="0571E0"/>
                </a:solidFill>
              </a:rPr>
              <a:t>Change password here</a:t>
            </a:r>
          </a:p>
        </p:txBody>
      </p:sp>
      <p:sp>
        <p:nvSpPr>
          <p:cNvPr id="9" name="Rectangle 3"/>
          <p:cNvSpPr>
            <a:spLocks noGrp="1" noChangeArrowheads="1"/>
          </p:cNvSpPr>
          <p:nvPr>
            <p:ph idx="1"/>
          </p:nvPr>
        </p:nvSpPr>
        <p:spPr>
          <a:xfrm>
            <a:off x="5020887" y="4211407"/>
            <a:ext cx="7767638" cy="366684"/>
          </a:xfrm>
        </p:spPr>
        <p:txBody>
          <a:bodyPr>
            <a:normAutofit lnSpcReduction="10000"/>
          </a:bodyPr>
          <a:lstStyle/>
          <a:p>
            <a:pPr lvl="1" eaLnBrk="1" hangingPunct="1">
              <a:lnSpc>
                <a:spcPct val="80000"/>
              </a:lnSpc>
              <a:buFontTx/>
              <a:buNone/>
            </a:pPr>
            <a:r>
              <a:rPr lang="en-US" altLang="en-US" b="1" dirty="0" smtClean="0">
                <a:hlinkClick r:id="rId3"/>
              </a:rPr>
              <a:t>https://www.ohe.state.mn.us/SSL/SG/index.cfm</a:t>
            </a:r>
            <a:endParaRPr lang="en-US" altLang="en-US" b="1" dirty="0" smtClean="0"/>
          </a:p>
          <a:p>
            <a:pPr lvl="1" eaLnBrk="1" hangingPunct="1">
              <a:lnSpc>
                <a:spcPct val="80000"/>
              </a:lnSpc>
              <a:buFontTx/>
              <a:buNone/>
            </a:pPr>
            <a:endParaRPr lang="en-US" altLang="en-US" b="1" dirty="0" smtClean="0"/>
          </a:p>
          <a:p>
            <a:pPr lvl="1" eaLnBrk="1" hangingPunct="1">
              <a:lnSpc>
                <a:spcPct val="80000"/>
              </a:lnSpc>
              <a:buFontTx/>
              <a:buNone/>
            </a:pPr>
            <a:endParaRPr lang="en-US" altLang="en-US" b="1" dirty="0" smtClean="0"/>
          </a:p>
        </p:txBody>
      </p:sp>
    </p:spTree>
    <p:extLst>
      <p:ext uri="{BB962C8B-B14F-4D97-AF65-F5344CB8AC3E}">
        <p14:creationId xmlns:p14="http://schemas.microsoft.com/office/powerpoint/2010/main" val="5323587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DDS Batch Upload</a:t>
            </a:r>
            <a:endParaRPr lang="en-US" dirty="0"/>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t="7692" r="50801" b="39941"/>
          <a:stretch>
            <a:fillRect/>
          </a:stretch>
        </p:blipFill>
        <p:spPr bwMode="auto">
          <a:xfrm>
            <a:off x="455613" y="2082800"/>
            <a:ext cx="70881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2443942" y="3042459"/>
            <a:ext cx="1579418" cy="563995"/>
          </a:xfrm>
          <a:prstGeom prst="leftArrow">
            <a:avLst>
              <a:gd name="adj1" fmla="val 50000"/>
              <a:gd name="adj2" fmla="val 8887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15"/>
          <p:cNvSpPr txBox="1">
            <a:spLocks noChangeArrowheads="1"/>
          </p:cNvSpPr>
          <p:nvPr/>
        </p:nvSpPr>
        <p:spPr bwMode="auto">
          <a:xfrm>
            <a:off x="4335780" y="3042459"/>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800" dirty="0">
                <a:solidFill>
                  <a:srgbClr val="0571E0"/>
                </a:solidFill>
              </a:rPr>
              <a:t>Make sure to select correct aid year then click ‘Continue’</a:t>
            </a:r>
          </a:p>
        </p:txBody>
      </p:sp>
      <p:sp>
        <p:nvSpPr>
          <p:cNvPr id="7" name="Rectangle 3"/>
          <p:cNvSpPr>
            <a:spLocks noGrp="1" noChangeArrowheads="1"/>
          </p:cNvSpPr>
          <p:nvPr>
            <p:ph idx="1"/>
          </p:nvPr>
        </p:nvSpPr>
        <p:spPr>
          <a:xfrm>
            <a:off x="4656426" y="1683588"/>
            <a:ext cx="7767638" cy="392112"/>
          </a:xfrm>
        </p:spPr>
        <p:txBody>
          <a:bodyPr/>
          <a:lstStyle/>
          <a:p>
            <a:pPr lvl="1" eaLnBrk="1" hangingPunct="1">
              <a:lnSpc>
                <a:spcPct val="80000"/>
              </a:lnSpc>
              <a:buFontTx/>
              <a:buNone/>
            </a:pPr>
            <a:r>
              <a:rPr lang="en-US" altLang="en-US" b="1" dirty="0" smtClean="0">
                <a:hlinkClick r:id="rId3"/>
              </a:rPr>
              <a:t>https://www.ohe.state.mn.us/SSL/SG/index.cfm</a:t>
            </a:r>
            <a:endParaRPr lang="en-US" altLang="en-US" b="1" dirty="0" smtClean="0"/>
          </a:p>
          <a:p>
            <a:pPr lvl="1" eaLnBrk="1" hangingPunct="1">
              <a:lnSpc>
                <a:spcPct val="80000"/>
              </a:lnSpc>
              <a:buFontTx/>
              <a:buNone/>
            </a:pPr>
            <a:endParaRPr lang="en-US" altLang="en-US" b="1" dirty="0" smtClean="0"/>
          </a:p>
          <a:p>
            <a:pPr lvl="1" eaLnBrk="1" hangingPunct="1">
              <a:lnSpc>
                <a:spcPct val="80000"/>
              </a:lnSpc>
              <a:buFontTx/>
              <a:buNone/>
            </a:pPr>
            <a:endParaRPr lang="en-US" altLang="en-US" b="1" dirty="0" smtClean="0"/>
          </a:p>
        </p:txBody>
      </p:sp>
    </p:spTree>
    <p:extLst>
      <p:ext uri="{BB962C8B-B14F-4D97-AF65-F5344CB8AC3E}">
        <p14:creationId xmlns:p14="http://schemas.microsoft.com/office/powerpoint/2010/main" val="35248093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DDS Batch Upload</a:t>
            </a:r>
            <a:endParaRPr lang="en-US" dirty="0"/>
          </a:p>
        </p:txBody>
      </p:sp>
      <p:pic>
        <p:nvPicPr>
          <p:cNvPr id="4" name="Picture 15"/>
          <p:cNvPicPr>
            <a:picLocks noChangeAspect="1" noChangeArrowheads="1"/>
          </p:cNvPicPr>
          <p:nvPr/>
        </p:nvPicPr>
        <p:blipFill rotWithShape="1">
          <a:blip r:embed="rId2">
            <a:extLst>
              <a:ext uri="{28A0092B-C50C-407E-A947-70E740481C1C}">
                <a14:useLocalDpi xmlns:a14="http://schemas.microsoft.com/office/drawing/2010/main" val="0"/>
              </a:ext>
            </a:extLst>
          </a:blip>
          <a:srcRect r="48558" b="63563"/>
          <a:stretch/>
        </p:blipFill>
        <p:spPr bwMode="auto">
          <a:xfrm>
            <a:off x="838200" y="1690688"/>
            <a:ext cx="7886835" cy="367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4158845" y="4384419"/>
            <a:ext cx="485775" cy="976312"/>
          </a:xfrm>
          <a:prstGeom prst="upArrow">
            <a:avLst>
              <a:gd name="adj1" fmla="val 50000"/>
              <a:gd name="adj2" fmla="val 5024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18"/>
          <p:cNvSpPr txBox="1">
            <a:spLocks noChangeArrowheads="1"/>
          </p:cNvSpPr>
          <p:nvPr/>
        </p:nvSpPr>
        <p:spPr bwMode="auto">
          <a:xfrm>
            <a:off x="4644620" y="4872575"/>
            <a:ext cx="35052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600" dirty="0">
                <a:solidFill>
                  <a:srgbClr val="0571E0"/>
                </a:solidFill>
              </a:rPr>
              <a:t>Browse for DDS batch file on your computer and select file.  There is no required naming convention. Then click ‘Upload.’</a:t>
            </a:r>
          </a:p>
          <a:p>
            <a:pPr eaLnBrk="1" hangingPunct="1">
              <a:buFontTx/>
              <a:buNone/>
            </a:pPr>
            <a:endParaRPr lang="en-US" altLang="en-US" sz="2400" dirty="0">
              <a:solidFill>
                <a:srgbClr val="0571E0"/>
              </a:solidFill>
            </a:endParaRPr>
          </a:p>
        </p:txBody>
      </p:sp>
    </p:spTree>
    <p:extLst>
      <p:ext uri="{BB962C8B-B14F-4D97-AF65-F5344CB8AC3E}">
        <p14:creationId xmlns:p14="http://schemas.microsoft.com/office/powerpoint/2010/main" val="35429681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DDS Batch Upload</a:t>
            </a:r>
            <a:endParaRPr lang="en-US" dirty="0"/>
          </a:p>
        </p:txBody>
      </p:sp>
      <p:pic>
        <p:nvPicPr>
          <p:cNvPr id="4"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60983" b="67573"/>
          <a:stretch/>
        </p:blipFill>
        <p:spPr bwMode="auto">
          <a:xfrm>
            <a:off x="450273" y="1690688"/>
            <a:ext cx="6490695" cy="31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3165533" y="3335684"/>
            <a:ext cx="1066800" cy="304800"/>
          </a:xfrm>
          <a:prstGeom prst="leftArrow">
            <a:avLst>
              <a:gd name="adj1" fmla="val 50000"/>
              <a:gd name="adj2" fmla="val 88877"/>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AutoShape 2"/>
          <p:cNvSpPr>
            <a:spLocks noChangeArrowheads="1"/>
          </p:cNvSpPr>
          <p:nvPr/>
        </p:nvSpPr>
        <p:spPr bwMode="auto">
          <a:xfrm>
            <a:off x="1804382" y="4586519"/>
            <a:ext cx="485775" cy="976312"/>
          </a:xfrm>
          <a:prstGeom prst="upArrow">
            <a:avLst>
              <a:gd name="adj1" fmla="val 50000"/>
              <a:gd name="adj2" fmla="val 5024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19"/>
          <p:cNvSpPr txBox="1">
            <a:spLocks noChangeArrowheads="1"/>
          </p:cNvSpPr>
          <p:nvPr/>
        </p:nvSpPr>
        <p:spPr bwMode="auto">
          <a:xfrm>
            <a:off x="2290157" y="4792056"/>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dirty="0">
                <a:solidFill>
                  <a:srgbClr val="0571E0"/>
                </a:solidFill>
              </a:rPr>
              <a:t>To request funds</a:t>
            </a:r>
          </a:p>
        </p:txBody>
      </p:sp>
      <p:sp>
        <p:nvSpPr>
          <p:cNvPr id="8" name="TextBox 20"/>
          <p:cNvSpPr txBox="1">
            <a:spLocks noChangeArrowheads="1"/>
          </p:cNvSpPr>
          <p:nvPr/>
        </p:nvSpPr>
        <p:spPr bwMode="auto">
          <a:xfrm>
            <a:off x="4533749" y="3115657"/>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400" dirty="0">
                <a:solidFill>
                  <a:srgbClr val="0571E0"/>
                </a:solidFill>
              </a:rPr>
              <a:t>File upload was successful.  Batches must be submitted by 6:00 p.m. to run that evening.</a:t>
            </a:r>
          </a:p>
        </p:txBody>
      </p:sp>
    </p:spTree>
    <p:extLst>
      <p:ext uri="{BB962C8B-B14F-4D97-AF65-F5344CB8AC3E}">
        <p14:creationId xmlns:p14="http://schemas.microsoft.com/office/powerpoint/2010/main" val="22415980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DDS Batch Output Reports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7834153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200" b="1" dirty="0"/>
              <a:t>Output reports available morning after DDS batch submitted to OHE</a:t>
            </a:r>
          </a:p>
          <a:p>
            <a:pPr lvl="1"/>
            <a:r>
              <a:rPr lang="en-US" altLang="en-US" sz="2800" b="1" dirty="0"/>
              <a:t>Batches run in the test environment do NOT produce output reports for schools</a:t>
            </a:r>
          </a:p>
          <a:p>
            <a:r>
              <a:rPr lang="en-US" altLang="en-US" sz="3200" b="1" dirty="0"/>
              <a:t>To view output reports, log into SG web access screen and choose ‘Upload/Download Data’</a:t>
            </a:r>
          </a:p>
          <a:p>
            <a:pPr lvl="1"/>
            <a:r>
              <a:rPr lang="en-US" altLang="en-US" sz="2800" b="1" dirty="0"/>
              <a:t>Report files appear under download section of screen</a:t>
            </a:r>
          </a:p>
          <a:p>
            <a:pPr lvl="1"/>
            <a:r>
              <a:rPr lang="en-US" altLang="en-US" sz="2800" b="1" dirty="0"/>
              <a:t>Reports can be viewed on-line, printed, or downloaded</a:t>
            </a:r>
          </a:p>
          <a:p>
            <a:r>
              <a:rPr lang="en-US" altLang="en-US" sz="3200" b="1" dirty="0"/>
              <a:t>Contact the Grant Unit if output reports were not generated</a:t>
            </a:r>
          </a:p>
          <a:p>
            <a:endParaRPr lang="en-US" dirty="0"/>
          </a:p>
        </p:txBody>
      </p:sp>
      <p:sp>
        <p:nvSpPr>
          <p:cNvPr id="3" name="Title 2"/>
          <p:cNvSpPr>
            <a:spLocks noGrp="1"/>
          </p:cNvSpPr>
          <p:nvPr>
            <p:ph type="title"/>
          </p:nvPr>
        </p:nvSpPr>
        <p:spPr/>
        <p:txBody>
          <a:bodyPr/>
          <a:lstStyle/>
          <a:p>
            <a:r>
              <a:rPr lang="en-US" altLang="en-US" dirty="0"/>
              <a:t>DDS Batch Output Reports</a:t>
            </a:r>
            <a:endParaRPr lang="en-US" dirty="0"/>
          </a:p>
        </p:txBody>
      </p:sp>
    </p:spTree>
    <p:extLst>
      <p:ext uri="{BB962C8B-B14F-4D97-AF65-F5344CB8AC3E}">
        <p14:creationId xmlns:p14="http://schemas.microsoft.com/office/powerpoint/2010/main" val="239200577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13" y="365125"/>
            <a:ext cx="11255432" cy="1325563"/>
          </a:xfrm>
        </p:spPr>
        <p:txBody>
          <a:bodyPr/>
          <a:lstStyle/>
          <a:p>
            <a:r>
              <a:rPr lang="en-US" altLang="en-US" dirty="0"/>
              <a:t>State Grant DDS Batch Output Reports Download</a:t>
            </a:r>
            <a:endParaRPr lang="en-US" dirty="0"/>
          </a:p>
        </p:txBody>
      </p:sp>
      <p:sp>
        <p:nvSpPr>
          <p:cNvPr id="4" name="Rectangle 3"/>
          <p:cNvSpPr txBox="1">
            <a:spLocks noChangeArrowheads="1"/>
          </p:cNvSpPr>
          <p:nvPr/>
        </p:nvSpPr>
        <p:spPr>
          <a:xfrm>
            <a:off x="2209410" y="6317456"/>
            <a:ext cx="7767638" cy="493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buFontTx/>
              <a:buNone/>
            </a:pPr>
            <a:r>
              <a:rPr lang="en-US" altLang="en-US" b="1" dirty="0" smtClean="0">
                <a:hlinkClick r:id="rId2"/>
              </a:rPr>
              <a:t>https://www.ohe.state.mn.us/SSL/SG/index.cfm</a:t>
            </a:r>
            <a:endParaRPr lang="en-US" altLang="en-US" b="1" dirty="0" smtClean="0"/>
          </a:p>
          <a:p>
            <a:pPr lvl="1">
              <a:lnSpc>
                <a:spcPct val="80000"/>
              </a:lnSpc>
              <a:buFontTx/>
              <a:buNone/>
            </a:pPr>
            <a:endParaRPr lang="en-US" altLang="en-US" b="1" dirty="0" smtClean="0"/>
          </a:p>
          <a:p>
            <a:pPr lvl="1">
              <a:lnSpc>
                <a:spcPct val="80000"/>
              </a:lnSpc>
              <a:buFontTx/>
              <a:buNone/>
            </a:pPr>
            <a:endParaRPr lang="en-US" altLang="en-US" b="1" dirty="0" smtClean="0"/>
          </a:p>
        </p:txBody>
      </p:sp>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r="53128" b="47118"/>
          <a:stretch>
            <a:fillRect/>
          </a:stretch>
        </p:blipFill>
        <p:spPr bwMode="auto">
          <a:xfrm>
            <a:off x="2688040" y="1690688"/>
            <a:ext cx="68103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p:cNvSpPr>
            <a:spLocks noChangeArrowheads="1"/>
          </p:cNvSpPr>
          <p:nvPr/>
        </p:nvSpPr>
        <p:spPr bwMode="auto">
          <a:xfrm>
            <a:off x="5116916" y="3016251"/>
            <a:ext cx="976312" cy="274637"/>
          </a:xfrm>
          <a:prstGeom prst="leftArrow">
            <a:avLst>
              <a:gd name="adj1" fmla="val 50000"/>
              <a:gd name="adj2" fmla="val 88873"/>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21"/>
          <p:cNvSpPr txBox="1">
            <a:spLocks noChangeArrowheads="1"/>
          </p:cNvSpPr>
          <p:nvPr/>
        </p:nvSpPr>
        <p:spPr bwMode="auto">
          <a:xfrm>
            <a:off x="6366293" y="2988072"/>
            <a:ext cx="167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dirty="0">
                <a:solidFill>
                  <a:srgbClr val="0571E0"/>
                </a:solidFill>
              </a:rPr>
              <a:t>Select this then click ‘Go’</a:t>
            </a:r>
          </a:p>
        </p:txBody>
      </p:sp>
    </p:spTree>
    <p:extLst>
      <p:ext uri="{BB962C8B-B14F-4D97-AF65-F5344CB8AC3E}">
        <p14:creationId xmlns:p14="http://schemas.microsoft.com/office/powerpoint/2010/main" val="19590749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389" y="365125"/>
            <a:ext cx="11305309" cy="1325563"/>
          </a:xfrm>
        </p:spPr>
        <p:txBody>
          <a:bodyPr/>
          <a:lstStyle/>
          <a:p>
            <a:r>
              <a:rPr lang="en-US" altLang="en-US" dirty="0"/>
              <a:t>State Grant DDS Batch Output Reports Download</a:t>
            </a:r>
            <a:endParaRPr lang="en-US" dirty="0"/>
          </a:p>
        </p:txBody>
      </p:sp>
      <p:pic>
        <p:nvPicPr>
          <p:cNvPr id="4" name="Picture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101" r="52563" b="12427"/>
          <a:stretch>
            <a:fillRect/>
          </a:stretch>
        </p:blipFill>
        <p:spPr bwMode="auto">
          <a:xfrm>
            <a:off x="515389" y="1690688"/>
            <a:ext cx="473547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5"/>
          <p:cNvSpPr txBox="1">
            <a:spLocks noChangeArrowheads="1"/>
          </p:cNvSpPr>
          <p:nvPr/>
        </p:nvSpPr>
        <p:spPr bwMode="auto">
          <a:xfrm>
            <a:off x="5630863" y="4405313"/>
            <a:ext cx="28956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400" dirty="0">
                <a:solidFill>
                  <a:srgbClr val="0571E0"/>
                </a:solidFill>
              </a:rPr>
              <a:t>Files available for download appear under ‘File.’  Select and hit ‘Download.’  Reports remain in download directory until next DDS batch submitted.</a:t>
            </a:r>
          </a:p>
        </p:txBody>
      </p:sp>
      <p:sp>
        <p:nvSpPr>
          <p:cNvPr id="6" name="AutoShape 2"/>
          <p:cNvSpPr>
            <a:spLocks noChangeArrowheads="1"/>
          </p:cNvSpPr>
          <p:nvPr/>
        </p:nvSpPr>
        <p:spPr bwMode="auto">
          <a:xfrm rot="1391915">
            <a:off x="4313392" y="4573091"/>
            <a:ext cx="914400" cy="304800"/>
          </a:xfrm>
          <a:prstGeom prst="leftArrow">
            <a:avLst>
              <a:gd name="adj1" fmla="val 50000"/>
              <a:gd name="adj2" fmla="val 8887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8" name="Rectangle 3"/>
          <p:cNvSpPr txBox="1">
            <a:spLocks noChangeArrowheads="1"/>
          </p:cNvSpPr>
          <p:nvPr/>
        </p:nvSpPr>
        <p:spPr>
          <a:xfrm>
            <a:off x="4936846" y="3514697"/>
            <a:ext cx="7767638" cy="703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buFontTx/>
              <a:buNone/>
            </a:pPr>
            <a:r>
              <a:rPr lang="en-US" altLang="en-US" b="1" dirty="0" smtClean="0">
                <a:hlinkClick r:id="rId3"/>
              </a:rPr>
              <a:t>https://www.ohe.state.mn.us/SSL/SG/index.cfm</a:t>
            </a:r>
            <a:endParaRPr lang="en-US" altLang="en-US" b="1" dirty="0" smtClean="0"/>
          </a:p>
          <a:p>
            <a:pPr lvl="1">
              <a:lnSpc>
                <a:spcPct val="80000"/>
              </a:lnSpc>
              <a:buFontTx/>
              <a:buNone/>
            </a:pPr>
            <a:endParaRPr lang="en-US" altLang="en-US" b="1" dirty="0" smtClean="0"/>
          </a:p>
          <a:p>
            <a:pPr lvl="1">
              <a:lnSpc>
                <a:spcPct val="80000"/>
              </a:lnSpc>
              <a:buFontTx/>
              <a:buNone/>
            </a:pPr>
            <a:endParaRPr lang="en-US" altLang="en-US" b="1" dirty="0" smtClean="0"/>
          </a:p>
        </p:txBody>
      </p:sp>
    </p:spTree>
    <p:extLst>
      <p:ext uri="{BB962C8B-B14F-4D97-AF65-F5344CB8AC3E}">
        <p14:creationId xmlns:p14="http://schemas.microsoft.com/office/powerpoint/2010/main" val="5704884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1353800" cy="1325563"/>
          </a:xfrm>
        </p:spPr>
        <p:txBody>
          <a:bodyPr/>
          <a:lstStyle/>
          <a:p>
            <a:r>
              <a:rPr lang="en-US" altLang="en-US" dirty="0"/>
              <a:t>State Grant DDS Batch Output Reports Download</a:t>
            </a:r>
            <a:endParaRPr lang="en-US" dirty="0"/>
          </a:p>
        </p:txBody>
      </p:sp>
      <p:pic>
        <p:nvPicPr>
          <p:cNvPr id="4" name="Picture 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513" r="32051" b="26410"/>
          <a:stretch>
            <a:fillRect/>
          </a:stretch>
        </p:blipFill>
        <p:spPr bwMode="auto">
          <a:xfrm>
            <a:off x="838200" y="1690688"/>
            <a:ext cx="749988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5"/>
          <p:cNvSpPr txBox="1">
            <a:spLocks noChangeArrowheads="1"/>
          </p:cNvSpPr>
          <p:nvPr/>
        </p:nvSpPr>
        <p:spPr bwMode="auto">
          <a:xfrm>
            <a:off x="8338089" y="3825732"/>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800" dirty="0">
                <a:solidFill>
                  <a:srgbClr val="0571E0"/>
                </a:solidFill>
              </a:rPr>
              <a:t>Click ‘Open’ to view report on-line.  Click ‘Save’ to save report on your computer.</a:t>
            </a:r>
          </a:p>
        </p:txBody>
      </p:sp>
      <p:sp>
        <p:nvSpPr>
          <p:cNvPr id="6" name="AutoShape 2"/>
          <p:cNvSpPr>
            <a:spLocks noChangeArrowheads="1"/>
          </p:cNvSpPr>
          <p:nvPr/>
        </p:nvSpPr>
        <p:spPr bwMode="auto">
          <a:xfrm rot="20427756">
            <a:off x="6615276" y="3869246"/>
            <a:ext cx="914400" cy="304800"/>
          </a:xfrm>
          <a:prstGeom prst="leftArrow">
            <a:avLst>
              <a:gd name="adj1" fmla="val 50000"/>
              <a:gd name="adj2" fmla="val 8887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Tree>
    <p:extLst>
      <p:ext uri="{BB962C8B-B14F-4D97-AF65-F5344CB8AC3E}">
        <p14:creationId xmlns:p14="http://schemas.microsoft.com/office/powerpoint/2010/main" val="27800924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b="1" dirty="0"/>
              <a:t>The school should review the reports and correct any errors prior to submission of its next monthly batch</a:t>
            </a:r>
          </a:p>
          <a:p>
            <a:pPr lvl="1"/>
            <a:r>
              <a:rPr lang="en-US" altLang="en-US" sz="3200" b="1" dirty="0">
                <a:solidFill>
                  <a:srgbClr val="00B0F0"/>
                </a:solidFill>
              </a:rPr>
              <a:t>Roster of Rejected Awards/Payments </a:t>
            </a:r>
            <a:r>
              <a:rPr lang="en-US" altLang="en-US" sz="3200" b="1" i="1" dirty="0" smtClean="0">
                <a:solidFill>
                  <a:srgbClr val="00B0F0"/>
                </a:solidFill>
              </a:rPr>
              <a:t>App 17</a:t>
            </a:r>
            <a:endParaRPr lang="en-US" altLang="en-US" sz="3200" b="1" i="1" dirty="0">
              <a:solidFill>
                <a:srgbClr val="00B0F0"/>
              </a:solidFill>
            </a:endParaRPr>
          </a:p>
          <a:p>
            <a:pPr lvl="2"/>
            <a:r>
              <a:rPr lang="en-US" altLang="en-US" sz="2800" b="1" dirty="0">
                <a:solidFill>
                  <a:srgbClr val="00B0F0"/>
                </a:solidFill>
              </a:rPr>
              <a:t>All warnings and errors</a:t>
            </a:r>
          </a:p>
          <a:p>
            <a:pPr lvl="1"/>
            <a:r>
              <a:rPr lang="en-US" altLang="en-US" sz="3200" b="1" dirty="0">
                <a:solidFill>
                  <a:srgbClr val="00B0F0"/>
                </a:solidFill>
              </a:rPr>
              <a:t>Award Error Detail Roster </a:t>
            </a:r>
          </a:p>
          <a:p>
            <a:pPr lvl="2"/>
            <a:r>
              <a:rPr lang="en-US" altLang="en-US" sz="2800" b="1" dirty="0">
                <a:solidFill>
                  <a:srgbClr val="00B0F0"/>
                </a:solidFill>
              </a:rPr>
              <a:t>Greater detail on award errors</a:t>
            </a:r>
          </a:p>
          <a:p>
            <a:pPr lvl="1"/>
            <a:r>
              <a:rPr lang="en-US" altLang="en-US" sz="3200" b="1" dirty="0">
                <a:solidFill>
                  <a:srgbClr val="00B0F0"/>
                </a:solidFill>
              </a:rPr>
              <a:t>Roster of Accepted </a:t>
            </a:r>
            <a:r>
              <a:rPr lang="en-US" altLang="en-US" sz="3200" b="1" dirty="0" smtClean="0">
                <a:solidFill>
                  <a:srgbClr val="00B0F0"/>
                </a:solidFill>
              </a:rPr>
              <a:t>Payments </a:t>
            </a:r>
            <a:r>
              <a:rPr lang="en-US" altLang="en-US" sz="3200" b="1" i="1" dirty="0">
                <a:solidFill>
                  <a:srgbClr val="00B0F0"/>
                </a:solidFill>
              </a:rPr>
              <a:t>App </a:t>
            </a:r>
            <a:r>
              <a:rPr lang="en-US" altLang="en-US" sz="3200" b="1" i="1" dirty="0" smtClean="0">
                <a:solidFill>
                  <a:srgbClr val="00B0F0"/>
                </a:solidFill>
              </a:rPr>
              <a:t>18</a:t>
            </a:r>
            <a:endParaRPr lang="en-US" altLang="en-US" sz="3200" b="1" i="1" dirty="0">
              <a:solidFill>
                <a:srgbClr val="00B0F0"/>
              </a:solidFill>
            </a:endParaRPr>
          </a:p>
          <a:p>
            <a:pPr lvl="1"/>
            <a:r>
              <a:rPr lang="en-US" altLang="en-US" sz="3200" b="1" dirty="0" smtClean="0">
                <a:solidFill>
                  <a:srgbClr val="00B0F0"/>
                </a:solidFill>
              </a:rPr>
              <a:t>Reconciliation Report </a:t>
            </a:r>
            <a:r>
              <a:rPr lang="en-US" altLang="en-US" sz="3200" b="1" i="1" dirty="0">
                <a:solidFill>
                  <a:srgbClr val="00B0F0"/>
                </a:solidFill>
              </a:rPr>
              <a:t>App </a:t>
            </a:r>
            <a:r>
              <a:rPr lang="en-US" altLang="en-US" sz="3200" b="1" i="1" dirty="0" smtClean="0">
                <a:solidFill>
                  <a:srgbClr val="00B0F0"/>
                </a:solidFill>
              </a:rPr>
              <a:t>19</a:t>
            </a:r>
            <a:endParaRPr lang="en-US" altLang="en-US" sz="3200" b="1" i="1" dirty="0">
              <a:solidFill>
                <a:srgbClr val="00B0F0"/>
              </a:solidFill>
            </a:endParaRPr>
          </a:p>
          <a:p>
            <a:pPr lvl="2"/>
            <a:r>
              <a:rPr lang="en-US" altLang="en-US" sz="2800" b="1" dirty="0" smtClean="0">
                <a:solidFill>
                  <a:srgbClr val="00B0F0"/>
                </a:solidFill>
              </a:rPr>
              <a:t>Accounting </a:t>
            </a:r>
            <a:r>
              <a:rPr lang="en-US" altLang="en-US" sz="2800" b="1" dirty="0">
                <a:solidFill>
                  <a:srgbClr val="00B0F0"/>
                </a:solidFill>
              </a:rPr>
              <a:t>totals for batch</a:t>
            </a:r>
          </a:p>
          <a:p>
            <a:endParaRPr lang="en-US" dirty="0"/>
          </a:p>
        </p:txBody>
      </p:sp>
      <p:sp>
        <p:nvSpPr>
          <p:cNvPr id="3" name="Title 2"/>
          <p:cNvSpPr>
            <a:spLocks noGrp="1"/>
          </p:cNvSpPr>
          <p:nvPr>
            <p:ph type="title"/>
          </p:nvPr>
        </p:nvSpPr>
        <p:spPr/>
        <p:txBody>
          <a:bodyPr/>
          <a:lstStyle/>
          <a:p>
            <a:r>
              <a:rPr lang="en-US" altLang="en-US" dirty="0"/>
              <a:t>DDS Batch Output </a:t>
            </a:r>
            <a:r>
              <a:rPr lang="en-US" altLang="en-US" dirty="0" smtClean="0"/>
              <a:t>Reports-  4 output reports</a:t>
            </a:r>
            <a:endParaRPr lang="en-US" dirty="0"/>
          </a:p>
        </p:txBody>
      </p:sp>
    </p:spTree>
    <p:extLst>
      <p:ext uri="{BB962C8B-B14F-4D97-AF65-F5344CB8AC3E}">
        <p14:creationId xmlns:p14="http://schemas.microsoft.com/office/powerpoint/2010/main" val="419834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1083830"/>
          </a:xfrm>
        </p:spPr>
        <p:txBody>
          <a:bodyPr/>
          <a:lstStyle/>
          <a:p>
            <a:pPr marL="0" indent="0" algn="ctr">
              <a:buNone/>
            </a:pPr>
            <a:r>
              <a:rPr lang="en-US" dirty="0" smtClean="0"/>
              <a:t>Student must click on MN link on FOTW confirmation page to be redirected to the OHE online questionnaire website. </a:t>
            </a:r>
            <a:endParaRPr lang="en-US" dirty="0"/>
          </a:p>
        </p:txBody>
      </p:sp>
      <p:sp>
        <p:nvSpPr>
          <p:cNvPr id="3" name="Title 2"/>
          <p:cNvSpPr>
            <a:spLocks noGrp="1"/>
          </p:cNvSpPr>
          <p:nvPr>
            <p:ph type="title"/>
          </p:nvPr>
        </p:nvSpPr>
        <p:spPr/>
        <p:txBody>
          <a:bodyPr/>
          <a:lstStyle/>
          <a:p>
            <a:r>
              <a:rPr lang="en-US" dirty="0" smtClean="0"/>
              <a:t>MN Online Student Eligibility Questionnaire</a:t>
            </a:r>
            <a:endParaRPr lang="en-US" dirty="0"/>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37" y="5296306"/>
            <a:ext cx="2015478" cy="98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206" y="2868706"/>
            <a:ext cx="7565997" cy="348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2430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3114" y="1825625"/>
            <a:ext cx="6525771" cy="4351338"/>
          </a:xfrm>
        </p:spPr>
      </p:pic>
      <p:sp>
        <p:nvSpPr>
          <p:cNvPr id="3" name="Title 2"/>
          <p:cNvSpPr>
            <a:spLocks noGrp="1"/>
          </p:cNvSpPr>
          <p:nvPr>
            <p:ph type="title"/>
          </p:nvPr>
        </p:nvSpPr>
        <p:spPr/>
        <p:txBody>
          <a:bodyPr/>
          <a:lstStyle/>
          <a:p>
            <a:r>
              <a:rPr lang="en-US" dirty="0" smtClean="0"/>
              <a:t>End of Year Process</a:t>
            </a:r>
            <a:endParaRPr lang="en-US" dirty="0"/>
          </a:p>
        </p:txBody>
      </p:sp>
    </p:spTree>
    <p:extLst>
      <p:ext uri="{BB962C8B-B14F-4D97-AF65-F5344CB8AC3E}">
        <p14:creationId xmlns:p14="http://schemas.microsoft.com/office/powerpoint/2010/main" val="33484191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000" b="1" dirty="0"/>
              <a:t>School must return excess State Grant funds and submit error-free final batch to OHE by </a:t>
            </a:r>
            <a:r>
              <a:rPr lang="en-US" altLang="en-US" sz="3000" b="1" dirty="0">
                <a:solidFill>
                  <a:srgbClr val="FF0000"/>
                </a:solidFill>
              </a:rPr>
              <a:t>August 31</a:t>
            </a:r>
          </a:p>
          <a:p>
            <a:r>
              <a:rPr lang="en-US" altLang="en-US" sz="3000" b="1" dirty="0"/>
              <a:t>Schools should allow adequate time for closing out due to high volume</a:t>
            </a:r>
          </a:p>
          <a:p>
            <a:r>
              <a:rPr lang="en-US" altLang="en-US" sz="3000" b="1" dirty="0"/>
              <a:t>Schools should use SG web access screen file upload procedure to provide spending figures for final batch when uploading batch</a:t>
            </a:r>
          </a:p>
          <a:p>
            <a:pPr lvl="1"/>
            <a:r>
              <a:rPr lang="en-US" altLang="en-US" sz="2600" b="1" dirty="0"/>
              <a:t>Do not have to upload batch if school uses automated FTP process</a:t>
            </a:r>
          </a:p>
          <a:p>
            <a:r>
              <a:rPr lang="en-US" altLang="en-US" sz="3000" b="1" dirty="0"/>
              <a:t>Failure to meet close-out deadline will hold fund advances for the next aid year</a:t>
            </a:r>
          </a:p>
          <a:p>
            <a:endParaRPr lang="en-US" dirty="0"/>
          </a:p>
        </p:txBody>
      </p:sp>
      <p:sp>
        <p:nvSpPr>
          <p:cNvPr id="3" name="Title 2"/>
          <p:cNvSpPr>
            <a:spLocks noGrp="1"/>
          </p:cNvSpPr>
          <p:nvPr>
            <p:ph type="title"/>
          </p:nvPr>
        </p:nvSpPr>
        <p:spPr/>
        <p:txBody>
          <a:bodyPr/>
          <a:lstStyle/>
          <a:p>
            <a:r>
              <a:rPr lang="en-US" altLang="en-US" dirty="0"/>
              <a:t>End of Year Process</a:t>
            </a:r>
            <a:endParaRPr lang="en-US" dirty="0"/>
          </a:p>
        </p:txBody>
      </p:sp>
    </p:spTree>
    <p:extLst>
      <p:ext uri="{BB962C8B-B14F-4D97-AF65-F5344CB8AC3E}">
        <p14:creationId xmlns:p14="http://schemas.microsoft.com/office/powerpoint/2010/main" val="28985482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Return any post-closure refunds to OHE using Refund Return Form </a:t>
            </a:r>
          </a:p>
          <a:p>
            <a:pPr lvl="1"/>
            <a:r>
              <a:rPr lang="en-US" altLang="en-US" sz="3200" b="1" dirty="0"/>
              <a:t>(on web page under Financial Aid Administrator Resources)</a:t>
            </a:r>
          </a:p>
          <a:p>
            <a:r>
              <a:rPr lang="en-US" altLang="en-US" sz="3200" b="1" dirty="0"/>
              <a:t>School does </a:t>
            </a:r>
            <a:r>
              <a:rPr lang="en-US" altLang="en-US" sz="3200" b="1" dirty="0">
                <a:solidFill>
                  <a:schemeClr val="folHlink"/>
                </a:solidFill>
              </a:rPr>
              <a:t>NOT</a:t>
            </a:r>
            <a:r>
              <a:rPr lang="en-US" altLang="en-US" sz="3200" b="1" dirty="0"/>
              <a:t> need to re-open batch activity</a:t>
            </a:r>
          </a:p>
          <a:p>
            <a:r>
              <a:rPr lang="en-US" altLang="en-US" sz="3200" b="1" dirty="0"/>
              <a:t>School should </a:t>
            </a:r>
            <a:r>
              <a:rPr lang="en-US" altLang="en-US" sz="3200" b="1" dirty="0">
                <a:solidFill>
                  <a:schemeClr val="folHlink"/>
                </a:solidFill>
              </a:rPr>
              <a:t>NOT </a:t>
            </a:r>
            <a:r>
              <a:rPr lang="en-US" altLang="en-US" sz="3200" b="1" dirty="0"/>
              <a:t>subtract new (post-closure) payments from post-closure refunds</a:t>
            </a:r>
          </a:p>
          <a:p>
            <a:endParaRPr lang="en-US" dirty="0"/>
          </a:p>
        </p:txBody>
      </p:sp>
      <p:sp>
        <p:nvSpPr>
          <p:cNvPr id="3" name="Title 2"/>
          <p:cNvSpPr>
            <a:spLocks noGrp="1"/>
          </p:cNvSpPr>
          <p:nvPr>
            <p:ph type="title"/>
          </p:nvPr>
        </p:nvSpPr>
        <p:spPr/>
        <p:txBody>
          <a:bodyPr/>
          <a:lstStyle/>
          <a:p>
            <a:r>
              <a:rPr lang="en-US" altLang="en-US" dirty="0"/>
              <a:t>Post-Closure Refunds</a:t>
            </a:r>
            <a:endParaRPr lang="en-US" dirty="0"/>
          </a:p>
        </p:txBody>
      </p:sp>
    </p:spTree>
    <p:extLst>
      <p:ext uri="{BB962C8B-B14F-4D97-AF65-F5344CB8AC3E}">
        <p14:creationId xmlns:p14="http://schemas.microsoft.com/office/powerpoint/2010/main" val="25018980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It may be possible for OHE to issue a manual payment to the school</a:t>
            </a:r>
          </a:p>
          <a:p>
            <a:pPr lvl="1"/>
            <a:r>
              <a:rPr lang="en-US" altLang="en-US" sz="3600" b="1" dirty="0"/>
              <a:t>Contact Grant Unit for assistance</a:t>
            </a:r>
          </a:p>
          <a:p>
            <a:r>
              <a:rPr lang="en-US" altLang="en-US" sz="3600" b="1" dirty="0"/>
              <a:t>Once State Grant activity is closed out for aid year,  school must keep all associated student records </a:t>
            </a:r>
            <a:r>
              <a:rPr lang="en-US" altLang="en-US" sz="3600" b="1" dirty="0">
                <a:solidFill>
                  <a:srgbClr val="A2C84C"/>
                </a:solidFill>
              </a:rPr>
              <a:t>for 3 years or until all audit findings for that school year are resolved</a:t>
            </a:r>
          </a:p>
          <a:p>
            <a:endParaRPr lang="en-US" dirty="0"/>
          </a:p>
        </p:txBody>
      </p:sp>
      <p:sp>
        <p:nvSpPr>
          <p:cNvPr id="3" name="Title 2"/>
          <p:cNvSpPr>
            <a:spLocks noGrp="1"/>
          </p:cNvSpPr>
          <p:nvPr>
            <p:ph type="title"/>
          </p:nvPr>
        </p:nvSpPr>
        <p:spPr/>
        <p:txBody>
          <a:bodyPr/>
          <a:lstStyle/>
          <a:p>
            <a:r>
              <a:rPr lang="en-US" altLang="en-US" dirty="0"/>
              <a:t>Post-Closure Payments</a:t>
            </a:r>
            <a:endParaRPr lang="en-US" dirty="0"/>
          </a:p>
        </p:txBody>
      </p:sp>
    </p:spTree>
    <p:extLst>
      <p:ext uri="{BB962C8B-B14F-4D97-AF65-F5344CB8AC3E}">
        <p14:creationId xmlns:p14="http://schemas.microsoft.com/office/powerpoint/2010/main" val="26806468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Office of Higher Education Websites</a:t>
            </a:r>
            <a:endParaRPr lang="en-US" dirty="0"/>
          </a:p>
        </p:txBody>
      </p:sp>
      <p:pic>
        <p:nvPicPr>
          <p:cNvPr id="4" name="Picture 3"/>
          <p:cNvPicPr>
            <a:picLocks noChangeAspect="1"/>
          </p:cNvPicPr>
          <p:nvPr/>
        </p:nvPicPr>
        <p:blipFill rotWithShape="1">
          <a:blip r:embed="rId2"/>
          <a:srcRect l="18954" t="5379" r="18864" b="18845"/>
          <a:stretch/>
        </p:blipFill>
        <p:spPr>
          <a:xfrm>
            <a:off x="2128058" y="1690688"/>
            <a:ext cx="7581207" cy="5004261"/>
          </a:xfrm>
          <a:prstGeom prst="rect">
            <a:avLst/>
          </a:prstGeom>
        </p:spPr>
      </p:pic>
      <p:sp>
        <p:nvSpPr>
          <p:cNvPr id="5" name="AutoShape 2"/>
          <p:cNvSpPr>
            <a:spLocks noChangeArrowheads="1"/>
          </p:cNvSpPr>
          <p:nvPr/>
        </p:nvSpPr>
        <p:spPr bwMode="auto">
          <a:xfrm rot="12507126">
            <a:off x="8027720" y="3592351"/>
            <a:ext cx="2541588" cy="485775"/>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5"/>
          <p:cNvSpPr txBox="1"/>
          <p:nvPr/>
        </p:nvSpPr>
        <p:spPr>
          <a:xfrm>
            <a:off x="9926781" y="3573628"/>
            <a:ext cx="2144684" cy="523220"/>
          </a:xfrm>
          <a:prstGeom prst="rect">
            <a:avLst/>
          </a:prstGeom>
          <a:noFill/>
        </p:spPr>
        <p:txBody>
          <a:bodyPr wrap="square" rtlCol="0">
            <a:spAutoFit/>
          </a:bodyPr>
          <a:lstStyle/>
          <a:p>
            <a:r>
              <a:rPr lang="en-US" sz="2800" dirty="0" smtClean="0"/>
              <a:t>Just for you!</a:t>
            </a:r>
            <a:endParaRPr lang="en-US" sz="2800" dirty="0"/>
          </a:p>
        </p:txBody>
      </p:sp>
    </p:spTree>
    <p:extLst>
      <p:ext uri="{BB962C8B-B14F-4D97-AF65-F5344CB8AC3E}">
        <p14:creationId xmlns:p14="http://schemas.microsoft.com/office/powerpoint/2010/main" val="327265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OHE.State.MN.US</a:t>
            </a:r>
            <a:endParaRPr lang="en-US" dirty="0"/>
          </a:p>
        </p:txBody>
      </p:sp>
      <p:pic>
        <p:nvPicPr>
          <p:cNvPr id="4" name="Picture 3"/>
          <p:cNvPicPr>
            <a:picLocks noChangeAspect="1"/>
          </p:cNvPicPr>
          <p:nvPr/>
        </p:nvPicPr>
        <p:blipFill rotWithShape="1">
          <a:blip r:embed="rId2"/>
          <a:srcRect l="26318" t="23756" r="26636" b="3237"/>
          <a:stretch/>
        </p:blipFill>
        <p:spPr>
          <a:xfrm>
            <a:off x="3228109" y="1785000"/>
            <a:ext cx="5735781" cy="4821383"/>
          </a:xfrm>
          <a:prstGeom prst="rect">
            <a:avLst/>
          </a:prstGeom>
        </p:spPr>
      </p:pic>
      <p:sp>
        <p:nvSpPr>
          <p:cNvPr id="5" name="AutoShape 2"/>
          <p:cNvSpPr>
            <a:spLocks noChangeArrowheads="1"/>
          </p:cNvSpPr>
          <p:nvPr/>
        </p:nvSpPr>
        <p:spPr bwMode="auto">
          <a:xfrm rot="19388385">
            <a:off x="1094905" y="3293093"/>
            <a:ext cx="2541588" cy="485775"/>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Tree>
    <p:extLst>
      <p:ext uri="{BB962C8B-B14F-4D97-AF65-F5344CB8AC3E}">
        <p14:creationId xmlns:p14="http://schemas.microsoft.com/office/powerpoint/2010/main" val="42520475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lstStyle/>
          <a:p>
            <a:r>
              <a:rPr lang="en-US" dirty="0" smtClean="0"/>
              <a:t>Office of Higher Education Web Sites</a:t>
            </a:r>
            <a:br>
              <a:rPr lang="en-US" dirty="0" smtClean="0"/>
            </a:br>
            <a:r>
              <a:rPr lang="en-US" dirty="0" smtClean="0"/>
              <a:t> FAA Resources</a:t>
            </a:r>
            <a:endParaRPr lang="en-US" dirty="0"/>
          </a:p>
        </p:txBody>
      </p:sp>
      <p:pic>
        <p:nvPicPr>
          <p:cNvPr id="5" name="Picture 4"/>
          <p:cNvPicPr>
            <a:picLocks noChangeAspect="1"/>
          </p:cNvPicPr>
          <p:nvPr/>
        </p:nvPicPr>
        <p:blipFill rotWithShape="1">
          <a:blip r:embed="rId2"/>
          <a:srcRect l="34500" t="14692" r="35773" b="4748"/>
          <a:stretch/>
        </p:blipFill>
        <p:spPr>
          <a:xfrm>
            <a:off x="4283825" y="1537855"/>
            <a:ext cx="3624349" cy="5320145"/>
          </a:xfrm>
          <a:prstGeom prst="rect">
            <a:avLst/>
          </a:prstGeom>
        </p:spPr>
      </p:pic>
      <p:sp>
        <p:nvSpPr>
          <p:cNvPr id="6" name="AutoShape 2"/>
          <p:cNvSpPr>
            <a:spLocks noChangeArrowheads="1"/>
          </p:cNvSpPr>
          <p:nvPr/>
        </p:nvSpPr>
        <p:spPr bwMode="auto">
          <a:xfrm rot="1981182">
            <a:off x="3968733" y="2149373"/>
            <a:ext cx="453750" cy="315499"/>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6"/>
          <p:cNvSpPr txBox="1"/>
          <p:nvPr/>
        </p:nvSpPr>
        <p:spPr>
          <a:xfrm>
            <a:off x="1522751" y="1858526"/>
            <a:ext cx="2568588" cy="400110"/>
          </a:xfrm>
          <a:prstGeom prst="rect">
            <a:avLst/>
          </a:prstGeom>
          <a:noFill/>
        </p:spPr>
        <p:txBody>
          <a:bodyPr wrap="none" rtlCol="0">
            <a:spAutoFit/>
          </a:bodyPr>
          <a:lstStyle/>
          <a:p>
            <a:r>
              <a:rPr lang="en-US" sz="2000" dirty="0" smtClean="0"/>
              <a:t>Financial Aid Estimator</a:t>
            </a:r>
            <a:endParaRPr lang="en-US" sz="2000" dirty="0"/>
          </a:p>
        </p:txBody>
      </p:sp>
      <p:sp>
        <p:nvSpPr>
          <p:cNvPr id="9" name="AutoShape 2"/>
          <p:cNvSpPr>
            <a:spLocks noChangeArrowheads="1"/>
          </p:cNvSpPr>
          <p:nvPr/>
        </p:nvSpPr>
        <p:spPr bwMode="auto">
          <a:xfrm rot="20287800">
            <a:off x="3960707" y="2597970"/>
            <a:ext cx="453750" cy="315499"/>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10" name="TextBox 9"/>
          <p:cNvSpPr txBox="1"/>
          <p:nvPr/>
        </p:nvSpPr>
        <p:spPr>
          <a:xfrm>
            <a:off x="1838886" y="2524811"/>
            <a:ext cx="1896609" cy="1015663"/>
          </a:xfrm>
          <a:prstGeom prst="rect">
            <a:avLst/>
          </a:prstGeom>
          <a:noFill/>
        </p:spPr>
        <p:txBody>
          <a:bodyPr wrap="none" rtlCol="0">
            <a:spAutoFit/>
          </a:bodyPr>
          <a:lstStyle/>
          <a:p>
            <a:r>
              <a:rPr lang="en-US" sz="2000" dirty="0" smtClean="0"/>
              <a:t>Program Forms, </a:t>
            </a:r>
            <a:br>
              <a:rPr lang="en-US" sz="2000" dirty="0" smtClean="0"/>
            </a:br>
            <a:r>
              <a:rPr lang="en-US" sz="2000" dirty="0" smtClean="0"/>
              <a:t>Spreadsheets, </a:t>
            </a:r>
            <a:br>
              <a:rPr lang="en-US" sz="2000" dirty="0" smtClean="0"/>
            </a:br>
            <a:r>
              <a:rPr lang="en-US" sz="2000" dirty="0" smtClean="0"/>
              <a:t>and Instructions</a:t>
            </a:r>
            <a:endParaRPr lang="en-US" sz="2000" dirty="0"/>
          </a:p>
        </p:txBody>
      </p:sp>
      <p:sp>
        <p:nvSpPr>
          <p:cNvPr id="11" name="Left Brace 10"/>
          <p:cNvSpPr/>
          <p:nvPr/>
        </p:nvSpPr>
        <p:spPr>
          <a:xfrm>
            <a:off x="3918272" y="3032642"/>
            <a:ext cx="365553" cy="1300461"/>
          </a:xfrm>
          <a:prstGeom prst="leftBrace">
            <a:avLst>
              <a:gd name="adj1" fmla="val 8333"/>
              <a:gd name="adj2" fmla="val 86107"/>
            </a:avLst>
          </a:prstGeom>
          <a:solidFill>
            <a:srgbClr val="78BE21"/>
          </a:solidFill>
          <a:ln w="19050">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2041517" y="3806649"/>
            <a:ext cx="1876755" cy="1631216"/>
          </a:xfrm>
          <a:prstGeom prst="rect">
            <a:avLst/>
          </a:prstGeom>
          <a:noFill/>
        </p:spPr>
        <p:txBody>
          <a:bodyPr wrap="square" rtlCol="0">
            <a:spAutoFit/>
          </a:bodyPr>
          <a:lstStyle/>
          <a:p>
            <a:r>
              <a:rPr lang="en-US" sz="2000" dirty="0" smtClean="0"/>
              <a:t>Administrative Information for Each State Financial Aid Program</a:t>
            </a:r>
            <a:endParaRPr lang="en-US" sz="2000" dirty="0"/>
          </a:p>
        </p:txBody>
      </p:sp>
      <p:sp>
        <p:nvSpPr>
          <p:cNvPr id="14" name="AutoShape 2"/>
          <p:cNvSpPr>
            <a:spLocks noChangeArrowheads="1"/>
          </p:cNvSpPr>
          <p:nvPr/>
        </p:nvSpPr>
        <p:spPr bwMode="auto">
          <a:xfrm rot="11958690">
            <a:off x="7760159" y="3296175"/>
            <a:ext cx="453750" cy="262917"/>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15" name="TextBox 14"/>
          <p:cNvSpPr txBox="1"/>
          <p:nvPr/>
        </p:nvSpPr>
        <p:spPr>
          <a:xfrm>
            <a:off x="7729450" y="3682872"/>
            <a:ext cx="4305645" cy="707886"/>
          </a:xfrm>
          <a:prstGeom prst="rect">
            <a:avLst/>
          </a:prstGeom>
          <a:noFill/>
        </p:spPr>
        <p:txBody>
          <a:bodyPr wrap="square" rtlCol="0">
            <a:spAutoFit/>
          </a:bodyPr>
          <a:lstStyle/>
          <a:p>
            <a:r>
              <a:rPr lang="en-US" sz="2000" dirty="0" smtClean="0"/>
              <a:t>Financial Aid Program Manual Chapters </a:t>
            </a:r>
            <a:br>
              <a:rPr lang="en-US" sz="2000" dirty="0" smtClean="0"/>
            </a:br>
            <a:r>
              <a:rPr lang="en-US" sz="2000" dirty="0" smtClean="0"/>
              <a:t>(Prior Years are </a:t>
            </a:r>
            <a:r>
              <a:rPr lang="en-US" sz="2000" dirty="0"/>
              <a:t>A</a:t>
            </a:r>
            <a:r>
              <a:rPr lang="en-US" sz="2000" dirty="0" smtClean="0"/>
              <a:t>vailable Below.) </a:t>
            </a:r>
            <a:endParaRPr lang="en-US" sz="2000" dirty="0"/>
          </a:p>
        </p:txBody>
      </p:sp>
    </p:spTree>
    <p:extLst>
      <p:ext uri="{BB962C8B-B14F-4D97-AF65-F5344CB8AC3E}">
        <p14:creationId xmlns:p14="http://schemas.microsoft.com/office/powerpoint/2010/main" val="36695456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34380" t="5616" r="36765"/>
          <a:stretch/>
        </p:blipFill>
        <p:spPr>
          <a:xfrm>
            <a:off x="1285104" y="1559827"/>
            <a:ext cx="2990336" cy="5298173"/>
          </a:xfrm>
          <a:prstGeom prst="rect">
            <a:avLst/>
          </a:prstGeom>
        </p:spPr>
      </p:pic>
      <p:sp>
        <p:nvSpPr>
          <p:cNvPr id="5" name="Content Placeholder 4"/>
          <p:cNvSpPr>
            <a:spLocks noGrp="1"/>
          </p:cNvSpPr>
          <p:nvPr>
            <p:ph sz="half" idx="2"/>
          </p:nvPr>
        </p:nvSpPr>
        <p:spPr/>
        <p:txBody>
          <a:bodyPr>
            <a:normAutofit fontScale="77500" lnSpcReduction="20000"/>
          </a:bodyPr>
          <a:lstStyle/>
          <a:p>
            <a:pPr marL="0" indent="0">
              <a:buNone/>
            </a:pPr>
            <a:r>
              <a:rPr lang="en-US" dirty="0" smtClean="0"/>
              <a:t>Contact information for locating closed school transcripts.</a:t>
            </a:r>
          </a:p>
          <a:p>
            <a:pPr marL="0" indent="0">
              <a:buNone/>
            </a:pPr>
            <a:endParaRPr lang="en-US" dirty="0"/>
          </a:p>
          <a:p>
            <a:pPr marL="0" indent="0">
              <a:buNone/>
            </a:pPr>
            <a:r>
              <a:rPr lang="en-US" dirty="0" smtClean="0"/>
              <a:t>State Grant Research Data </a:t>
            </a:r>
            <a:br>
              <a:rPr lang="en-US" dirty="0" smtClean="0"/>
            </a:br>
            <a:r>
              <a:rPr lang="en-US" dirty="0" smtClean="0"/>
              <a:t>(Historical, Spending, Spending by College, Award Parameters etc.) </a:t>
            </a:r>
          </a:p>
          <a:p>
            <a:pPr marL="0" indent="0">
              <a:buNone/>
            </a:pPr>
            <a:endParaRPr lang="en-US" dirty="0"/>
          </a:p>
          <a:p>
            <a:pPr marL="0" indent="0">
              <a:buNone/>
            </a:pPr>
            <a:r>
              <a:rPr lang="en-US" dirty="0" smtClean="0"/>
              <a:t>State Grant Manual </a:t>
            </a:r>
            <a:br>
              <a:rPr lang="en-US" dirty="0" smtClean="0"/>
            </a:br>
            <a:r>
              <a:rPr lang="en-US" dirty="0" smtClean="0"/>
              <a:t>(Includes Laws/Rules)</a:t>
            </a:r>
            <a:br>
              <a:rPr lang="en-US" dirty="0" smtClean="0"/>
            </a:br>
            <a:r>
              <a:rPr lang="en-US" dirty="0" smtClean="0"/>
              <a:t/>
            </a:r>
            <a:br>
              <a:rPr lang="en-US" dirty="0" smtClean="0"/>
            </a:br>
            <a:r>
              <a:rPr lang="en-US" dirty="0" smtClean="0"/>
              <a:t>Historical List of All Schools Participating in State Grant. </a:t>
            </a:r>
          </a:p>
          <a:p>
            <a:pPr marL="0" indent="0">
              <a:buNone/>
            </a:pPr>
            <a:endParaRPr lang="en-US" dirty="0"/>
          </a:p>
          <a:p>
            <a:pPr marL="0" indent="0">
              <a:buNone/>
            </a:pPr>
            <a:r>
              <a:rPr lang="en-US" dirty="0" smtClean="0"/>
              <a:t>State Grant PowerPoint Presentation. </a:t>
            </a:r>
            <a:endParaRPr lang="en-US" dirty="0"/>
          </a:p>
        </p:txBody>
      </p:sp>
      <p:sp>
        <p:nvSpPr>
          <p:cNvPr id="3" name="Title 2"/>
          <p:cNvSpPr>
            <a:spLocks noGrp="1"/>
          </p:cNvSpPr>
          <p:nvPr>
            <p:ph type="title"/>
          </p:nvPr>
        </p:nvSpPr>
        <p:spPr/>
        <p:txBody>
          <a:bodyPr/>
          <a:lstStyle/>
          <a:p>
            <a:r>
              <a:rPr lang="en-US" dirty="0" smtClean="0"/>
              <a:t>Office of Higher Education Websites</a:t>
            </a:r>
            <a:br>
              <a:rPr lang="en-US" dirty="0" smtClean="0"/>
            </a:br>
            <a:r>
              <a:rPr lang="en-US" dirty="0" smtClean="0"/>
              <a:t>State Grant Page</a:t>
            </a:r>
            <a:endParaRPr lang="en-US" dirty="0"/>
          </a:p>
        </p:txBody>
      </p:sp>
    </p:spTree>
    <p:extLst>
      <p:ext uri="{BB962C8B-B14F-4D97-AF65-F5344CB8AC3E}">
        <p14:creationId xmlns:p14="http://schemas.microsoft.com/office/powerpoint/2010/main" val="29377371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34519" t="33608" r="35962"/>
          <a:stretch/>
        </p:blipFill>
        <p:spPr>
          <a:xfrm>
            <a:off x="515389" y="1690688"/>
            <a:ext cx="4156364" cy="5063647"/>
          </a:xfrm>
          <a:prstGeom prst="rect">
            <a:avLst/>
          </a:prstGeom>
        </p:spPr>
      </p:pic>
      <p:sp>
        <p:nvSpPr>
          <p:cNvPr id="5" name="Content Placeholder 4"/>
          <p:cNvSpPr>
            <a:spLocks noGrp="1"/>
          </p:cNvSpPr>
          <p:nvPr>
            <p:ph sz="half" idx="2"/>
          </p:nvPr>
        </p:nvSpPr>
        <p:spPr/>
        <p:txBody>
          <a:bodyPr>
            <a:normAutofit/>
          </a:bodyPr>
          <a:lstStyle/>
          <a:p>
            <a:pPr marL="0" indent="0">
              <a:buNone/>
            </a:pPr>
            <a:endParaRPr lang="en-US" dirty="0" smtClean="0"/>
          </a:p>
          <a:p>
            <a:pPr marL="0" indent="0">
              <a:buNone/>
            </a:pPr>
            <a:endParaRPr lang="en-US" dirty="0"/>
          </a:p>
          <a:p>
            <a:r>
              <a:rPr lang="en-US" dirty="0" smtClean="0"/>
              <a:t>Refund Forms, Transcript Review</a:t>
            </a:r>
            <a:br>
              <a:rPr lang="en-US" dirty="0" smtClean="0"/>
            </a:br>
            <a:r>
              <a:rPr lang="en-US" dirty="0" smtClean="0"/>
              <a:t>Spreadsheet/Worksheet</a:t>
            </a:r>
            <a:br>
              <a:rPr lang="en-US" dirty="0" smtClean="0"/>
            </a:br>
            <a:endParaRPr lang="en-US" dirty="0" smtClean="0"/>
          </a:p>
          <a:p>
            <a:pPr marL="0" indent="0">
              <a:buNone/>
            </a:pPr>
            <a:endParaRPr lang="en-US" dirty="0" smtClean="0"/>
          </a:p>
          <a:p>
            <a:r>
              <a:rPr lang="en-US" dirty="0" smtClean="0"/>
              <a:t>Child Care Grant Forms</a:t>
            </a:r>
            <a:endParaRPr lang="en-US" dirty="0"/>
          </a:p>
        </p:txBody>
      </p:sp>
      <p:sp>
        <p:nvSpPr>
          <p:cNvPr id="3" name="Title 2"/>
          <p:cNvSpPr>
            <a:spLocks noGrp="1"/>
          </p:cNvSpPr>
          <p:nvPr>
            <p:ph type="title"/>
          </p:nvPr>
        </p:nvSpPr>
        <p:spPr>
          <a:xfrm>
            <a:off x="838200" y="1"/>
            <a:ext cx="10515600" cy="1690688"/>
          </a:xfrm>
        </p:spPr>
        <p:txBody>
          <a:bodyPr/>
          <a:lstStyle/>
          <a:p>
            <a:r>
              <a:rPr lang="en-US" dirty="0" smtClean="0"/>
              <a:t>Office of Higher Education Websites </a:t>
            </a:r>
            <a:br>
              <a:rPr lang="en-US" dirty="0" smtClean="0"/>
            </a:br>
            <a:r>
              <a:rPr lang="en-US" dirty="0" smtClean="0"/>
              <a:t>Forms for FAAs</a:t>
            </a:r>
            <a:endParaRPr lang="en-US" dirty="0"/>
          </a:p>
        </p:txBody>
      </p:sp>
    </p:spTree>
    <p:extLst>
      <p:ext uri="{BB962C8B-B14F-4D97-AF65-F5344CB8AC3E}">
        <p14:creationId xmlns:p14="http://schemas.microsoft.com/office/powerpoint/2010/main" val="32488227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9094" t="5040" r="22543" b="1985"/>
          <a:stretch/>
        </p:blipFill>
        <p:spPr>
          <a:xfrm>
            <a:off x="615143" y="1690688"/>
            <a:ext cx="2931526" cy="5059247"/>
          </a:xfrm>
          <a:prstGeom prst="rect">
            <a:avLst/>
          </a:prstGeom>
        </p:spPr>
      </p:pic>
      <p:sp>
        <p:nvSpPr>
          <p:cNvPr id="3" name="Title 2"/>
          <p:cNvSpPr>
            <a:spLocks noGrp="1"/>
          </p:cNvSpPr>
          <p:nvPr>
            <p:ph type="title"/>
          </p:nvPr>
        </p:nvSpPr>
        <p:spPr>
          <a:xfrm>
            <a:off x="838200" y="1"/>
            <a:ext cx="10515600" cy="1690688"/>
          </a:xfrm>
        </p:spPr>
        <p:txBody>
          <a:bodyPr/>
          <a:lstStyle/>
          <a:p>
            <a:r>
              <a:rPr lang="en-US" dirty="0" smtClean="0"/>
              <a:t>Office of Higher Education Web Sites </a:t>
            </a:r>
            <a:br>
              <a:rPr lang="en-US" dirty="0" smtClean="0"/>
            </a:br>
            <a:r>
              <a:rPr lang="en-US" dirty="0" smtClean="0"/>
              <a:t>Forms for FAAs</a:t>
            </a:r>
            <a:endParaRPr lang="en-US" dirty="0"/>
          </a:p>
        </p:txBody>
      </p:sp>
      <p:sp>
        <p:nvSpPr>
          <p:cNvPr id="6" name="AutoShape 2"/>
          <p:cNvSpPr>
            <a:spLocks noChangeArrowheads="1"/>
          </p:cNvSpPr>
          <p:nvPr/>
        </p:nvSpPr>
        <p:spPr bwMode="auto">
          <a:xfrm rot="8861587">
            <a:off x="3758923" y="3781084"/>
            <a:ext cx="942810" cy="585691"/>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6"/>
          <p:cNvSpPr txBox="1"/>
          <p:nvPr/>
        </p:nvSpPr>
        <p:spPr>
          <a:xfrm>
            <a:off x="4785271" y="3158973"/>
            <a:ext cx="4272742" cy="830997"/>
          </a:xfrm>
          <a:prstGeom prst="rect">
            <a:avLst/>
          </a:prstGeom>
          <a:noFill/>
        </p:spPr>
        <p:txBody>
          <a:bodyPr wrap="square" rtlCol="0">
            <a:spAutoFit/>
          </a:bodyPr>
          <a:lstStyle/>
          <a:p>
            <a:r>
              <a:rPr lang="en-US" sz="2400" dirty="0" smtClean="0"/>
              <a:t>State Grant Documents and  Instructions</a:t>
            </a:r>
          </a:p>
        </p:txBody>
      </p:sp>
    </p:spTree>
    <p:extLst>
      <p:ext uri="{BB962C8B-B14F-4D97-AF65-F5344CB8AC3E}">
        <p14:creationId xmlns:p14="http://schemas.microsoft.com/office/powerpoint/2010/main" val="1144745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400" b="1" dirty="0"/>
              <a:t>When MN resident student submits the </a:t>
            </a:r>
            <a:r>
              <a:rPr lang="en-US" altLang="en-US" sz="2400" b="1" dirty="0">
                <a:solidFill>
                  <a:srgbClr val="FF0000"/>
                </a:solidFill>
              </a:rPr>
              <a:t>original </a:t>
            </a:r>
            <a:r>
              <a:rPr lang="en-US" altLang="en-US" sz="2400" b="1" dirty="0"/>
              <a:t>FOTW, confirmation page will show link/message to access state financial aid application</a:t>
            </a:r>
          </a:p>
          <a:p>
            <a:pPr lvl="1">
              <a:spcAft>
                <a:spcPts val="600"/>
              </a:spcAft>
            </a:pPr>
            <a:r>
              <a:rPr lang="en-US" altLang="en-US" sz="2000" b="1" dirty="0"/>
              <a:t>Student must list MN as state of legal residence on FOTW to see link on FOTW confirmation page</a:t>
            </a:r>
          </a:p>
          <a:p>
            <a:pPr lvl="1">
              <a:spcAft>
                <a:spcPts val="600"/>
              </a:spcAft>
            </a:pPr>
            <a:r>
              <a:rPr lang="en-US" altLang="en-US" sz="2000" b="1" dirty="0"/>
              <a:t>Student will receive message on screen about interface when entering ‘MN’ for state of legal residence</a:t>
            </a:r>
          </a:p>
          <a:p>
            <a:pPr lvl="1">
              <a:spcAft>
                <a:spcPts val="600"/>
              </a:spcAft>
            </a:pPr>
            <a:r>
              <a:rPr lang="en-US" altLang="en-US" sz="2000" b="1" dirty="0"/>
              <a:t>Must be student’s </a:t>
            </a:r>
            <a:r>
              <a:rPr lang="en-US" altLang="en-US" sz="2000" b="1" dirty="0">
                <a:solidFill>
                  <a:srgbClr val="FF0000"/>
                </a:solidFill>
              </a:rPr>
              <a:t>original</a:t>
            </a:r>
            <a:r>
              <a:rPr lang="en-US" altLang="en-US" sz="2000" b="1" dirty="0"/>
              <a:t> FOTW, not correction</a:t>
            </a:r>
          </a:p>
          <a:p>
            <a:pPr>
              <a:spcAft>
                <a:spcPts val="600"/>
              </a:spcAft>
            </a:pPr>
            <a:r>
              <a:rPr lang="en-US" altLang="en-US" sz="2400" b="1" dirty="0"/>
              <a:t>67% of MN students presented the link completed it using FOTW state interface</a:t>
            </a:r>
          </a:p>
          <a:p>
            <a:pPr lvl="1">
              <a:spcAft>
                <a:spcPts val="600"/>
              </a:spcAft>
            </a:pPr>
            <a:r>
              <a:rPr lang="en-US" altLang="en-US" sz="2000" b="1" dirty="0"/>
              <a:t>OHE will have secure web site for students to access if they miss the FOTW link (another 31% complete it this way)</a:t>
            </a:r>
          </a:p>
          <a:p>
            <a:endParaRPr lang="en-US" dirty="0"/>
          </a:p>
        </p:txBody>
      </p:sp>
      <p:sp>
        <p:nvSpPr>
          <p:cNvPr id="3" name="Title 2"/>
          <p:cNvSpPr>
            <a:spLocks noGrp="1"/>
          </p:cNvSpPr>
          <p:nvPr>
            <p:ph type="title"/>
          </p:nvPr>
        </p:nvSpPr>
        <p:spPr/>
        <p:txBody>
          <a:bodyPr/>
          <a:lstStyle/>
          <a:p>
            <a:r>
              <a:rPr lang="en-US" altLang="en-US" b="1" dirty="0"/>
              <a:t>MN On-Line Student Eligibility Questionnaire</a:t>
            </a:r>
            <a:endParaRPr lang="en-US" dirty="0"/>
          </a:p>
        </p:txBody>
      </p:sp>
    </p:spTree>
    <p:extLst>
      <p:ext uri="{BB962C8B-B14F-4D97-AF65-F5344CB8AC3E}">
        <p14:creationId xmlns:p14="http://schemas.microsoft.com/office/powerpoint/2010/main" val="16307025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058" y="1690689"/>
            <a:ext cx="10515600" cy="4351338"/>
          </a:xfrm>
        </p:spPr>
        <p:txBody>
          <a:bodyPr>
            <a:normAutofit fontScale="70000" lnSpcReduction="20000"/>
          </a:bodyPr>
          <a:lstStyle/>
          <a:p>
            <a:pPr marL="0" indent="0">
              <a:buNone/>
            </a:pPr>
            <a:r>
              <a:rPr lang="en-US" altLang="en-US" sz="4000" dirty="0"/>
              <a:t>Meghan Flores: </a:t>
            </a:r>
            <a:r>
              <a:rPr lang="en-US" altLang="en-US" dirty="0"/>
              <a:t>State Grant, MN Dream Act, Tuition Reciprocity, OHE FA Estimators, </a:t>
            </a:r>
            <a:r>
              <a:rPr lang="en-US" altLang="en-US" dirty="0" smtClean="0"/>
              <a:t>FAFSA implications for State </a:t>
            </a:r>
            <a:r>
              <a:rPr lang="en-US" altLang="en-US" dirty="0" smtClean="0">
                <a:hlinkClick r:id="rId2"/>
              </a:rPr>
              <a:t>Meghan.flores@state.mn.us</a:t>
            </a:r>
            <a:r>
              <a:rPr lang="en-US" altLang="en-US" dirty="0" smtClean="0"/>
              <a:t> (651) 355-0610</a:t>
            </a:r>
          </a:p>
          <a:p>
            <a:pPr marL="0" indent="0">
              <a:buNone/>
            </a:pPr>
            <a:r>
              <a:rPr lang="en-US" altLang="en-US" sz="2400" dirty="0"/>
              <a:t/>
            </a:r>
            <a:br>
              <a:rPr lang="en-US" altLang="en-US" sz="2400" dirty="0"/>
            </a:br>
            <a:r>
              <a:rPr lang="en-US" altLang="en-US" sz="4000" dirty="0"/>
              <a:t>Nancy Johnson: </a:t>
            </a:r>
            <a:r>
              <a:rPr lang="en-US" altLang="en-US" dirty="0"/>
              <a:t>SG eligibility questions, SG batch processing, SG fund advances, SG online budget questionnaire, Dream Act processing (status of application</a:t>
            </a:r>
            <a:r>
              <a:rPr lang="en-US" altLang="en-US" dirty="0" smtClean="0"/>
              <a:t>) </a:t>
            </a:r>
            <a:r>
              <a:rPr lang="en-US" altLang="en-US" dirty="0" smtClean="0">
                <a:hlinkClick r:id="rId3"/>
              </a:rPr>
              <a:t>Nancy.a.johnson@state.mn.us</a:t>
            </a:r>
            <a:r>
              <a:rPr lang="en-US" altLang="en-US" dirty="0" smtClean="0"/>
              <a:t> (651) 355-0611</a:t>
            </a:r>
          </a:p>
          <a:p>
            <a:pPr marL="0" indent="0">
              <a:buNone/>
            </a:pPr>
            <a:r>
              <a:rPr lang="en-US" altLang="en-US" dirty="0"/>
              <a:t/>
            </a:r>
            <a:br>
              <a:rPr lang="en-US" altLang="en-US" dirty="0"/>
            </a:br>
            <a:r>
              <a:rPr lang="en-US" altLang="en-US" sz="2400" dirty="0"/>
              <a:t/>
            </a:r>
            <a:br>
              <a:rPr lang="en-US" altLang="en-US" sz="2400" dirty="0"/>
            </a:br>
            <a:r>
              <a:rPr lang="en-US" altLang="en-US" sz="4000" dirty="0"/>
              <a:t>Brenda Larter: </a:t>
            </a:r>
            <a:r>
              <a:rPr lang="en-US" altLang="en-US" dirty="0"/>
              <a:t>Work-study, Childcare Grant, Safety Officer’s Survivor, Summer Academic Enrichment, Dream Act processing (status of application AND payment</a:t>
            </a:r>
            <a:r>
              <a:rPr lang="en-US" altLang="en-US" dirty="0" smtClean="0"/>
              <a:t>) </a:t>
            </a:r>
            <a:r>
              <a:rPr lang="en-US" altLang="en-US" dirty="0" smtClean="0">
                <a:hlinkClick r:id="rId4"/>
              </a:rPr>
              <a:t>brenda.larter@state.mn.us</a:t>
            </a:r>
            <a:r>
              <a:rPr lang="en-US" altLang="en-US" dirty="0"/>
              <a:t> 651) </a:t>
            </a:r>
            <a:r>
              <a:rPr lang="en-US" altLang="en-US" dirty="0" smtClean="0"/>
              <a:t>355-0612</a:t>
            </a:r>
            <a:endParaRPr lang="en-US" altLang="en-US" dirty="0"/>
          </a:p>
          <a:p>
            <a:pPr marL="0" indent="0">
              <a:buNone/>
            </a:pPr>
            <a:r>
              <a:rPr lang="en-US" altLang="en-US" sz="3600" dirty="0"/>
              <a:t/>
            </a:r>
            <a:br>
              <a:rPr lang="en-US" altLang="en-US" sz="3600" dirty="0"/>
            </a:br>
            <a:r>
              <a:rPr lang="en-US" altLang="en-US" sz="4000" dirty="0"/>
              <a:t>Jodi Rouland: </a:t>
            </a:r>
            <a:r>
              <a:rPr lang="en-US" altLang="en-US" dirty="0"/>
              <a:t>Tuition Reciprocity applications, enrollment data collection, eligibility reports, Dream Act processing (status of application</a:t>
            </a:r>
            <a:r>
              <a:rPr lang="en-US" altLang="en-US" dirty="0" smtClean="0"/>
              <a:t>) </a:t>
            </a:r>
            <a:r>
              <a:rPr lang="en-US" altLang="en-US" dirty="0" smtClean="0">
                <a:hlinkClick r:id="rId5"/>
              </a:rPr>
              <a:t>Jodi.Rouland@state.mn.us</a:t>
            </a:r>
            <a:r>
              <a:rPr lang="en-US" altLang="en-US" dirty="0" smtClean="0"/>
              <a:t> (651)355-0614</a:t>
            </a:r>
            <a:endParaRPr lang="en-US" dirty="0"/>
          </a:p>
        </p:txBody>
      </p:sp>
      <p:sp>
        <p:nvSpPr>
          <p:cNvPr id="3" name="Title 2"/>
          <p:cNvSpPr>
            <a:spLocks noGrp="1"/>
          </p:cNvSpPr>
          <p:nvPr>
            <p:ph type="title"/>
          </p:nvPr>
        </p:nvSpPr>
        <p:spPr>
          <a:xfrm>
            <a:off x="838200" y="1"/>
            <a:ext cx="10515600" cy="1690688"/>
          </a:xfrm>
        </p:spPr>
        <p:txBody>
          <a:bodyPr/>
          <a:lstStyle/>
          <a:p>
            <a:r>
              <a:rPr lang="en-US" dirty="0"/>
              <a:t>Office of Higher Education</a:t>
            </a:r>
            <a:br>
              <a:rPr lang="en-US" dirty="0"/>
            </a:br>
            <a:r>
              <a:rPr lang="en-US" dirty="0"/>
              <a:t>Grant Unit (651) 642-0567 Option 2</a:t>
            </a:r>
          </a:p>
        </p:txBody>
      </p:sp>
    </p:spTree>
    <p:extLst>
      <p:ext uri="{BB962C8B-B14F-4D97-AF65-F5344CB8AC3E}">
        <p14:creationId xmlns:p14="http://schemas.microsoft.com/office/powerpoint/2010/main" val="352437552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altLang="en-US" sz="4000" dirty="0"/>
              <a:t>Megan FitzGibbon: </a:t>
            </a:r>
            <a:r>
              <a:rPr lang="en-US" altLang="en-US" dirty="0"/>
              <a:t>MISP, </a:t>
            </a:r>
            <a:r>
              <a:rPr lang="en-US" altLang="en-US" dirty="0" smtClean="0"/>
              <a:t>Teacher </a:t>
            </a:r>
            <a:r>
              <a:rPr lang="en-US" altLang="en-US" dirty="0"/>
              <a:t>Shortage Loan Forgiveness</a:t>
            </a:r>
            <a:r>
              <a:rPr lang="en-US" altLang="en-US" dirty="0" smtClean="0"/>
              <a:t>, </a:t>
            </a:r>
            <a:r>
              <a:rPr lang="en-US" altLang="en-US" dirty="0"/>
              <a:t>Greater MN Internship Tax Credit Program</a:t>
            </a:r>
            <a:br>
              <a:rPr lang="en-US" altLang="en-US" dirty="0"/>
            </a:br>
            <a:r>
              <a:rPr lang="en-US" altLang="en-US" dirty="0">
                <a:hlinkClick r:id="rId2"/>
              </a:rPr>
              <a:t>megan.fitzgibbon@state.mn.us</a:t>
            </a:r>
            <a:r>
              <a:rPr lang="en-US" altLang="en-US" dirty="0"/>
              <a:t/>
            </a:r>
            <a:br>
              <a:rPr lang="en-US" altLang="en-US" dirty="0"/>
            </a:br>
            <a:r>
              <a:rPr lang="en-US" altLang="en-US" dirty="0" smtClean="0"/>
              <a:t>(651) 355-0606</a:t>
            </a:r>
            <a:r>
              <a:rPr lang="en-US" altLang="en-US" sz="2400" dirty="0"/>
              <a:t/>
            </a:r>
            <a:br>
              <a:rPr lang="en-US" altLang="en-US" sz="2400" dirty="0"/>
            </a:br>
            <a:r>
              <a:rPr lang="en-US" altLang="en-US" sz="2400" dirty="0"/>
              <a:t/>
            </a:r>
            <a:br>
              <a:rPr lang="en-US" altLang="en-US" sz="2400" dirty="0"/>
            </a:br>
            <a:r>
              <a:rPr lang="en-US" altLang="en-US" sz="4000" dirty="0"/>
              <a:t>Jaquelynn Mol Sletten: </a:t>
            </a:r>
            <a:r>
              <a:rPr lang="en-US" altLang="en-US" dirty="0"/>
              <a:t>Dual Training Grant, </a:t>
            </a:r>
            <a:r>
              <a:rPr lang="en-US" altLang="en-US" dirty="0" smtClean="0"/>
              <a:t>MN State MNReconnect, </a:t>
            </a:r>
            <a:r>
              <a:rPr lang="en-US" altLang="en-US" dirty="0"/>
              <a:t>Teacher Shortage Loan </a:t>
            </a:r>
            <a:r>
              <a:rPr lang="en-US" altLang="en-US" dirty="0" smtClean="0"/>
              <a:t>Forgiveness, Intellectual </a:t>
            </a:r>
            <a:r>
              <a:rPr lang="en-US" altLang="en-US" dirty="0"/>
              <a:t>&amp; Developmental </a:t>
            </a:r>
            <a:r>
              <a:rPr lang="en-US" altLang="en-US" dirty="0" smtClean="0"/>
              <a:t>Disability Grant</a:t>
            </a:r>
            <a:r>
              <a:rPr lang="en-US" altLang="en-US" dirty="0"/>
              <a:t/>
            </a:r>
            <a:br>
              <a:rPr lang="en-US" altLang="en-US" dirty="0"/>
            </a:br>
            <a:r>
              <a:rPr lang="en-US" altLang="en-US" dirty="0">
                <a:hlinkClick r:id="rId3"/>
              </a:rPr>
              <a:t>jacquelynn.mol.sletten@state.mn.us</a:t>
            </a:r>
            <a:r>
              <a:rPr lang="en-US" altLang="en-US" dirty="0"/>
              <a:t/>
            </a:r>
            <a:br>
              <a:rPr lang="en-US" altLang="en-US" dirty="0"/>
            </a:br>
            <a:r>
              <a:rPr lang="en-US" altLang="en-US" dirty="0" smtClean="0"/>
              <a:t>(651) 355-0609</a:t>
            </a:r>
            <a:r>
              <a:rPr lang="en-US" altLang="en-US" dirty="0"/>
              <a:t/>
            </a:r>
            <a:br>
              <a:rPr lang="en-US" altLang="en-US" dirty="0"/>
            </a:br>
            <a:r>
              <a:rPr lang="en-US" altLang="en-US" dirty="0"/>
              <a:t/>
            </a:r>
            <a:br>
              <a:rPr lang="en-US" altLang="en-US" dirty="0"/>
            </a:br>
            <a:r>
              <a:rPr lang="en-US" altLang="en-US" sz="4000" dirty="0" smtClean="0"/>
              <a:t>Joanna Moua: </a:t>
            </a:r>
            <a:r>
              <a:rPr lang="en-US" altLang="en-US" dirty="0"/>
              <a:t>Grants to Teacher Candidates Program, Ag Educators Loan Forgiveness Program, Aviation Degree Loan Repayment Program, John R Justice Federal Loan Repayment Program, </a:t>
            </a:r>
            <a:r>
              <a:rPr lang="en-US" altLang="en-US" dirty="0" smtClean="0"/>
              <a:t>MISP </a:t>
            </a:r>
            <a:r>
              <a:rPr lang="en-US" altLang="en-US" dirty="0" smtClean="0">
                <a:hlinkClick r:id="rId4"/>
              </a:rPr>
              <a:t>Joanna.moua@state.mn.us</a:t>
            </a:r>
            <a:endParaRPr lang="en-US" altLang="en-US" dirty="0" smtClean="0"/>
          </a:p>
          <a:p>
            <a:pPr marL="0" indent="0">
              <a:buNone/>
            </a:pPr>
            <a:r>
              <a:rPr lang="en-US" dirty="0" smtClean="0"/>
              <a:t>(651) 355-0613</a:t>
            </a:r>
            <a:endParaRPr lang="en-US" dirty="0"/>
          </a:p>
        </p:txBody>
      </p:sp>
      <p:sp>
        <p:nvSpPr>
          <p:cNvPr id="3" name="Title 2"/>
          <p:cNvSpPr>
            <a:spLocks noGrp="1"/>
          </p:cNvSpPr>
          <p:nvPr>
            <p:ph type="title"/>
          </p:nvPr>
        </p:nvSpPr>
        <p:spPr>
          <a:xfrm>
            <a:off x="838200" y="1"/>
            <a:ext cx="10515600" cy="1690688"/>
          </a:xfrm>
        </p:spPr>
        <p:txBody>
          <a:bodyPr/>
          <a:lstStyle/>
          <a:p>
            <a:r>
              <a:rPr lang="en-US" dirty="0"/>
              <a:t>Office of Higher Education</a:t>
            </a:r>
            <a:br>
              <a:rPr lang="en-US" dirty="0"/>
            </a:br>
            <a:r>
              <a:rPr lang="en-US" dirty="0"/>
              <a:t>Grant Unit (651) 642-0567 Option 2</a:t>
            </a:r>
          </a:p>
        </p:txBody>
      </p:sp>
    </p:spTree>
    <p:extLst>
      <p:ext uri="{BB962C8B-B14F-4D97-AF65-F5344CB8AC3E}">
        <p14:creationId xmlns:p14="http://schemas.microsoft.com/office/powerpoint/2010/main" val="25063474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Clock Hour Schools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7522" y="1825625"/>
            <a:ext cx="6576956" cy="4351338"/>
          </a:xfrm>
        </p:spPr>
      </p:pic>
    </p:spTree>
    <p:extLst>
      <p:ext uri="{BB962C8B-B14F-4D97-AF65-F5344CB8AC3E}">
        <p14:creationId xmlns:p14="http://schemas.microsoft.com/office/powerpoint/2010/main" val="2963177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School must define the full-time academic year as number of clock hours</a:t>
            </a:r>
          </a:p>
          <a:p>
            <a:r>
              <a:rPr lang="en-US" dirty="0"/>
              <a:t>Hours in academic year don’t necessarily match hours in program</a:t>
            </a:r>
          </a:p>
          <a:p>
            <a:r>
              <a:rPr lang="en-US" b="1" u="sng" dirty="0"/>
              <a:t>Minimum academic year length is 900 clock hours and 26 weeks</a:t>
            </a:r>
          </a:p>
          <a:p>
            <a:r>
              <a:rPr lang="en-US" dirty="0"/>
              <a:t>Most schools use </a:t>
            </a:r>
            <a:r>
              <a:rPr lang="en-US" b="1" u="sng" dirty="0" smtClean="0"/>
              <a:t>900</a:t>
            </a:r>
            <a:r>
              <a:rPr lang="en-US" b="1" u="sng" dirty="0"/>
              <a:t>, 1200 or 1550 hours</a:t>
            </a:r>
          </a:p>
          <a:p>
            <a:r>
              <a:rPr lang="en-US" dirty="0"/>
              <a:t>The school must use the same academic year for all financial aid programs</a:t>
            </a:r>
          </a:p>
          <a:p>
            <a:endParaRPr lang="en-US" dirty="0"/>
          </a:p>
        </p:txBody>
      </p:sp>
      <p:sp>
        <p:nvSpPr>
          <p:cNvPr id="3" name="Title 2"/>
          <p:cNvSpPr>
            <a:spLocks noGrp="1"/>
          </p:cNvSpPr>
          <p:nvPr>
            <p:ph type="title"/>
          </p:nvPr>
        </p:nvSpPr>
        <p:spPr/>
        <p:txBody>
          <a:bodyPr/>
          <a:lstStyle/>
          <a:p>
            <a:r>
              <a:rPr lang="en-US" dirty="0" smtClean="0"/>
              <a:t>Definition of Academic Year </a:t>
            </a:r>
            <a:endParaRPr lang="en-US" dirty="0"/>
          </a:p>
        </p:txBody>
      </p:sp>
    </p:spTree>
    <p:extLst>
      <p:ext uri="{BB962C8B-B14F-4D97-AF65-F5344CB8AC3E}">
        <p14:creationId xmlns:p14="http://schemas.microsoft.com/office/powerpoint/2010/main" val="303845139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altLang="en-US" dirty="0"/>
              <a:t>Academic year is divided into 2 or 3 equal payment periods (similar to semesters or quarters)</a:t>
            </a:r>
          </a:p>
          <a:p>
            <a:pPr lvl="1"/>
            <a:r>
              <a:rPr lang="en-US" altLang="en-US" sz="2800" dirty="0"/>
              <a:t>Examples:</a:t>
            </a:r>
          </a:p>
          <a:p>
            <a:pPr lvl="2"/>
            <a:r>
              <a:rPr lang="en-US" altLang="en-US" sz="2400" dirty="0"/>
              <a:t>1200 hour academic year</a:t>
            </a:r>
          </a:p>
          <a:p>
            <a:pPr lvl="3"/>
            <a:r>
              <a:rPr lang="en-US" altLang="en-US" sz="2000" dirty="0"/>
              <a:t>Two 600-hour payment periods (semesters) if full-time</a:t>
            </a:r>
          </a:p>
          <a:p>
            <a:pPr lvl="3"/>
            <a:r>
              <a:rPr lang="en-US" altLang="en-US" sz="2000" dirty="0"/>
              <a:t>Three 400-hour payment periods (quarters) if full-time</a:t>
            </a:r>
          </a:p>
          <a:p>
            <a:pPr lvl="2"/>
            <a:r>
              <a:rPr lang="en-US" altLang="en-US" sz="2400" dirty="0"/>
              <a:t>900 hour academic year</a:t>
            </a:r>
          </a:p>
          <a:p>
            <a:pPr lvl="3"/>
            <a:r>
              <a:rPr lang="en-US" altLang="en-US" sz="2000" dirty="0"/>
              <a:t>Two 450-hour payment periods (semesters) if full-time</a:t>
            </a:r>
          </a:p>
          <a:p>
            <a:pPr lvl="3"/>
            <a:r>
              <a:rPr lang="en-US" altLang="en-US" sz="2000" dirty="0"/>
              <a:t>Three 300-hour payment periods (quarters) if full-time</a:t>
            </a:r>
          </a:p>
          <a:p>
            <a:pPr lvl="2"/>
            <a:r>
              <a:rPr lang="en-US" altLang="en-US" sz="2400" dirty="0"/>
              <a:t>1550 hour academic year</a:t>
            </a:r>
          </a:p>
          <a:p>
            <a:pPr lvl="3"/>
            <a:r>
              <a:rPr lang="en-US" altLang="en-US" sz="2000" dirty="0"/>
              <a:t>Two 775-hour payment periods (semesters) if full-time</a:t>
            </a:r>
          </a:p>
          <a:p>
            <a:pPr lvl="3"/>
            <a:r>
              <a:rPr lang="en-US" altLang="en-US" sz="2000" dirty="0"/>
              <a:t>517, 517, 516 hour payment periods (quarters) if full-time</a:t>
            </a:r>
          </a:p>
        </p:txBody>
      </p:sp>
      <p:sp>
        <p:nvSpPr>
          <p:cNvPr id="3" name="Title 2"/>
          <p:cNvSpPr>
            <a:spLocks noGrp="1"/>
          </p:cNvSpPr>
          <p:nvPr>
            <p:ph type="title"/>
          </p:nvPr>
        </p:nvSpPr>
        <p:spPr/>
        <p:txBody>
          <a:bodyPr/>
          <a:lstStyle/>
          <a:p>
            <a:r>
              <a:rPr lang="en-US" dirty="0" smtClean="0"/>
              <a:t>Definition of Academic Year</a:t>
            </a:r>
            <a:endParaRPr lang="en-US" dirty="0"/>
          </a:p>
        </p:txBody>
      </p:sp>
    </p:spTree>
    <p:extLst>
      <p:ext uri="{BB962C8B-B14F-4D97-AF65-F5344CB8AC3E}">
        <p14:creationId xmlns:p14="http://schemas.microsoft.com/office/powerpoint/2010/main" val="22580299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Payment period hours reduced if student enrolled less than full-time (30+ hours per week)</a:t>
            </a:r>
          </a:p>
          <a:p>
            <a:r>
              <a:rPr lang="en-US" altLang="en-US" dirty="0"/>
              <a:t>Appendix 16 of State Grant manual has academic year/ payment period charts</a:t>
            </a:r>
          </a:p>
          <a:p>
            <a:r>
              <a:rPr lang="en-US" altLang="en-US" dirty="0"/>
              <a:t>Example:</a:t>
            </a:r>
            <a:endParaRPr lang="en-US" altLang="en-US" sz="2400" dirty="0"/>
          </a:p>
          <a:p>
            <a:pPr lvl="1"/>
            <a:r>
              <a:rPr lang="en-US" altLang="en-US" dirty="0"/>
              <a:t>School uses 900-hr academic year</a:t>
            </a:r>
          </a:p>
          <a:p>
            <a:pPr lvl="1"/>
            <a:r>
              <a:rPr lang="en-US" altLang="en-US" dirty="0"/>
              <a:t>School uses 450-hr full-time payment period</a:t>
            </a:r>
          </a:p>
          <a:p>
            <a:pPr lvl="1"/>
            <a:r>
              <a:rPr lang="en-US" altLang="en-US" dirty="0"/>
              <a:t>Student enrolled 24 hours per week – Level 12</a:t>
            </a:r>
          </a:p>
          <a:p>
            <a:pPr lvl="1"/>
            <a:r>
              <a:rPr lang="en-US" altLang="en-US" dirty="0"/>
              <a:t>Full-time payment period hours multiplied by 12/15ths</a:t>
            </a:r>
          </a:p>
          <a:p>
            <a:pPr lvl="1"/>
            <a:r>
              <a:rPr lang="en-US" altLang="en-US" dirty="0"/>
              <a:t>450 X .80 = 360 hours</a:t>
            </a:r>
          </a:p>
          <a:p>
            <a:endParaRPr lang="en-US" dirty="0"/>
          </a:p>
        </p:txBody>
      </p:sp>
      <p:sp>
        <p:nvSpPr>
          <p:cNvPr id="3" name="Title 2"/>
          <p:cNvSpPr>
            <a:spLocks noGrp="1"/>
          </p:cNvSpPr>
          <p:nvPr>
            <p:ph type="title"/>
          </p:nvPr>
        </p:nvSpPr>
        <p:spPr>
          <a:xfrm>
            <a:off x="838200" y="1"/>
            <a:ext cx="10515600" cy="1690688"/>
          </a:xfrm>
        </p:spPr>
        <p:txBody>
          <a:bodyPr/>
          <a:lstStyle/>
          <a:p>
            <a:r>
              <a:rPr lang="en-US" dirty="0" smtClean="0"/>
              <a:t>Academic Year and Payment Period for </a:t>
            </a:r>
            <a:br>
              <a:rPr lang="en-US" dirty="0" smtClean="0"/>
            </a:br>
            <a:r>
              <a:rPr lang="en-US" dirty="0" smtClean="0"/>
              <a:t>Less than Full-Time Enrollment</a:t>
            </a:r>
            <a:endParaRPr lang="en-US" dirty="0"/>
          </a:p>
        </p:txBody>
      </p:sp>
    </p:spTree>
    <p:extLst>
      <p:ext uri="{BB962C8B-B14F-4D97-AF65-F5344CB8AC3E}">
        <p14:creationId xmlns:p14="http://schemas.microsoft.com/office/powerpoint/2010/main" val="35023855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dirty="0"/>
              <a:t>Student attending </a:t>
            </a:r>
            <a:r>
              <a:rPr lang="en-US" altLang="en-US" sz="3600" dirty="0">
                <a:solidFill>
                  <a:srgbClr val="0571E0"/>
                </a:solidFill>
              </a:rPr>
              <a:t>30</a:t>
            </a:r>
            <a:r>
              <a:rPr lang="en-US" altLang="en-US" sz="3600" dirty="0"/>
              <a:t> hours per week will complete</a:t>
            </a:r>
            <a:r>
              <a:rPr lang="en-US" altLang="en-US" sz="3600" dirty="0">
                <a:solidFill>
                  <a:srgbClr val="0571E0"/>
                </a:solidFill>
              </a:rPr>
              <a:t> 450</a:t>
            </a:r>
            <a:r>
              <a:rPr lang="en-US" altLang="en-US" sz="3600" dirty="0"/>
              <a:t> hour payment period in </a:t>
            </a:r>
            <a:r>
              <a:rPr lang="en-US" altLang="en-US" sz="3600" dirty="0">
                <a:solidFill>
                  <a:srgbClr val="0571E0"/>
                </a:solidFill>
              </a:rPr>
              <a:t>15 </a:t>
            </a:r>
            <a:r>
              <a:rPr lang="en-US" altLang="en-US" sz="3600" dirty="0"/>
              <a:t>weeks</a:t>
            </a:r>
          </a:p>
          <a:p>
            <a:r>
              <a:rPr lang="en-US" altLang="en-US" sz="3600" dirty="0"/>
              <a:t>Student attending </a:t>
            </a:r>
            <a:r>
              <a:rPr lang="en-US" altLang="en-US" sz="3600" dirty="0">
                <a:solidFill>
                  <a:srgbClr val="0571E0"/>
                </a:solidFill>
              </a:rPr>
              <a:t>24</a:t>
            </a:r>
            <a:r>
              <a:rPr lang="en-US" altLang="en-US" sz="3600" dirty="0"/>
              <a:t> hours per week will complete </a:t>
            </a:r>
            <a:r>
              <a:rPr lang="en-US" altLang="en-US" sz="3600" dirty="0">
                <a:solidFill>
                  <a:srgbClr val="0571E0"/>
                </a:solidFill>
              </a:rPr>
              <a:t>360</a:t>
            </a:r>
            <a:r>
              <a:rPr lang="en-US" altLang="en-US" sz="3600" dirty="0"/>
              <a:t> hour payment period in </a:t>
            </a:r>
            <a:r>
              <a:rPr lang="en-US" altLang="en-US" sz="3600" dirty="0">
                <a:solidFill>
                  <a:srgbClr val="0571E0"/>
                </a:solidFill>
              </a:rPr>
              <a:t>15</a:t>
            </a:r>
            <a:r>
              <a:rPr lang="en-US" altLang="en-US" sz="3600" dirty="0"/>
              <a:t> weeks</a:t>
            </a:r>
          </a:p>
          <a:p>
            <a:endParaRPr lang="en-US" dirty="0"/>
          </a:p>
        </p:txBody>
      </p:sp>
      <p:sp>
        <p:nvSpPr>
          <p:cNvPr id="3" name="Title 2"/>
          <p:cNvSpPr>
            <a:spLocks noGrp="1"/>
          </p:cNvSpPr>
          <p:nvPr>
            <p:ph type="title"/>
          </p:nvPr>
        </p:nvSpPr>
        <p:spPr>
          <a:xfrm>
            <a:off x="838200" y="1"/>
            <a:ext cx="10515600" cy="1690688"/>
          </a:xfrm>
        </p:spPr>
        <p:txBody>
          <a:bodyPr/>
          <a:lstStyle/>
          <a:p>
            <a:r>
              <a:rPr lang="en-US" dirty="0" smtClean="0"/>
              <a:t>Payment Period for Less than </a:t>
            </a:r>
            <a:br>
              <a:rPr lang="en-US" dirty="0" smtClean="0"/>
            </a:br>
            <a:r>
              <a:rPr lang="en-US" dirty="0" smtClean="0"/>
              <a:t>Full-Time Enrollment</a:t>
            </a:r>
            <a:endParaRPr lang="en-US" dirty="0"/>
          </a:p>
        </p:txBody>
      </p:sp>
    </p:spTree>
    <p:extLst>
      <p:ext uri="{BB962C8B-B14F-4D97-AF65-F5344CB8AC3E}">
        <p14:creationId xmlns:p14="http://schemas.microsoft.com/office/powerpoint/2010/main" val="9179435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lstStyle/>
          <a:p>
            <a:r>
              <a:rPr lang="en-US" dirty="0"/>
              <a:t>Sample Payment Periods</a:t>
            </a:r>
            <a:br>
              <a:rPr lang="en-US" dirty="0"/>
            </a:br>
            <a:r>
              <a:rPr lang="en-US" dirty="0"/>
              <a:t>900-Hour Academic Year-2 Pay Periods</a:t>
            </a:r>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355141573"/>
              </p:ext>
            </p:extLst>
          </p:nvPr>
        </p:nvGraphicFramePr>
        <p:xfrm>
          <a:off x="2857500" y="1690689"/>
          <a:ext cx="6477000" cy="5153372"/>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val="20000"/>
                    </a:ext>
                  </a:extLst>
                </a:gridCol>
                <a:gridCol w="1079500">
                  <a:extLst>
                    <a:ext uri="{9D8B030D-6E8A-4147-A177-3AD203B41FA5}">
                      <a16:colId xmlns:a16="http://schemas.microsoft.com/office/drawing/2014/main" val="20001"/>
                    </a:ext>
                  </a:extLst>
                </a:gridCol>
                <a:gridCol w="1079500">
                  <a:extLst>
                    <a:ext uri="{9D8B030D-6E8A-4147-A177-3AD203B41FA5}">
                      <a16:colId xmlns:a16="http://schemas.microsoft.com/office/drawing/2014/main" val="20002"/>
                    </a:ext>
                  </a:extLst>
                </a:gridCol>
                <a:gridCol w="1079500">
                  <a:extLst>
                    <a:ext uri="{9D8B030D-6E8A-4147-A177-3AD203B41FA5}">
                      <a16:colId xmlns:a16="http://schemas.microsoft.com/office/drawing/2014/main" val="20003"/>
                    </a:ext>
                  </a:extLst>
                </a:gridCol>
                <a:gridCol w="10795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22352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 </a:t>
                      </a:r>
                      <a:endParaRPr lang="en-US" sz="800" dirty="0">
                        <a:effectLst/>
                        <a:latin typeface="Times New Roman TUR"/>
                        <a:ea typeface="Times New Roman"/>
                        <a:cs typeface="Times New Roman"/>
                      </a:endParaRPr>
                    </a:p>
                  </a:txBody>
                  <a:tcPr marL="59708" marR="59708" marT="0" marB="0"/>
                </a:tc>
                <a:tc gridSpan="3">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 </a:t>
                      </a:r>
                      <a:endParaRPr lang="en-US" sz="800" dirty="0">
                        <a:effectLst/>
                        <a:latin typeface="Times New Roman TUR"/>
                        <a:ea typeface="Times New Roman"/>
                        <a:cs typeface="Times New Roman"/>
                      </a:endParaRPr>
                    </a:p>
                  </a:txBody>
                  <a:tcPr marL="59708" marR="59708" marT="0" marB="0"/>
                </a:tc>
                <a:tc hMerge="1">
                  <a:txBody>
                    <a:bodyPr/>
                    <a:lstStyle/>
                    <a:p>
                      <a:endParaRPr lang="en-US"/>
                    </a:p>
                  </a:txBody>
                  <a:tcPr/>
                </a:tc>
                <a:tc hMerge="1">
                  <a:txBody>
                    <a:bodyPr/>
                    <a:lstStyle/>
                    <a:p>
                      <a:endParaRPr lang="en-US"/>
                    </a:p>
                  </a:txBody>
                  <a:tcPr/>
                </a:tc>
                <a:tc gridSpan="2">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State Payment Periods</a:t>
                      </a:r>
                      <a:endParaRPr lang="en-US" sz="800" dirty="0">
                        <a:effectLst/>
                        <a:latin typeface="Times New Roman TUR"/>
                        <a:ea typeface="Times New Roman"/>
                        <a:cs typeface="Times New Roman"/>
                      </a:endParaRPr>
                    </a:p>
                  </a:txBody>
                  <a:tcPr marL="59708" marR="59708" marT="0" marB="0"/>
                </a:tc>
                <a:tc hMerge="1">
                  <a:txBody>
                    <a:bodyPr/>
                    <a:lstStyle/>
                    <a:p>
                      <a:endParaRPr lang="en-US"/>
                    </a:p>
                  </a:txBody>
                  <a:tcPr/>
                </a:tc>
                <a:extLst>
                  <a:ext uri="{0D108BD9-81ED-4DB2-BD59-A6C34878D82A}">
                    <a16:rowId xmlns:a16="http://schemas.microsoft.com/office/drawing/2014/main" val="10000"/>
                  </a:ext>
                </a:extLst>
              </a:tr>
              <a:tr h="46736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spcBef>
                          <a:spcPts val="0"/>
                        </a:spcBef>
                        <a:spcAft>
                          <a:spcPts val="360"/>
                        </a:spcAft>
                        <a:tabLst>
                          <a:tab pos="285750" algn="l"/>
                          <a:tab pos="571500" algn="l"/>
                        </a:tabLst>
                      </a:pPr>
                      <a:r>
                        <a:rPr lang="en-US" sz="700" dirty="0">
                          <a:effectLst/>
                        </a:rPr>
                        <a:t>State Grant Enrollment Level</a:t>
                      </a:r>
                      <a:endParaRPr lang="en-US" sz="800" dirty="0">
                        <a:effectLst/>
                        <a:latin typeface="Times New Roman TUR"/>
                        <a:ea typeface="Times New Roman"/>
                        <a:cs typeface="Times New Roman"/>
                      </a:endParaRPr>
                    </a:p>
                  </a:txBody>
                  <a:tcPr marL="59708" marR="59708" marT="0" marB="0" anchor="b"/>
                </a:tc>
                <a:tc>
                  <a:txBody>
                    <a:bodyPr/>
                    <a:lstStyle/>
                    <a:p>
                      <a:pPr marL="0" marR="0" algn="ctr">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Hours</a:t>
                      </a:r>
                      <a:endParaRPr lang="en-US" sz="800" dirty="0">
                        <a:effectLst/>
                      </a:endParaRPr>
                    </a:p>
                    <a:p>
                      <a:pPr marL="0" marR="0" algn="ctr">
                        <a:spcBef>
                          <a:spcPts val="0"/>
                        </a:spcBef>
                        <a:spcAft>
                          <a:spcPts val="360"/>
                        </a:spcAft>
                        <a:tabLst>
                          <a:tab pos="285750" algn="l"/>
                          <a:tab pos="571500" algn="l"/>
                        </a:tabLst>
                      </a:pPr>
                      <a:r>
                        <a:rPr lang="en-US" sz="700" dirty="0">
                          <a:effectLst/>
                        </a:rPr>
                        <a:t>Per Week</a:t>
                      </a:r>
                      <a:endParaRPr lang="en-US" sz="800" dirty="0">
                        <a:effectLst/>
                        <a:latin typeface="Times New Roman TUR"/>
                        <a:ea typeface="Times New Roman"/>
                        <a:cs typeface="Times New Roman"/>
                      </a:endParaRPr>
                    </a:p>
                  </a:txBody>
                  <a:tcPr marL="59708" marR="59708" marT="0" marB="0" anchor="b"/>
                </a:tc>
                <a:tc>
                  <a:txBody>
                    <a:bodyPr/>
                    <a:lstStyle/>
                    <a:p>
                      <a:pPr marL="0" marR="0" algn="ctr">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 State</a:t>
                      </a:r>
                      <a:endParaRPr lang="en-US" sz="800" dirty="0">
                        <a:effectLst/>
                      </a:endParaRPr>
                    </a:p>
                    <a:p>
                      <a:pPr marL="0" marR="0" algn="ctr">
                        <a:spcBef>
                          <a:spcPts val="0"/>
                        </a:spcBef>
                        <a:spcAft>
                          <a:spcPts val="360"/>
                        </a:spcAft>
                        <a:tabLst>
                          <a:tab pos="285750" algn="l"/>
                          <a:tab pos="571500" algn="l"/>
                        </a:tabLst>
                      </a:pPr>
                      <a:r>
                        <a:rPr lang="en-US" sz="700" dirty="0">
                          <a:effectLst/>
                        </a:rPr>
                        <a:t>Budget</a:t>
                      </a:r>
                      <a:endParaRPr lang="en-US" sz="800" dirty="0">
                        <a:effectLst/>
                        <a:latin typeface="Times New Roman TUR"/>
                        <a:ea typeface="Times New Roman"/>
                        <a:cs typeface="Times New Roman"/>
                      </a:endParaRPr>
                    </a:p>
                  </a:txBody>
                  <a:tcPr marL="59708" marR="59708" marT="0" marB="0" anchor="b"/>
                </a:tc>
                <a:tc>
                  <a:txBody>
                    <a:bodyPr/>
                    <a:lstStyle/>
                    <a:p>
                      <a:pPr marL="0" marR="0" algn="ctr">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Hrs State</a:t>
                      </a:r>
                      <a:endParaRPr lang="en-US" sz="800" dirty="0">
                        <a:effectLst/>
                      </a:endParaRPr>
                    </a:p>
                    <a:p>
                      <a:pPr marL="0" marR="0" algn="ctr">
                        <a:spcBef>
                          <a:spcPts val="0"/>
                        </a:spcBef>
                        <a:spcAft>
                          <a:spcPts val="360"/>
                        </a:spcAft>
                        <a:tabLst>
                          <a:tab pos="285750" algn="l"/>
                          <a:tab pos="571500" algn="l"/>
                        </a:tabLst>
                      </a:pPr>
                      <a:r>
                        <a:rPr lang="en-US" sz="700" dirty="0">
                          <a:effectLst/>
                        </a:rPr>
                        <a:t>Acad Yr</a:t>
                      </a:r>
                      <a:endParaRPr lang="en-US" sz="800" dirty="0">
                        <a:effectLst/>
                        <a:latin typeface="Times New Roman TUR"/>
                        <a:ea typeface="Times New Roman"/>
                        <a:cs typeface="Times New Roman"/>
                      </a:endParaRPr>
                    </a:p>
                  </a:txBody>
                  <a:tcPr marL="59708" marR="59708" marT="0" marB="0" anchor="b"/>
                </a:tc>
                <a:tc>
                  <a:txBody>
                    <a:bodyPr/>
                    <a:lstStyle/>
                    <a:p>
                      <a:pPr marL="0" marR="0" algn="ctr">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Pay Period</a:t>
                      </a:r>
                      <a:endParaRPr lang="en-US" sz="800" dirty="0">
                        <a:effectLst/>
                      </a:endParaRPr>
                    </a:p>
                    <a:p>
                      <a:pPr marL="0" marR="0" algn="ctr">
                        <a:spcBef>
                          <a:spcPts val="0"/>
                        </a:spcBef>
                        <a:spcAft>
                          <a:spcPts val="360"/>
                        </a:spcAft>
                        <a:tabLst>
                          <a:tab pos="285750" algn="l"/>
                          <a:tab pos="571500" algn="l"/>
                        </a:tabLst>
                      </a:pPr>
                      <a:r>
                        <a:rPr lang="en-US" sz="700" dirty="0">
                          <a:effectLst/>
                        </a:rPr>
                        <a:t>1</a:t>
                      </a:r>
                      <a:endParaRPr lang="en-US" sz="800" dirty="0">
                        <a:effectLst/>
                        <a:latin typeface="Times New Roman TUR"/>
                        <a:ea typeface="Times New Roman"/>
                        <a:cs typeface="Times New Roman"/>
                      </a:endParaRPr>
                    </a:p>
                  </a:txBody>
                  <a:tcPr marL="59708" marR="59708" marT="0" marB="0" anchor="b"/>
                </a:tc>
                <a:tc>
                  <a:txBody>
                    <a:bodyPr/>
                    <a:lstStyle/>
                    <a:p>
                      <a:pPr marL="0" marR="0" algn="ctr">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Pay Period</a:t>
                      </a:r>
                      <a:endParaRPr lang="en-US" sz="800" dirty="0">
                        <a:effectLst/>
                      </a:endParaRPr>
                    </a:p>
                    <a:p>
                      <a:pPr marL="0" marR="0" algn="ctr">
                        <a:spcBef>
                          <a:spcPts val="0"/>
                        </a:spcBef>
                        <a:spcAft>
                          <a:spcPts val="360"/>
                        </a:spcAft>
                        <a:tabLst>
                          <a:tab pos="285750" algn="l"/>
                          <a:tab pos="571500" algn="l"/>
                        </a:tabLst>
                      </a:pPr>
                      <a:r>
                        <a:rPr lang="en-US" sz="700" dirty="0">
                          <a:effectLst/>
                        </a:rPr>
                        <a:t>2</a:t>
                      </a:r>
                      <a:endParaRPr lang="en-US" sz="800" dirty="0">
                        <a:effectLst/>
                        <a:latin typeface="Times New Roman TUR"/>
                        <a:ea typeface="Times New Roman"/>
                        <a:cs typeface="Times New Roman"/>
                      </a:endParaRPr>
                    </a:p>
                  </a:txBody>
                  <a:tcPr marL="59708" marR="59708" marT="0" marB="0" anchor="b"/>
                </a:tc>
                <a:extLst>
                  <a:ext uri="{0D108BD9-81ED-4DB2-BD59-A6C34878D82A}">
                    <a16:rowId xmlns:a16="http://schemas.microsoft.com/office/drawing/2014/main" val="10001"/>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15</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30 +</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900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450</a:t>
                      </a:r>
                      <a:endParaRPr lang="en-US" sz="800" dirty="0">
                        <a:effectLst/>
                      </a:endParaRPr>
                    </a:p>
                    <a:p>
                      <a:pPr marL="0" marR="0" algn="ctr">
                        <a:spcBef>
                          <a:spcPts val="0"/>
                        </a:spcBef>
                        <a:spcAft>
                          <a:spcPts val="360"/>
                        </a:spcAft>
                        <a:tabLst>
                          <a:tab pos="285750" algn="l"/>
                          <a:tab pos="571500" algn="l"/>
                        </a:tabLst>
                      </a:pPr>
                      <a:r>
                        <a:rPr lang="en-US" sz="700" dirty="0">
                          <a:effectLst/>
                        </a:rPr>
                        <a:t>(1-450)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450</a:t>
                      </a:r>
                      <a:endParaRPr lang="en-US" sz="800" dirty="0">
                        <a:effectLst/>
                      </a:endParaRPr>
                    </a:p>
                    <a:p>
                      <a:pPr marL="0" marR="0" algn="ctr">
                        <a:spcBef>
                          <a:spcPts val="0"/>
                        </a:spcBef>
                        <a:spcAft>
                          <a:spcPts val="360"/>
                        </a:spcAft>
                        <a:tabLst>
                          <a:tab pos="285750" algn="l"/>
                          <a:tab pos="571500" algn="l"/>
                        </a:tabLst>
                      </a:pPr>
                      <a:r>
                        <a:rPr lang="en-US" sz="700" dirty="0">
                          <a:effectLst/>
                        </a:rPr>
                        <a:t>(451-900)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2"/>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14</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28-29</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93.3%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840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420</a:t>
                      </a:r>
                      <a:endParaRPr lang="en-US" sz="800" dirty="0">
                        <a:effectLst/>
                      </a:endParaRPr>
                    </a:p>
                    <a:p>
                      <a:pPr marL="0" marR="0" algn="ctr">
                        <a:spcBef>
                          <a:spcPts val="0"/>
                        </a:spcBef>
                        <a:spcAft>
                          <a:spcPts val="360"/>
                        </a:spcAft>
                        <a:tabLst>
                          <a:tab pos="285750" algn="l"/>
                          <a:tab pos="571500" algn="l"/>
                        </a:tabLst>
                      </a:pPr>
                      <a:r>
                        <a:rPr lang="en-US" sz="700" dirty="0">
                          <a:effectLst/>
                        </a:rPr>
                        <a:t>(1-420)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420</a:t>
                      </a:r>
                      <a:endParaRPr lang="en-US" sz="800" dirty="0">
                        <a:effectLst/>
                      </a:endParaRPr>
                    </a:p>
                    <a:p>
                      <a:pPr marL="0" marR="0" algn="ctr">
                        <a:spcBef>
                          <a:spcPts val="0"/>
                        </a:spcBef>
                        <a:spcAft>
                          <a:spcPts val="360"/>
                        </a:spcAft>
                        <a:tabLst>
                          <a:tab pos="285750" algn="l"/>
                          <a:tab pos="571500" algn="l"/>
                        </a:tabLst>
                      </a:pPr>
                      <a:r>
                        <a:rPr lang="en-US" sz="700" dirty="0">
                          <a:effectLst/>
                        </a:rPr>
                        <a:t>(421-840)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3"/>
                  </a:ext>
                </a:extLst>
              </a:tr>
              <a:tr h="317212">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26-27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86.7%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780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390</a:t>
                      </a:r>
                      <a:endParaRPr lang="en-US" sz="800" dirty="0">
                        <a:effectLst/>
                      </a:endParaRPr>
                    </a:p>
                    <a:p>
                      <a:pPr marL="0" marR="0" algn="ctr">
                        <a:spcBef>
                          <a:spcPts val="0"/>
                        </a:spcBef>
                        <a:spcAft>
                          <a:spcPts val="360"/>
                        </a:spcAft>
                        <a:tabLst>
                          <a:tab pos="285750" algn="l"/>
                          <a:tab pos="571500" algn="l"/>
                        </a:tabLst>
                      </a:pPr>
                      <a:r>
                        <a:rPr lang="en-US" sz="700" dirty="0">
                          <a:effectLst/>
                        </a:rPr>
                        <a:t>(1-390)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390</a:t>
                      </a:r>
                      <a:endParaRPr lang="en-US" sz="800" dirty="0">
                        <a:effectLst/>
                      </a:endParaRPr>
                    </a:p>
                    <a:p>
                      <a:pPr marL="0" marR="0" algn="ctr">
                        <a:spcBef>
                          <a:spcPts val="0"/>
                        </a:spcBef>
                        <a:spcAft>
                          <a:spcPts val="360"/>
                        </a:spcAft>
                        <a:tabLst>
                          <a:tab pos="285750" algn="l"/>
                          <a:tab pos="571500" algn="l"/>
                        </a:tabLst>
                      </a:pPr>
                      <a:r>
                        <a:rPr lang="en-US" sz="700" dirty="0">
                          <a:effectLst/>
                        </a:rPr>
                        <a:t>(391-780)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4"/>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12</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24-25</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80%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720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360</a:t>
                      </a:r>
                      <a:endParaRPr lang="en-US" sz="800" dirty="0">
                        <a:effectLst/>
                      </a:endParaRPr>
                    </a:p>
                    <a:p>
                      <a:pPr marL="0" marR="0" algn="ctr">
                        <a:spcBef>
                          <a:spcPts val="0"/>
                        </a:spcBef>
                        <a:spcAft>
                          <a:spcPts val="360"/>
                        </a:spcAft>
                        <a:tabLst>
                          <a:tab pos="285750" algn="l"/>
                          <a:tab pos="571500" algn="l"/>
                        </a:tabLst>
                      </a:pPr>
                      <a:r>
                        <a:rPr lang="en-US" sz="700" dirty="0">
                          <a:effectLst/>
                        </a:rPr>
                        <a:t>(1-360)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360</a:t>
                      </a:r>
                      <a:endParaRPr lang="en-US" sz="800" dirty="0">
                        <a:effectLst/>
                      </a:endParaRPr>
                    </a:p>
                    <a:p>
                      <a:pPr marL="0" marR="0" algn="ctr">
                        <a:spcBef>
                          <a:spcPts val="0"/>
                        </a:spcBef>
                        <a:spcAft>
                          <a:spcPts val="360"/>
                        </a:spcAft>
                        <a:tabLst>
                          <a:tab pos="285750" algn="l"/>
                          <a:tab pos="571500" algn="l"/>
                        </a:tabLst>
                      </a:pPr>
                      <a:r>
                        <a:rPr lang="en-US" sz="700" dirty="0">
                          <a:effectLst/>
                        </a:rPr>
                        <a:t>(361-720)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5"/>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11</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22-23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73.3%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660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330</a:t>
                      </a:r>
                      <a:endParaRPr lang="en-US" sz="800" dirty="0">
                        <a:effectLst/>
                      </a:endParaRPr>
                    </a:p>
                    <a:p>
                      <a:pPr marL="0" marR="0" algn="ctr">
                        <a:spcBef>
                          <a:spcPts val="0"/>
                        </a:spcBef>
                        <a:spcAft>
                          <a:spcPts val="360"/>
                        </a:spcAft>
                        <a:tabLst>
                          <a:tab pos="285750" algn="l"/>
                          <a:tab pos="571500" algn="l"/>
                        </a:tabLst>
                      </a:pPr>
                      <a:r>
                        <a:rPr lang="en-US" sz="700" dirty="0">
                          <a:effectLst/>
                        </a:rPr>
                        <a:t>(1-330)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330</a:t>
                      </a:r>
                      <a:endParaRPr lang="en-US" sz="800" dirty="0">
                        <a:effectLst/>
                      </a:endParaRPr>
                    </a:p>
                    <a:p>
                      <a:pPr marL="0" marR="0" algn="ctr">
                        <a:spcBef>
                          <a:spcPts val="0"/>
                        </a:spcBef>
                        <a:spcAft>
                          <a:spcPts val="360"/>
                        </a:spcAft>
                        <a:tabLst>
                          <a:tab pos="285750" algn="l"/>
                          <a:tab pos="571500" algn="l"/>
                        </a:tabLst>
                      </a:pPr>
                      <a:r>
                        <a:rPr lang="en-US" sz="700" dirty="0">
                          <a:effectLst/>
                        </a:rPr>
                        <a:t>(331-660)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6"/>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10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20-21</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66.7%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600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300</a:t>
                      </a:r>
                      <a:endParaRPr lang="en-US" sz="800" dirty="0">
                        <a:effectLst/>
                      </a:endParaRPr>
                    </a:p>
                    <a:p>
                      <a:pPr marL="0" marR="0" algn="ctr">
                        <a:spcBef>
                          <a:spcPts val="0"/>
                        </a:spcBef>
                        <a:spcAft>
                          <a:spcPts val="360"/>
                        </a:spcAft>
                        <a:tabLst>
                          <a:tab pos="285750" algn="l"/>
                          <a:tab pos="571500" algn="l"/>
                        </a:tabLst>
                      </a:pPr>
                      <a:r>
                        <a:rPr lang="en-US" sz="700" dirty="0">
                          <a:effectLst/>
                        </a:rPr>
                        <a:t>(1-300)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300</a:t>
                      </a:r>
                      <a:endParaRPr lang="en-US" sz="800" dirty="0">
                        <a:effectLst/>
                      </a:endParaRPr>
                    </a:p>
                    <a:p>
                      <a:pPr marL="0" marR="0" algn="ctr">
                        <a:spcBef>
                          <a:spcPts val="0"/>
                        </a:spcBef>
                        <a:spcAft>
                          <a:spcPts val="360"/>
                        </a:spcAft>
                        <a:tabLst>
                          <a:tab pos="285750" algn="l"/>
                          <a:tab pos="571500" algn="l"/>
                        </a:tabLst>
                      </a:pPr>
                      <a:r>
                        <a:rPr lang="en-US" sz="700" dirty="0">
                          <a:effectLst/>
                        </a:rPr>
                        <a:t>(301-600)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7"/>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9</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18-19</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60%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540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270</a:t>
                      </a:r>
                      <a:endParaRPr lang="en-US" sz="800" dirty="0">
                        <a:effectLst/>
                      </a:endParaRPr>
                    </a:p>
                    <a:p>
                      <a:pPr marL="0" marR="0" algn="ctr">
                        <a:spcBef>
                          <a:spcPts val="0"/>
                        </a:spcBef>
                        <a:spcAft>
                          <a:spcPts val="360"/>
                        </a:spcAft>
                        <a:tabLst>
                          <a:tab pos="285750" algn="l"/>
                          <a:tab pos="571500" algn="l"/>
                        </a:tabLst>
                      </a:pPr>
                      <a:r>
                        <a:rPr lang="en-US" sz="700" dirty="0">
                          <a:effectLst/>
                        </a:rPr>
                        <a:t>(1-270)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270</a:t>
                      </a:r>
                      <a:endParaRPr lang="en-US" sz="800" dirty="0">
                        <a:effectLst/>
                      </a:endParaRPr>
                    </a:p>
                    <a:p>
                      <a:pPr marL="0" marR="0" algn="ctr">
                        <a:spcBef>
                          <a:spcPts val="0"/>
                        </a:spcBef>
                        <a:spcAft>
                          <a:spcPts val="360"/>
                        </a:spcAft>
                        <a:tabLst>
                          <a:tab pos="285750" algn="l"/>
                          <a:tab pos="571500" algn="l"/>
                        </a:tabLst>
                      </a:pPr>
                      <a:r>
                        <a:rPr lang="en-US" sz="700" dirty="0">
                          <a:effectLst/>
                        </a:rPr>
                        <a:t>(271-540)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8"/>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8</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16-17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53.3%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480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240</a:t>
                      </a:r>
                      <a:endParaRPr lang="en-US" sz="800" dirty="0">
                        <a:effectLst/>
                      </a:endParaRPr>
                    </a:p>
                    <a:p>
                      <a:pPr marL="0" marR="0" algn="ctr">
                        <a:spcBef>
                          <a:spcPts val="0"/>
                        </a:spcBef>
                        <a:spcAft>
                          <a:spcPts val="360"/>
                        </a:spcAft>
                        <a:tabLst>
                          <a:tab pos="285750" algn="l"/>
                          <a:tab pos="571500" algn="l"/>
                        </a:tabLst>
                      </a:pPr>
                      <a:r>
                        <a:rPr lang="en-US" sz="700" dirty="0">
                          <a:effectLst/>
                        </a:rPr>
                        <a:t>(1-240)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240</a:t>
                      </a:r>
                      <a:endParaRPr lang="en-US" sz="800" dirty="0">
                        <a:effectLst/>
                      </a:endParaRPr>
                    </a:p>
                    <a:p>
                      <a:pPr marL="0" marR="0" algn="ctr">
                        <a:spcBef>
                          <a:spcPts val="0"/>
                        </a:spcBef>
                        <a:spcAft>
                          <a:spcPts val="360"/>
                        </a:spcAft>
                        <a:tabLst>
                          <a:tab pos="285750" algn="l"/>
                          <a:tab pos="571500" algn="l"/>
                        </a:tabLst>
                      </a:pPr>
                      <a:r>
                        <a:rPr lang="en-US" sz="700" dirty="0">
                          <a:effectLst/>
                        </a:rPr>
                        <a:t>(241-480)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09"/>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14-15</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46.7%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420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210</a:t>
                      </a:r>
                      <a:endParaRPr lang="en-US" sz="800" dirty="0">
                        <a:effectLst/>
                      </a:endParaRPr>
                    </a:p>
                    <a:p>
                      <a:pPr marL="0" marR="0" algn="ctr">
                        <a:spcBef>
                          <a:spcPts val="0"/>
                        </a:spcBef>
                        <a:spcAft>
                          <a:spcPts val="360"/>
                        </a:spcAft>
                        <a:tabLst>
                          <a:tab pos="285750" algn="l"/>
                          <a:tab pos="571500" algn="l"/>
                        </a:tabLst>
                      </a:pPr>
                      <a:r>
                        <a:rPr lang="en-US" sz="700" dirty="0">
                          <a:effectLst/>
                        </a:rPr>
                        <a:t>(1-210)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210</a:t>
                      </a:r>
                      <a:endParaRPr lang="en-US" sz="800" dirty="0">
                        <a:effectLst/>
                      </a:endParaRPr>
                    </a:p>
                    <a:p>
                      <a:pPr marL="0" marR="0" algn="ctr">
                        <a:spcBef>
                          <a:spcPts val="0"/>
                        </a:spcBef>
                        <a:spcAft>
                          <a:spcPts val="360"/>
                        </a:spcAft>
                        <a:tabLst>
                          <a:tab pos="285750" algn="l"/>
                          <a:tab pos="571500" algn="l"/>
                        </a:tabLst>
                      </a:pPr>
                      <a:r>
                        <a:rPr lang="en-US" sz="700" dirty="0">
                          <a:effectLst/>
                        </a:rPr>
                        <a:t>(211-420)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10"/>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6</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12-13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40.0%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360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180</a:t>
                      </a:r>
                      <a:endParaRPr lang="en-US" sz="800" dirty="0">
                        <a:effectLst/>
                      </a:endParaRPr>
                    </a:p>
                    <a:p>
                      <a:pPr marL="0" marR="0" algn="ctr">
                        <a:spcBef>
                          <a:spcPts val="0"/>
                        </a:spcBef>
                        <a:spcAft>
                          <a:spcPts val="360"/>
                        </a:spcAft>
                        <a:tabLst>
                          <a:tab pos="285750" algn="l"/>
                          <a:tab pos="571500" algn="l"/>
                        </a:tabLst>
                      </a:pPr>
                      <a:r>
                        <a:rPr lang="en-US" sz="700" dirty="0">
                          <a:effectLst/>
                        </a:rPr>
                        <a:t>(1-180)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180</a:t>
                      </a:r>
                      <a:endParaRPr lang="en-US" sz="800" dirty="0">
                        <a:effectLst/>
                      </a:endParaRPr>
                    </a:p>
                    <a:p>
                      <a:pPr marL="0" marR="0" algn="ctr">
                        <a:spcBef>
                          <a:spcPts val="0"/>
                        </a:spcBef>
                        <a:spcAft>
                          <a:spcPts val="360"/>
                        </a:spcAft>
                        <a:tabLst>
                          <a:tab pos="285750" algn="l"/>
                          <a:tab pos="571500" algn="l"/>
                        </a:tabLst>
                      </a:pPr>
                      <a:r>
                        <a:rPr lang="en-US" sz="700" dirty="0">
                          <a:effectLst/>
                        </a:rPr>
                        <a:t>(181-360)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11"/>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5</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10-11</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33.3%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300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150</a:t>
                      </a:r>
                      <a:endParaRPr lang="en-US" sz="800" dirty="0">
                        <a:effectLst/>
                      </a:endParaRPr>
                    </a:p>
                    <a:p>
                      <a:pPr marL="0" marR="0" algn="ctr">
                        <a:spcBef>
                          <a:spcPts val="0"/>
                        </a:spcBef>
                        <a:spcAft>
                          <a:spcPts val="360"/>
                        </a:spcAft>
                        <a:tabLst>
                          <a:tab pos="285750" algn="l"/>
                          <a:tab pos="571500" algn="l"/>
                        </a:tabLst>
                      </a:pPr>
                      <a:r>
                        <a:rPr lang="en-US" sz="700" dirty="0">
                          <a:effectLst/>
                        </a:rPr>
                        <a:t>(1-150)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150</a:t>
                      </a:r>
                      <a:endParaRPr lang="en-US" sz="800" dirty="0">
                        <a:effectLst/>
                      </a:endParaRPr>
                    </a:p>
                    <a:p>
                      <a:pPr marL="0" marR="0" algn="ctr">
                        <a:spcBef>
                          <a:spcPts val="0"/>
                        </a:spcBef>
                        <a:spcAft>
                          <a:spcPts val="360"/>
                        </a:spcAft>
                        <a:tabLst>
                          <a:tab pos="285750" algn="l"/>
                          <a:tab pos="571500" algn="l"/>
                        </a:tabLst>
                      </a:pPr>
                      <a:r>
                        <a:rPr lang="en-US" sz="700" dirty="0">
                          <a:effectLst/>
                        </a:rPr>
                        <a:t>(150-300)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12"/>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4</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8-9</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26.7%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240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120</a:t>
                      </a:r>
                      <a:endParaRPr lang="en-US" sz="800" dirty="0">
                        <a:effectLst/>
                      </a:endParaRPr>
                    </a:p>
                    <a:p>
                      <a:pPr marL="0" marR="0" algn="ctr">
                        <a:spcBef>
                          <a:spcPts val="0"/>
                        </a:spcBef>
                        <a:spcAft>
                          <a:spcPts val="360"/>
                        </a:spcAft>
                        <a:tabLst>
                          <a:tab pos="285750" algn="l"/>
                          <a:tab pos="571500" algn="l"/>
                        </a:tabLst>
                      </a:pPr>
                      <a:r>
                        <a:rPr lang="en-US" sz="700" dirty="0">
                          <a:effectLst/>
                        </a:rPr>
                        <a:t>(1-120)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120</a:t>
                      </a:r>
                      <a:endParaRPr lang="en-US" sz="800" dirty="0">
                        <a:effectLst/>
                      </a:endParaRPr>
                    </a:p>
                    <a:p>
                      <a:pPr marL="0" marR="0" algn="ctr">
                        <a:spcBef>
                          <a:spcPts val="0"/>
                        </a:spcBef>
                        <a:spcAft>
                          <a:spcPts val="360"/>
                        </a:spcAft>
                        <a:tabLst>
                          <a:tab pos="285750" algn="l"/>
                          <a:tab pos="571500" algn="l"/>
                        </a:tabLst>
                      </a:pPr>
                      <a:r>
                        <a:rPr lang="en-US" sz="700" dirty="0">
                          <a:effectLst/>
                        </a:rPr>
                        <a:t>(121-240)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13"/>
                  </a:ext>
                </a:extLst>
              </a:tr>
              <a:tr h="345440">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Level 3</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6-7</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20.0%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360"/>
                        </a:spcAft>
                        <a:tabLst>
                          <a:tab pos="285750" algn="l"/>
                          <a:tab pos="571500" algn="l"/>
                        </a:tabLst>
                      </a:pPr>
                      <a:r>
                        <a:rPr lang="en-US" sz="700" dirty="0">
                          <a:effectLst/>
                        </a:rPr>
                        <a:t>180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90</a:t>
                      </a:r>
                      <a:endParaRPr lang="en-US" sz="800" dirty="0">
                        <a:effectLst/>
                      </a:endParaRPr>
                    </a:p>
                    <a:p>
                      <a:pPr marL="0" marR="0" algn="ctr">
                        <a:spcBef>
                          <a:spcPts val="0"/>
                        </a:spcBef>
                        <a:spcAft>
                          <a:spcPts val="360"/>
                        </a:spcAft>
                        <a:tabLst>
                          <a:tab pos="285750" algn="l"/>
                          <a:tab pos="571500" algn="l"/>
                        </a:tabLst>
                      </a:pPr>
                      <a:r>
                        <a:rPr lang="en-US" sz="700" dirty="0">
                          <a:effectLst/>
                        </a:rPr>
                        <a:t>(1-90)</a:t>
                      </a:r>
                      <a:endParaRPr lang="en-US" sz="800" dirty="0">
                        <a:effectLst/>
                        <a:latin typeface="Times New Roman TUR"/>
                        <a:ea typeface="Times New Roman"/>
                        <a:cs typeface="Times New Roman"/>
                      </a:endParaRPr>
                    </a:p>
                  </a:txBody>
                  <a:tcPr marL="59708" marR="59708" marT="0" marB="0"/>
                </a:tc>
                <a:tc>
                  <a:txBody>
                    <a:bodyPr/>
                    <a:lstStyle/>
                    <a:p>
                      <a:pPr marL="0" marR="0">
                        <a:lnSpc>
                          <a:spcPts val="720"/>
                        </a:lnSpc>
                        <a:spcBef>
                          <a:spcPts val="0"/>
                        </a:spcBef>
                        <a:spcAft>
                          <a:spcPts val="0"/>
                        </a:spcAft>
                      </a:pPr>
                      <a:r>
                        <a:rPr lang="en-US" sz="700" dirty="0">
                          <a:effectLst/>
                        </a:rPr>
                        <a:t> </a:t>
                      </a:r>
                      <a:endParaRPr lang="en-US" sz="800" dirty="0">
                        <a:effectLst/>
                      </a:endParaRPr>
                    </a:p>
                    <a:p>
                      <a:pPr marL="0" marR="0" algn="ctr">
                        <a:spcBef>
                          <a:spcPts val="0"/>
                        </a:spcBef>
                        <a:spcAft>
                          <a:spcPts val="0"/>
                        </a:spcAft>
                        <a:tabLst>
                          <a:tab pos="285750" algn="l"/>
                          <a:tab pos="571500" algn="l"/>
                        </a:tabLst>
                      </a:pPr>
                      <a:r>
                        <a:rPr lang="en-US" sz="700" dirty="0">
                          <a:effectLst/>
                        </a:rPr>
                        <a:t>90</a:t>
                      </a:r>
                      <a:endParaRPr lang="en-US" sz="800" dirty="0">
                        <a:effectLst/>
                      </a:endParaRPr>
                    </a:p>
                    <a:p>
                      <a:pPr marL="0" marR="0" algn="ctr">
                        <a:spcBef>
                          <a:spcPts val="0"/>
                        </a:spcBef>
                        <a:spcAft>
                          <a:spcPts val="360"/>
                        </a:spcAft>
                        <a:tabLst>
                          <a:tab pos="285750" algn="l"/>
                          <a:tab pos="571500" algn="l"/>
                        </a:tabLst>
                      </a:pPr>
                      <a:r>
                        <a:rPr lang="en-US" sz="700" dirty="0">
                          <a:effectLst/>
                        </a:rPr>
                        <a:t>(91-180)</a:t>
                      </a:r>
                      <a:endParaRPr lang="en-US" sz="800" dirty="0">
                        <a:effectLst/>
                        <a:latin typeface="Times New Roman TUR"/>
                        <a:ea typeface="Times New Roman"/>
                        <a:cs typeface="Times New Roman"/>
                      </a:endParaRPr>
                    </a:p>
                  </a:txBody>
                  <a:tcPr marL="59708" marR="59708"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7991587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4824557"/>
          </a:xfrm>
        </p:spPr>
        <p:txBody>
          <a:bodyPr>
            <a:normAutofit/>
          </a:bodyPr>
          <a:lstStyle/>
          <a:p>
            <a:pPr>
              <a:defRPr/>
            </a:pPr>
            <a:r>
              <a:rPr lang="en-US" sz="3500" dirty="0"/>
              <a:t>Tuition and fees used for annual full-time State Grant budget are:</a:t>
            </a:r>
          </a:p>
          <a:p>
            <a:pPr lvl="1">
              <a:defRPr/>
            </a:pPr>
            <a:r>
              <a:rPr lang="en-US" sz="3000" dirty="0"/>
              <a:t>Tuition and fees* for program</a:t>
            </a:r>
          </a:p>
          <a:p>
            <a:pPr lvl="1">
              <a:defRPr/>
            </a:pPr>
            <a:r>
              <a:rPr lang="en-US" sz="3000" dirty="0"/>
              <a:t>Divided by hours in program</a:t>
            </a:r>
          </a:p>
          <a:p>
            <a:pPr lvl="1">
              <a:defRPr/>
            </a:pPr>
            <a:r>
              <a:rPr lang="en-US" sz="3000" dirty="0"/>
              <a:t>Multiplied by hours in full-time academic year</a:t>
            </a:r>
          </a:p>
          <a:p>
            <a:pPr>
              <a:defRPr/>
            </a:pPr>
            <a:r>
              <a:rPr lang="en-US" sz="3500" dirty="0"/>
              <a:t>Subject to tuition and fee </a:t>
            </a:r>
            <a:r>
              <a:rPr lang="en-US" sz="3500" dirty="0" smtClean="0"/>
              <a:t>caps</a:t>
            </a:r>
            <a:endParaRPr lang="en-US" sz="3500" dirty="0">
              <a:solidFill>
                <a:srgbClr val="0571E0"/>
              </a:solidFill>
            </a:endParaRPr>
          </a:p>
          <a:p>
            <a:pPr marL="0" indent="0">
              <a:buNone/>
              <a:defRPr/>
            </a:pPr>
            <a:endParaRPr lang="en-US" sz="3500" dirty="0">
              <a:solidFill>
                <a:srgbClr val="0571E0"/>
              </a:solidFill>
            </a:endParaRPr>
          </a:p>
          <a:p>
            <a:pPr marL="0" indent="0">
              <a:buNone/>
              <a:defRPr/>
            </a:pPr>
            <a:r>
              <a:rPr lang="en-US" sz="3500" dirty="0">
                <a:solidFill>
                  <a:srgbClr val="0571E0"/>
                </a:solidFill>
              </a:rPr>
              <a:t>*</a:t>
            </a:r>
            <a:r>
              <a:rPr lang="en-US" sz="1900" dirty="0">
                <a:solidFill>
                  <a:srgbClr val="0571E0"/>
                </a:solidFill>
              </a:rPr>
              <a:t>Mandatory fees are fees charged to ALL students and </a:t>
            </a:r>
            <a:r>
              <a:rPr lang="en-US" sz="1900" dirty="0" smtClean="0">
                <a:solidFill>
                  <a:srgbClr val="0571E0"/>
                </a:solidFill>
              </a:rPr>
              <a:t>CANNOT </a:t>
            </a:r>
            <a:r>
              <a:rPr lang="en-US" sz="1900" dirty="0">
                <a:solidFill>
                  <a:srgbClr val="0571E0"/>
                </a:solidFill>
              </a:rPr>
              <a:t>include fees for the purchase </a:t>
            </a:r>
            <a:r>
              <a:rPr lang="en-US" sz="1900" dirty="0" smtClean="0">
                <a:solidFill>
                  <a:srgbClr val="0571E0"/>
                </a:solidFill>
              </a:rPr>
              <a:t/>
            </a:r>
            <a:br>
              <a:rPr lang="en-US" sz="1900" dirty="0" smtClean="0">
                <a:solidFill>
                  <a:srgbClr val="0571E0"/>
                </a:solidFill>
              </a:rPr>
            </a:br>
            <a:r>
              <a:rPr lang="en-US" sz="1900" dirty="0" smtClean="0">
                <a:solidFill>
                  <a:srgbClr val="0571E0"/>
                </a:solidFill>
              </a:rPr>
              <a:t>	of </a:t>
            </a:r>
            <a:r>
              <a:rPr lang="en-US" sz="1900" dirty="0">
                <a:solidFill>
                  <a:srgbClr val="0571E0"/>
                </a:solidFill>
              </a:rPr>
              <a:t>supplies, equipment or kits when the student retains ownership</a:t>
            </a:r>
          </a:p>
          <a:p>
            <a:endParaRPr lang="en-US" dirty="0"/>
          </a:p>
        </p:txBody>
      </p:sp>
      <p:sp>
        <p:nvSpPr>
          <p:cNvPr id="3" name="Title 2"/>
          <p:cNvSpPr>
            <a:spLocks noGrp="1"/>
          </p:cNvSpPr>
          <p:nvPr>
            <p:ph type="title"/>
          </p:nvPr>
        </p:nvSpPr>
        <p:spPr/>
        <p:txBody>
          <a:bodyPr/>
          <a:lstStyle/>
          <a:p>
            <a:r>
              <a:rPr lang="en-US" dirty="0" smtClean="0"/>
              <a:t>Tuition and Fees</a:t>
            </a:r>
            <a:endParaRPr lang="en-US" dirty="0"/>
          </a:p>
        </p:txBody>
      </p:sp>
    </p:spTree>
    <p:extLst>
      <p:ext uri="{BB962C8B-B14F-4D97-AF65-F5344CB8AC3E}">
        <p14:creationId xmlns:p14="http://schemas.microsoft.com/office/powerpoint/2010/main" val="149903214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Cosmetology program tuition and fees </a:t>
            </a:r>
            <a:r>
              <a:rPr lang="en-US" altLang="en-US" dirty="0">
                <a:solidFill>
                  <a:srgbClr val="0571E0"/>
                </a:solidFill>
              </a:rPr>
              <a:t>$13,000</a:t>
            </a:r>
            <a:r>
              <a:rPr lang="en-US" altLang="en-US" dirty="0"/>
              <a:t> for 1550 hours</a:t>
            </a:r>
          </a:p>
          <a:p>
            <a:pPr>
              <a:buNone/>
            </a:pPr>
            <a:endParaRPr lang="en-US" altLang="en-US" dirty="0"/>
          </a:p>
          <a:p>
            <a:r>
              <a:rPr lang="en-US" altLang="en-US" dirty="0"/>
              <a:t>Hours in Full-Time Academic Year = </a:t>
            </a:r>
            <a:r>
              <a:rPr lang="en-US" altLang="en-US" dirty="0">
                <a:solidFill>
                  <a:srgbClr val="0571E0"/>
                </a:solidFill>
              </a:rPr>
              <a:t>900</a:t>
            </a:r>
          </a:p>
          <a:p>
            <a:pPr>
              <a:buNone/>
            </a:pPr>
            <a:endParaRPr lang="en-US" altLang="en-US" dirty="0">
              <a:solidFill>
                <a:srgbClr val="0571E0"/>
              </a:solidFill>
            </a:endParaRPr>
          </a:p>
          <a:p>
            <a:r>
              <a:rPr lang="en-US" altLang="en-US" dirty="0"/>
              <a:t>FT Annual Tuition and Fees for State Grant = </a:t>
            </a:r>
            <a:r>
              <a:rPr lang="en-US" altLang="en-US" dirty="0">
                <a:solidFill>
                  <a:srgbClr val="0571E0"/>
                </a:solidFill>
              </a:rPr>
              <a:t>$7,548  ($13,000/1,550 X 900)</a:t>
            </a:r>
          </a:p>
          <a:p>
            <a:pPr>
              <a:buNone/>
            </a:pPr>
            <a:endParaRPr lang="en-US" altLang="en-US" dirty="0">
              <a:solidFill>
                <a:srgbClr val="0571E0"/>
              </a:solidFill>
            </a:endParaRPr>
          </a:p>
          <a:p>
            <a:r>
              <a:rPr lang="en-US" altLang="en-US" dirty="0"/>
              <a:t>FT Tuition and Fees for 450-hr Payment Period = </a:t>
            </a:r>
            <a:r>
              <a:rPr lang="en-US" altLang="en-US" dirty="0">
                <a:solidFill>
                  <a:srgbClr val="0571E0"/>
                </a:solidFill>
              </a:rPr>
              <a:t>$3,774 ($7,548/2)</a:t>
            </a:r>
          </a:p>
          <a:p>
            <a:endParaRPr lang="en-US" dirty="0"/>
          </a:p>
        </p:txBody>
      </p:sp>
      <p:sp>
        <p:nvSpPr>
          <p:cNvPr id="3" name="Title 2"/>
          <p:cNvSpPr>
            <a:spLocks noGrp="1"/>
          </p:cNvSpPr>
          <p:nvPr>
            <p:ph type="title"/>
          </p:nvPr>
        </p:nvSpPr>
        <p:spPr/>
        <p:txBody>
          <a:bodyPr/>
          <a:lstStyle/>
          <a:p>
            <a:r>
              <a:rPr lang="en-US" dirty="0" smtClean="0"/>
              <a:t>Tuition Fees Example</a:t>
            </a:r>
            <a:endParaRPr lang="en-US" dirty="0"/>
          </a:p>
        </p:txBody>
      </p:sp>
    </p:spTree>
    <p:extLst>
      <p:ext uri="{BB962C8B-B14F-4D97-AF65-F5344CB8AC3E}">
        <p14:creationId xmlns:p14="http://schemas.microsoft.com/office/powerpoint/2010/main" val="3036576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400" b="1" dirty="0"/>
              <a:t>OHE loads ISIR records each night</a:t>
            </a:r>
          </a:p>
          <a:p>
            <a:pPr>
              <a:spcAft>
                <a:spcPts val="600"/>
              </a:spcAft>
            </a:pPr>
            <a:r>
              <a:rPr lang="en-US" altLang="en-US" sz="2400" b="1" dirty="0"/>
              <a:t>Will cross reference on-line questionnaire database to determine if student has successfully completed questionnaire</a:t>
            </a:r>
          </a:p>
          <a:p>
            <a:pPr>
              <a:spcAft>
                <a:spcPts val="600"/>
              </a:spcAft>
            </a:pPr>
            <a:r>
              <a:rPr lang="en-US" altLang="en-US" sz="2400" b="1" dirty="0"/>
              <a:t>Will push out email to student with unique link to on-line questionnaire if:</a:t>
            </a:r>
          </a:p>
          <a:p>
            <a:pPr lvl="1">
              <a:spcAft>
                <a:spcPts val="600"/>
              </a:spcAft>
            </a:pPr>
            <a:r>
              <a:rPr lang="en-US" altLang="en-US" sz="2000" b="1" dirty="0"/>
              <a:t>Student not screened out (see App 24 SG manual); AND</a:t>
            </a:r>
          </a:p>
          <a:p>
            <a:pPr lvl="1">
              <a:spcAft>
                <a:spcPts val="600"/>
              </a:spcAft>
            </a:pPr>
            <a:r>
              <a:rPr lang="en-US" altLang="en-US" sz="2000" b="1" dirty="0"/>
              <a:t>No on-line questionnaire on file   OR</a:t>
            </a:r>
          </a:p>
          <a:p>
            <a:pPr lvl="1">
              <a:spcAft>
                <a:spcPts val="600"/>
              </a:spcAft>
            </a:pPr>
            <a:r>
              <a:rPr lang="en-US" altLang="en-US" sz="2000" b="1" dirty="0"/>
              <a:t>Incomplete questionnaire on file</a:t>
            </a:r>
          </a:p>
          <a:p>
            <a:pPr>
              <a:spcAft>
                <a:spcPts val="600"/>
              </a:spcAft>
            </a:pPr>
            <a:r>
              <a:rPr lang="en-US" altLang="en-US" sz="2400" b="1" dirty="0"/>
              <a:t>Will push out existing on-line questionnaire to any new colleges listed on ISIR</a:t>
            </a:r>
          </a:p>
          <a:p>
            <a:endParaRPr lang="en-US" dirty="0"/>
          </a:p>
        </p:txBody>
      </p:sp>
      <p:sp>
        <p:nvSpPr>
          <p:cNvPr id="3" name="Title 2"/>
          <p:cNvSpPr>
            <a:spLocks noGrp="1"/>
          </p:cNvSpPr>
          <p:nvPr>
            <p:ph type="title"/>
          </p:nvPr>
        </p:nvSpPr>
        <p:spPr/>
        <p:txBody>
          <a:bodyPr/>
          <a:lstStyle/>
          <a:p>
            <a:r>
              <a:rPr lang="en-US" altLang="en-US" b="1" dirty="0"/>
              <a:t>MN On-Line Student Eligibility Questionnaire</a:t>
            </a:r>
            <a:endParaRPr lang="en-US" dirty="0"/>
          </a:p>
        </p:txBody>
      </p:sp>
    </p:spTree>
    <p:extLst>
      <p:ext uri="{BB962C8B-B14F-4D97-AF65-F5344CB8AC3E}">
        <p14:creationId xmlns:p14="http://schemas.microsoft.com/office/powerpoint/2010/main" val="5767229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Term award in SG Calculator covers the number of hours in the payment period for enrollment level entered</a:t>
            </a:r>
          </a:p>
          <a:p>
            <a:r>
              <a:rPr lang="en-US" dirty="0"/>
              <a:t>If student’s remaining program hours are less than the payment period hours, the award for payment period must be prorated </a:t>
            </a:r>
          </a:p>
          <a:p>
            <a:r>
              <a:rPr lang="en-US" dirty="0"/>
              <a:t>Divide remaining program hours by hours in payment period to determine proration percentage (e.g. 200/450 = 44.4 %)</a:t>
            </a:r>
          </a:p>
          <a:p>
            <a:r>
              <a:rPr lang="en-US" dirty="0"/>
              <a:t>If remaining hours in program exceed hours in payment period, the award for payment period is NOT prorated</a:t>
            </a:r>
          </a:p>
          <a:p>
            <a:endParaRPr lang="en-US" dirty="0"/>
          </a:p>
        </p:txBody>
      </p:sp>
      <p:sp>
        <p:nvSpPr>
          <p:cNvPr id="3" name="Title 2"/>
          <p:cNvSpPr>
            <a:spLocks noGrp="1"/>
          </p:cNvSpPr>
          <p:nvPr>
            <p:ph type="title"/>
          </p:nvPr>
        </p:nvSpPr>
        <p:spPr/>
        <p:txBody>
          <a:bodyPr/>
          <a:lstStyle/>
          <a:p>
            <a:r>
              <a:rPr lang="en-US" dirty="0" smtClean="0"/>
              <a:t>Prorating Term/Period Award</a:t>
            </a:r>
            <a:endParaRPr lang="en-US" dirty="0"/>
          </a:p>
        </p:txBody>
      </p:sp>
    </p:spTree>
    <p:extLst>
      <p:ext uri="{BB962C8B-B14F-4D97-AF65-F5344CB8AC3E}">
        <p14:creationId xmlns:p14="http://schemas.microsoft.com/office/powerpoint/2010/main" val="32587754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lstStyle/>
          <a:p>
            <a:r>
              <a:rPr lang="en-US" dirty="0"/>
              <a:t>Prorating Term/Period Award on </a:t>
            </a:r>
            <a:r>
              <a:rPr lang="en-US" dirty="0" smtClean="0"/>
              <a:t/>
            </a:r>
            <a:br>
              <a:rPr lang="en-US" dirty="0" smtClean="0"/>
            </a:br>
            <a:r>
              <a:rPr lang="en-US" dirty="0" smtClean="0"/>
              <a:t>State Grant Calculator</a:t>
            </a:r>
            <a:endParaRPr lang="en-US" dirty="0"/>
          </a:p>
        </p:txBody>
      </p:sp>
      <p:pic>
        <p:nvPicPr>
          <p:cNvPr id="4"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5"/>
          <p:cNvSpPr>
            <a:spLocks noChangeArrowheads="1"/>
          </p:cNvSpPr>
          <p:nvPr/>
        </p:nvSpPr>
        <p:spPr bwMode="auto">
          <a:xfrm rot="19325778">
            <a:off x="2165899" y="3355802"/>
            <a:ext cx="1276350" cy="484188"/>
          </a:xfrm>
          <a:prstGeom prst="notchedRightArrow">
            <a:avLst>
              <a:gd name="adj1" fmla="val 50000"/>
              <a:gd name="adj2" fmla="val 50024"/>
            </a:avLst>
          </a:prstGeom>
          <a:solidFill>
            <a:srgbClr val="78BE21"/>
          </a:solidFill>
          <a:ln>
            <a:noFill/>
          </a:ln>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FF0000"/>
              </a:solidFill>
            </a:endParaRPr>
          </a:p>
        </p:txBody>
      </p:sp>
    </p:spTree>
    <p:extLst>
      <p:ext uri="{BB962C8B-B14F-4D97-AF65-F5344CB8AC3E}">
        <p14:creationId xmlns:p14="http://schemas.microsoft.com/office/powerpoint/2010/main" val="27927227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6131"/>
            <a:ext cx="10515600" cy="1906819"/>
          </a:xfrm>
        </p:spPr>
        <p:txBody>
          <a:bodyPr/>
          <a:lstStyle/>
          <a:p>
            <a:r>
              <a:rPr lang="en-US" altLang="en-US" b="1" dirty="0"/>
              <a:t>Sample </a:t>
            </a:r>
            <a:r>
              <a:rPr lang="en-US" altLang="en-US" b="1" dirty="0" smtClean="0"/>
              <a:t>State Grant </a:t>
            </a:r>
            <a:r>
              <a:rPr lang="en-US" altLang="en-US" b="1" dirty="0"/>
              <a:t>Calculator Screen</a:t>
            </a:r>
            <a:br>
              <a:rPr lang="en-US" altLang="en-US" b="1" dirty="0"/>
            </a:br>
            <a:r>
              <a:rPr lang="en-US" altLang="en-US" b="1" dirty="0"/>
              <a:t>Last Payment Period Prorated</a:t>
            </a:r>
            <a:endParaRPr lang="en-US"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otched Right Arrow 5"/>
          <p:cNvSpPr>
            <a:spLocks noChangeArrowheads="1"/>
          </p:cNvSpPr>
          <p:nvPr/>
        </p:nvSpPr>
        <p:spPr bwMode="auto">
          <a:xfrm rot="13492178">
            <a:off x="7046756" y="4961197"/>
            <a:ext cx="2483908" cy="1194593"/>
          </a:xfrm>
          <a:prstGeom prst="notchedRightArrow">
            <a:avLst>
              <a:gd name="adj1" fmla="val 50000"/>
              <a:gd name="adj2" fmla="val 50024"/>
            </a:avLst>
          </a:prstGeom>
          <a:solidFill>
            <a:srgbClr val="78BE21"/>
          </a:solidFill>
          <a:ln>
            <a:noFill/>
          </a:ln>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FF0000"/>
              </a:solidFill>
            </a:endParaRPr>
          </a:p>
        </p:txBody>
      </p:sp>
    </p:spTree>
    <p:extLst>
      <p:ext uri="{BB962C8B-B14F-4D97-AF65-F5344CB8AC3E}">
        <p14:creationId xmlns:p14="http://schemas.microsoft.com/office/powerpoint/2010/main" val="6718392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dirty="0"/>
              <a:t>If disbursement takes place within first 2 weeks of initial payment period, enrollment level and award based on </a:t>
            </a:r>
            <a:r>
              <a:rPr lang="en-US" altLang="en-US" sz="3200" dirty="0">
                <a:solidFill>
                  <a:srgbClr val="0571E0"/>
                </a:solidFill>
              </a:rPr>
              <a:t>contracted </a:t>
            </a:r>
            <a:r>
              <a:rPr lang="en-US" altLang="en-US" sz="3200" dirty="0"/>
              <a:t>hours per week </a:t>
            </a:r>
          </a:p>
          <a:p>
            <a:r>
              <a:rPr lang="en-US" altLang="en-US" sz="3200" dirty="0"/>
              <a:t>If disbursement takes place </a:t>
            </a:r>
            <a:r>
              <a:rPr lang="en-US" altLang="en-US" sz="3200" dirty="0">
                <a:solidFill>
                  <a:srgbClr val="0571E0"/>
                </a:solidFill>
              </a:rPr>
              <a:t>after</a:t>
            </a:r>
            <a:r>
              <a:rPr lang="en-US" altLang="en-US" sz="3200" dirty="0"/>
              <a:t> first 2 weeks of initial payment period, enrollment level and award based on </a:t>
            </a:r>
            <a:r>
              <a:rPr lang="en-US" altLang="en-US" sz="3200" dirty="0">
                <a:solidFill>
                  <a:srgbClr val="0571E0"/>
                </a:solidFill>
              </a:rPr>
              <a:t>average hours per week to date</a:t>
            </a:r>
          </a:p>
        </p:txBody>
      </p:sp>
      <p:sp>
        <p:nvSpPr>
          <p:cNvPr id="3" name="Title 2"/>
          <p:cNvSpPr>
            <a:spLocks noGrp="1"/>
          </p:cNvSpPr>
          <p:nvPr>
            <p:ph type="title"/>
          </p:nvPr>
        </p:nvSpPr>
        <p:spPr/>
        <p:txBody>
          <a:bodyPr/>
          <a:lstStyle/>
          <a:p>
            <a:r>
              <a:rPr lang="en-US" dirty="0" smtClean="0"/>
              <a:t>Determining Initial Enrollment Level</a:t>
            </a:r>
            <a:endParaRPr lang="en-US" dirty="0"/>
          </a:p>
        </p:txBody>
      </p:sp>
    </p:spTree>
    <p:extLst>
      <p:ext uri="{BB962C8B-B14F-4D97-AF65-F5344CB8AC3E}">
        <p14:creationId xmlns:p14="http://schemas.microsoft.com/office/powerpoint/2010/main" val="4025994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determine average hours per week:</a:t>
            </a:r>
          </a:p>
          <a:p>
            <a:r>
              <a:rPr lang="en-US" dirty="0"/>
              <a:t>Divide student’s total hours attended by number of scheduled weeks</a:t>
            </a:r>
          </a:p>
          <a:p>
            <a:r>
              <a:rPr lang="en-US" dirty="0"/>
              <a:t> Number of scheduled weeks = Number of scheduled days X .20 (1 day divided by standard 5-day week)</a:t>
            </a:r>
          </a:p>
          <a:p>
            <a:r>
              <a:rPr lang="en-US" dirty="0"/>
              <a:t>Scheduled days do NOT include approved leave of absences, excused absences, vacations, school closings, holidays or breaks</a:t>
            </a:r>
          </a:p>
          <a:p>
            <a:endParaRPr lang="en-US" dirty="0"/>
          </a:p>
        </p:txBody>
      </p:sp>
      <p:sp>
        <p:nvSpPr>
          <p:cNvPr id="3" name="Title 2"/>
          <p:cNvSpPr>
            <a:spLocks noGrp="1"/>
          </p:cNvSpPr>
          <p:nvPr>
            <p:ph type="title"/>
          </p:nvPr>
        </p:nvSpPr>
        <p:spPr/>
        <p:txBody>
          <a:bodyPr/>
          <a:lstStyle/>
          <a:p>
            <a:r>
              <a:rPr lang="en-US" dirty="0" smtClean="0"/>
              <a:t>Average Hours Per Week</a:t>
            </a:r>
            <a:endParaRPr lang="en-US" dirty="0"/>
          </a:p>
        </p:txBody>
      </p:sp>
    </p:spTree>
    <p:extLst>
      <p:ext uri="{BB962C8B-B14F-4D97-AF65-F5344CB8AC3E}">
        <p14:creationId xmlns:p14="http://schemas.microsoft.com/office/powerpoint/2010/main" val="328462533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altLang="en-US" sz="3200" dirty="0"/>
              <a:t>EXAMPLE:</a:t>
            </a:r>
          </a:p>
          <a:p>
            <a:pPr>
              <a:buNone/>
            </a:pPr>
            <a:endParaRPr lang="en-US" altLang="en-US" sz="3200" dirty="0"/>
          </a:p>
          <a:p>
            <a:r>
              <a:rPr lang="en-US" altLang="en-US" sz="3200" dirty="0"/>
              <a:t>Student has attended 58 of 62 scheduled days and completed 336 hours</a:t>
            </a:r>
          </a:p>
          <a:p>
            <a:pPr lvl="1"/>
            <a:r>
              <a:rPr lang="en-US" altLang="en-US" sz="2800" dirty="0"/>
              <a:t>Student had 4 days of unexcused absences</a:t>
            </a:r>
          </a:p>
          <a:p>
            <a:r>
              <a:rPr lang="en-US" altLang="en-US" sz="3200" dirty="0"/>
              <a:t>62 scheduled days X .20 = 12.4 weeks</a:t>
            </a:r>
          </a:p>
          <a:p>
            <a:r>
              <a:rPr lang="en-US" altLang="en-US" sz="3200" dirty="0"/>
              <a:t>336 hours divided by 12.4 weeks = 27.10 hours per week = Level 13 for State Grant</a:t>
            </a:r>
          </a:p>
          <a:p>
            <a:endParaRPr lang="en-US" dirty="0"/>
          </a:p>
        </p:txBody>
      </p:sp>
      <p:sp>
        <p:nvSpPr>
          <p:cNvPr id="3" name="Title 2"/>
          <p:cNvSpPr>
            <a:spLocks noGrp="1"/>
          </p:cNvSpPr>
          <p:nvPr>
            <p:ph type="title"/>
          </p:nvPr>
        </p:nvSpPr>
        <p:spPr/>
        <p:txBody>
          <a:bodyPr/>
          <a:lstStyle/>
          <a:p>
            <a:r>
              <a:rPr lang="en-US" dirty="0" smtClean="0"/>
              <a:t>Average Hours Per Week</a:t>
            </a:r>
            <a:endParaRPr lang="en-US" dirty="0"/>
          </a:p>
        </p:txBody>
      </p:sp>
    </p:spTree>
    <p:extLst>
      <p:ext uri="{BB962C8B-B14F-4D97-AF65-F5344CB8AC3E}">
        <p14:creationId xmlns:p14="http://schemas.microsoft.com/office/powerpoint/2010/main" val="190181490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sz="3200" dirty="0"/>
              <a:t>Determine number of hours in payment period for enrollment level</a:t>
            </a:r>
          </a:p>
          <a:p>
            <a:r>
              <a:rPr lang="en-US" sz="3200" dirty="0"/>
              <a:t>Appendix 15 of State Grant Manual shows payment period lengths for 900, 1100, 1200 and 1550 hour academic years</a:t>
            </a:r>
          </a:p>
          <a:p>
            <a:r>
              <a:rPr lang="en-US" sz="3200" dirty="0"/>
              <a:t>OHE can assist school with developing similar chart if school has different academic year</a:t>
            </a:r>
          </a:p>
          <a:p>
            <a:r>
              <a:rPr lang="en-US" sz="3200" dirty="0"/>
              <a:t>Enter term enrollment level in SG Calculator and calculate award</a:t>
            </a:r>
          </a:p>
          <a:p>
            <a:r>
              <a:rPr lang="en-US" sz="3200" dirty="0"/>
              <a:t>If remaining hours in program less than  payment period hours, award is prorated</a:t>
            </a:r>
          </a:p>
          <a:p>
            <a:endParaRPr lang="en-US" dirty="0"/>
          </a:p>
        </p:txBody>
      </p:sp>
      <p:sp>
        <p:nvSpPr>
          <p:cNvPr id="3" name="Title 2"/>
          <p:cNvSpPr>
            <a:spLocks noGrp="1"/>
          </p:cNvSpPr>
          <p:nvPr>
            <p:ph type="title"/>
          </p:nvPr>
        </p:nvSpPr>
        <p:spPr/>
        <p:txBody>
          <a:bodyPr/>
          <a:lstStyle/>
          <a:p>
            <a:r>
              <a:rPr lang="en-US" dirty="0" smtClean="0"/>
              <a:t>Hours in Payment Period</a:t>
            </a:r>
            <a:endParaRPr lang="en-US" dirty="0"/>
          </a:p>
        </p:txBody>
      </p:sp>
    </p:spTree>
    <p:extLst>
      <p:ext uri="{BB962C8B-B14F-4D97-AF65-F5344CB8AC3E}">
        <p14:creationId xmlns:p14="http://schemas.microsoft.com/office/powerpoint/2010/main" val="26962571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EXAMPLE:</a:t>
            </a:r>
          </a:p>
          <a:p>
            <a:pPr lvl="1"/>
            <a:r>
              <a:rPr lang="en-US" altLang="en-US" sz="3200" dirty="0"/>
              <a:t>The State Grant calculated for a 450-hour payment period is </a:t>
            </a:r>
            <a:r>
              <a:rPr lang="en-US" altLang="en-US" sz="3200" dirty="0">
                <a:solidFill>
                  <a:srgbClr val="0571E0"/>
                </a:solidFill>
              </a:rPr>
              <a:t>$500</a:t>
            </a:r>
          </a:p>
          <a:p>
            <a:pPr lvl="1"/>
            <a:r>
              <a:rPr lang="en-US" altLang="en-US" sz="3200" dirty="0"/>
              <a:t>The student has </a:t>
            </a:r>
            <a:r>
              <a:rPr lang="en-US" altLang="en-US" sz="3200" dirty="0">
                <a:solidFill>
                  <a:srgbClr val="0571E0"/>
                </a:solidFill>
              </a:rPr>
              <a:t>200 hours</a:t>
            </a:r>
            <a:r>
              <a:rPr lang="en-US" altLang="en-US" sz="3200" dirty="0"/>
              <a:t> remaining in the program</a:t>
            </a:r>
          </a:p>
          <a:p>
            <a:pPr lvl="1"/>
            <a:r>
              <a:rPr lang="en-US" altLang="en-US" sz="3200" dirty="0"/>
              <a:t>The $500 award for the payment period would be prorated by </a:t>
            </a:r>
            <a:r>
              <a:rPr lang="en-US" altLang="en-US" sz="3200" dirty="0">
                <a:solidFill>
                  <a:srgbClr val="0571E0"/>
                </a:solidFill>
              </a:rPr>
              <a:t>200/450</a:t>
            </a:r>
          </a:p>
          <a:p>
            <a:pPr lvl="1"/>
            <a:r>
              <a:rPr lang="en-US" altLang="en-US" sz="3200" dirty="0">
                <a:solidFill>
                  <a:srgbClr val="0571E0"/>
                </a:solidFill>
              </a:rPr>
              <a:t>$500 X 44.4% = $222</a:t>
            </a:r>
          </a:p>
          <a:p>
            <a:endParaRPr lang="en-US" dirty="0"/>
          </a:p>
        </p:txBody>
      </p:sp>
      <p:sp>
        <p:nvSpPr>
          <p:cNvPr id="3" name="Title 2"/>
          <p:cNvSpPr>
            <a:spLocks noGrp="1"/>
          </p:cNvSpPr>
          <p:nvPr>
            <p:ph type="title"/>
          </p:nvPr>
        </p:nvSpPr>
        <p:spPr/>
        <p:txBody>
          <a:bodyPr/>
          <a:lstStyle/>
          <a:p>
            <a:r>
              <a:rPr lang="en-US" dirty="0" smtClean="0"/>
              <a:t>Prorating Award Payment</a:t>
            </a:r>
            <a:endParaRPr lang="en-US" dirty="0"/>
          </a:p>
        </p:txBody>
      </p:sp>
    </p:spTree>
    <p:extLst>
      <p:ext uri="{BB962C8B-B14F-4D97-AF65-F5344CB8AC3E}">
        <p14:creationId xmlns:p14="http://schemas.microsoft.com/office/powerpoint/2010/main" val="2189554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Enrollment level for next payment period based on actual average hours per week during previous payment period</a:t>
            </a:r>
          </a:p>
          <a:p>
            <a:endParaRPr lang="en-US" sz="3200" dirty="0"/>
          </a:p>
          <a:p>
            <a:r>
              <a:rPr lang="en-US" sz="3200" dirty="0"/>
              <a:t>Award for next payment period is then calculated and disbursed in the same manner described for the first payment period</a:t>
            </a:r>
          </a:p>
          <a:p>
            <a:endParaRPr lang="en-US" dirty="0"/>
          </a:p>
        </p:txBody>
      </p:sp>
      <p:sp>
        <p:nvSpPr>
          <p:cNvPr id="3" name="Title 2"/>
          <p:cNvSpPr>
            <a:spLocks noGrp="1"/>
          </p:cNvSpPr>
          <p:nvPr>
            <p:ph type="title"/>
          </p:nvPr>
        </p:nvSpPr>
        <p:spPr>
          <a:xfrm>
            <a:off x="838200" y="1"/>
            <a:ext cx="10515600" cy="1690688"/>
          </a:xfrm>
        </p:spPr>
        <p:txBody>
          <a:bodyPr/>
          <a:lstStyle/>
          <a:p>
            <a:r>
              <a:rPr lang="en-US" dirty="0"/>
              <a:t>Determining Enrollment Level Throughout Program</a:t>
            </a:r>
          </a:p>
        </p:txBody>
      </p:sp>
    </p:spTree>
    <p:extLst>
      <p:ext uri="{BB962C8B-B14F-4D97-AF65-F5344CB8AC3E}">
        <p14:creationId xmlns:p14="http://schemas.microsoft.com/office/powerpoint/2010/main" val="17150236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However:</a:t>
            </a:r>
          </a:p>
          <a:p>
            <a:r>
              <a:rPr lang="en-US" sz="3200" dirty="0"/>
              <a:t>If State Grant </a:t>
            </a:r>
            <a:r>
              <a:rPr lang="en-US" sz="3200" b="1" dirty="0"/>
              <a:t>is NOT </a:t>
            </a:r>
            <a:r>
              <a:rPr lang="en-US" sz="3200" dirty="0"/>
              <a:t>disbursed within 2 weeks of starting the next payment period, then base enrollment level on average hours per week during previous payment period </a:t>
            </a:r>
            <a:r>
              <a:rPr lang="en-US" sz="3200" b="1" dirty="0"/>
              <a:t>UP THROUGH THE CURRENT DATE OF DISBURSEMENT</a:t>
            </a:r>
          </a:p>
          <a:p>
            <a:r>
              <a:rPr lang="en-US" sz="3200" b="1" dirty="0"/>
              <a:t>If State Grant funds have not yet been disbursed for aid year, base enrollment level and payment periods on average hours per week to date </a:t>
            </a:r>
          </a:p>
        </p:txBody>
      </p:sp>
      <p:sp>
        <p:nvSpPr>
          <p:cNvPr id="3" name="Title 2"/>
          <p:cNvSpPr>
            <a:spLocks noGrp="1"/>
          </p:cNvSpPr>
          <p:nvPr>
            <p:ph type="title"/>
          </p:nvPr>
        </p:nvSpPr>
        <p:spPr>
          <a:xfrm>
            <a:off x="838200" y="1"/>
            <a:ext cx="10515600" cy="1690688"/>
          </a:xfrm>
        </p:spPr>
        <p:txBody>
          <a:bodyPr/>
          <a:lstStyle/>
          <a:p>
            <a:r>
              <a:rPr lang="en-US" dirty="0"/>
              <a:t>Determining Enrollment Level Throughout Program</a:t>
            </a:r>
          </a:p>
        </p:txBody>
      </p:sp>
    </p:spTree>
    <p:extLst>
      <p:ext uri="{BB962C8B-B14F-4D97-AF65-F5344CB8AC3E}">
        <p14:creationId xmlns:p14="http://schemas.microsoft.com/office/powerpoint/2010/main" val="1476634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600" b="1" dirty="0"/>
              <a:t>If student loses email with unique link to on-line state questionnaire, student can log-in with SSN, name and </a:t>
            </a:r>
            <a:r>
              <a:rPr lang="en-US" altLang="en-US" sz="2600" b="1" dirty="0" smtClean="0"/>
              <a:t>DOB </a:t>
            </a:r>
            <a:r>
              <a:rPr lang="en-US" altLang="en-US" sz="2600" b="1" dirty="0"/>
              <a:t>(as they are on FAFSA) at this site:</a:t>
            </a:r>
          </a:p>
          <a:p>
            <a:pPr>
              <a:spcAft>
                <a:spcPts val="600"/>
              </a:spcAft>
            </a:pPr>
            <a:r>
              <a:rPr lang="en-US" altLang="en-US" sz="2600" b="1" dirty="0">
                <a:hlinkClick r:id="rId2"/>
              </a:rPr>
              <a:t>https://www.ohe.state.mn.us/ssl/fafsa_quest/index.cfm</a:t>
            </a:r>
            <a:endParaRPr lang="en-US" altLang="en-US" sz="2600" b="1" dirty="0"/>
          </a:p>
          <a:p>
            <a:pPr lvl="1">
              <a:spcAft>
                <a:spcPts val="600"/>
              </a:spcAft>
            </a:pPr>
            <a:r>
              <a:rPr lang="en-US" altLang="en-US" b="1" dirty="0"/>
              <a:t>Can only access if:</a:t>
            </a:r>
          </a:p>
          <a:p>
            <a:pPr lvl="2">
              <a:spcAft>
                <a:spcPts val="600"/>
              </a:spcAft>
            </a:pPr>
            <a:r>
              <a:rPr lang="en-US" altLang="en-US" sz="2400" b="1" dirty="0"/>
              <a:t>OHE has loaded student’s ISIR record</a:t>
            </a:r>
          </a:p>
          <a:p>
            <a:pPr lvl="3">
              <a:spcAft>
                <a:spcPts val="600"/>
              </a:spcAft>
            </a:pPr>
            <a:r>
              <a:rPr lang="en-US" altLang="en-US" sz="2000" b="1" dirty="0">
                <a:solidFill>
                  <a:srgbClr val="FF0000"/>
                </a:solidFill>
              </a:rPr>
              <a:t>Takes 5 days from original FOTW submission</a:t>
            </a:r>
          </a:p>
          <a:p>
            <a:pPr lvl="2">
              <a:spcAft>
                <a:spcPts val="600"/>
              </a:spcAft>
            </a:pPr>
            <a:r>
              <a:rPr lang="en-US" altLang="en-US" sz="2400" b="1" dirty="0"/>
              <a:t>Student has not already successfully completed a questionnaire</a:t>
            </a:r>
          </a:p>
          <a:p>
            <a:endParaRPr lang="en-US" dirty="0"/>
          </a:p>
        </p:txBody>
      </p:sp>
      <p:sp>
        <p:nvSpPr>
          <p:cNvPr id="3" name="Title 2"/>
          <p:cNvSpPr>
            <a:spLocks noGrp="1"/>
          </p:cNvSpPr>
          <p:nvPr>
            <p:ph type="title"/>
          </p:nvPr>
        </p:nvSpPr>
        <p:spPr/>
        <p:txBody>
          <a:bodyPr/>
          <a:lstStyle/>
          <a:p>
            <a:r>
              <a:rPr lang="en-US" altLang="en-US" b="1" dirty="0"/>
              <a:t>MN On-Line Student Eligibility Questionnaire</a:t>
            </a:r>
            <a:endParaRPr lang="en-US" dirty="0"/>
          </a:p>
        </p:txBody>
      </p:sp>
    </p:spTree>
    <p:extLst>
      <p:ext uri="{BB962C8B-B14F-4D97-AF65-F5344CB8AC3E}">
        <p14:creationId xmlns:p14="http://schemas.microsoft.com/office/powerpoint/2010/main" val="106739736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rmAutofit fontScale="85000" lnSpcReduction="20000"/>
          </a:bodyPr>
          <a:lstStyle/>
          <a:p>
            <a:pPr marL="609600" indent="-609600">
              <a:lnSpc>
                <a:spcPct val="75000"/>
              </a:lnSpc>
              <a:buNone/>
            </a:pPr>
            <a:r>
              <a:rPr lang="en-US" altLang="en-US" sz="2600" dirty="0">
                <a:solidFill>
                  <a:srgbClr val="0571E0"/>
                </a:solidFill>
              </a:rPr>
              <a:t>	</a:t>
            </a:r>
            <a:r>
              <a:rPr lang="en-US" altLang="en-US" sz="2600" b="1" dirty="0">
                <a:solidFill>
                  <a:srgbClr val="0571E0"/>
                </a:solidFill>
              </a:rPr>
              <a:t>					         </a:t>
            </a:r>
            <a:r>
              <a:rPr lang="en-US" altLang="en-US" sz="2600" b="1" dirty="0" smtClean="0">
                <a:solidFill>
                  <a:srgbClr val="0571E0"/>
                </a:solidFill>
              </a:rPr>
              <a:t>	Hours </a:t>
            </a:r>
            <a:r>
              <a:rPr lang="en-US" altLang="en-US" sz="2600" b="1" dirty="0">
                <a:solidFill>
                  <a:srgbClr val="0571E0"/>
                </a:solidFill>
              </a:rPr>
              <a:t>in	 </a:t>
            </a:r>
            <a:r>
              <a:rPr lang="en-US" altLang="en-US" sz="2600" b="1" dirty="0" smtClean="0">
                <a:solidFill>
                  <a:srgbClr val="0571E0"/>
                </a:solidFill>
              </a:rPr>
              <a:t>Award </a:t>
            </a:r>
            <a:r>
              <a:rPr lang="en-US" altLang="en-US" sz="2600" b="1" dirty="0">
                <a:solidFill>
                  <a:srgbClr val="0571E0"/>
                </a:solidFill>
              </a:rPr>
              <a:t>for</a:t>
            </a:r>
          </a:p>
          <a:p>
            <a:pPr marL="609600" indent="-609600">
              <a:lnSpc>
                <a:spcPct val="75000"/>
              </a:lnSpc>
              <a:buNone/>
            </a:pPr>
            <a:r>
              <a:rPr lang="en-US" altLang="en-US" sz="2600" b="1" dirty="0">
                <a:solidFill>
                  <a:srgbClr val="0571E0"/>
                </a:solidFill>
              </a:rPr>
              <a:t>		         Hours	         </a:t>
            </a:r>
            <a:r>
              <a:rPr lang="en-US" altLang="en-US" sz="2600" b="1" dirty="0" smtClean="0">
                <a:solidFill>
                  <a:srgbClr val="0571E0"/>
                </a:solidFill>
              </a:rPr>
              <a:t>	Hours </a:t>
            </a:r>
            <a:r>
              <a:rPr lang="en-US" altLang="en-US" sz="2600" b="1" dirty="0">
                <a:solidFill>
                  <a:srgbClr val="0571E0"/>
                </a:solidFill>
              </a:rPr>
              <a:t>in            Pay Period          </a:t>
            </a:r>
            <a:r>
              <a:rPr lang="en-US" altLang="en-US" sz="2600" b="1" dirty="0" smtClean="0">
                <a:solidFill>
                  <a:srgbClr val="0571E0"/>
                </a:solidFill>
              </a:rPr>
              <a:t>	 Payment</a:t>
            </a:r>
            <a:endParaRPr lang="en-US" altLang="en-US" sz="2600" b="1" dirty="0">
              <a:solidFill>
                <a:srgbClr val="0571E0"/>
              </a:solidFill>
            </a:endParaRPr>
          </a:p>
          <a:p>
            <a:pPr marL="609600" indent="-609600">
              <a:lnSpc>
                <a:spcPct val="75000"/>
              </a:lnSpc>
              <a:buNone/>
            </a:pPr>
            <a:r>
              <a:rPr lang="en-US" altLang="en-US" sz="2600" b="1" u="sng" dirty="0">
                <a:solidFill>
                  <a:srgbClr val="0571E0"/>
                </a:solidFill>
              </a:rPr>
              <a:t>Level</a:t>
            </a:r>
            <a:r>
              <a:rPr lang="en-US" altLang="en-US" sz="2600" b="1" dirty="0">
                <a:solidFill>
                  <a:srgbClr val="0571E0"/>
                </a:solidFill>
              </a:rPr>
              <a:t>	    	       </a:t>
            </a:r>
            <a:r>
              <a:rPr lang="en-US" altLang="en-US" sz="2600" b="1" u="sng" dirty="0">
                <a:solidFill>
                  <a:srgbClr val="0571E0"/>
                </a:solidFill>
              </a:rPr>
              <a:t>Per Week</a:t>
            </a:r>
            <a:r>
              <a:rPr lang="en-US" altLang="en-US" sz="2600" b="1" dirty="0">
                <a:solidFill>
                  <a:srgbClr val="0571E0"/>
                </a:solidFill>
              </a:rPr>
              <a:t>              </a:t>
            </a:r>
            <a:r>
              <a:rPr lang="en-US" altLang="en-US" sz="2600" b="1" dirty="0" smtClean="0">
                <a:solidFill>
                  <a:srgbClr val="0571E0"/>
                </a:solidFill>
              </a:rPr>
              <a:t>	</a:t>
            </a:r>
            <a:r>
              <a:rPr lang="en-US" altLang="en-US" sz="2600" b="1" u="sng" dirty="0" smtClean="0">
                <a:solidFill>
                  <a:srgbClr val="0571E0"/>
                </a:solidFill>
              </a:rPr>
              <a:t>Acad </a:t>
            </a:r>
            <a:r>
              <a:rPr lang="en-US" altLang="en-US" sz="2600" b="1" u="sng" dirty="0">
                <a:solidFill>
                  <a:srgbClr val="0571E0"/>
                </a:solidFill>
              </a:rPr>
              <a:t>Year</a:t>
            </a:r>
            <a:r>
              <a:rPr lang="en-US" altLang="en-US" sz="2600" b="1" dirty="0">
                <a:solidFill>
                  <a:srgbClr val="0571E0"/>
                </a:solidFill>
              </a:rPr>
              <a:t>          </a:t>
            </a:r>
            <a:r>
              <a:rPr lang="en-US" altLang="en-US" sz="2600" b="1" u="sng" dirty="0">
                <a:solidFill>
                  <a:srgbClr val="0571E0"/>
                </a:solidFill>
              </a:rPr>
              <a:t>(2 Periods)</a:t>
            </a:r>
            <a:r>
              <a:rPr lang="en-US" altLang="en-US" sz="2600" b="1" dirty="0">
                <a:solidFill>
                  <a:srgbClr val="0571E0"/>
                </a:solidFill>
              </a:rPr>
              <a:t>           </a:t>
            </a:r>
            <a:r>
              <a:rPr lang="en-US" altLang="en-US" sz="2600" b="1" u="sng" dirty="0" smtClean="0">
                <a:solidFill>
                  <a:srgbClr val="0571E0"/>
                </a:solidFill>
              </a:rPr>
              <a:t>Period</a:t>
            </a:r>
            <a:endParaRPr lang="en-US" altLang="en-US" sz="2600" b="1" u="sng" dirty="0">
              <a:solidFill>
                <a:srgbClr val="0571E0"/>
              </a:solidFill>
            </a:endParaRPr>
          </a:p>
          <a:p>
            <a:pPr marL="990600" lvl="1" indent="-533400">
              <a:lnSpc>
                <a:spcPct val="75000"/>
              </a:lnSpc>
              <a:buNone/>
            </a:pPr>
            <a:r>
              <a:rPr lang="en-US" altLang="en-US" sz="2600" dirty="0"/>
              <a:t>15		30+		900		450		$1,296</a:t>
            </a:r>
          </a:p>
          <a:p>
            <a:pPr marL="990600" lvl="1" indent="-533400">
              <a:lnSpc>
                <a:spcPct val="75000"/>
              </a:lnSpc>
              <a:buNone/>
            </a:pPr>
            <a:r>
              <a:rPr lang="en-US" altLang="en-US" sz="2600" dirty="0"/>
              <a:t>14		28-29		840		420		$1,196</a:t>
            </a:r>
          </a:p>
          <a:p>
            <a:pPr marL="609600" indent="-609600">
              <a:lnSpc>
                <a:spcPct val="75000"/>
              </a:lnSpc>
              <a:buNone/>
            </a:pPr>
            <a:r>
              <a:rPr lang="en-US" altLang="en-US" sz="2600" dirty="0"/>
              <a:t>       13		26-27		780		390		$1,097</a:t>
            </a:r>
          </a:p>
          <a:p>
            <a:pPr marL="609600" indent="-609600">
              <a:lnSpc>
                <a:spcPct val="75000"/>
              </a:lnSpc>
              <a:buNone/>
            </a:pPr>
            <a:r>
              <a:rPr lang="en-US" altLang="en-US" sz="2600" dirty="0"/>
              <a:t>       12		24-25		720		360		$  997</a:t>
            </a:r>
          </a:p>
          <a:p>
            <a:pPr marL="990600" lvl="1" indent="-533400">
              <a:lnSpc>
                <a:spcPct val="75000"/>
              </a:lnSpc>
              <a:buNone/>
            </a:pPr>
            <a:r>
              <a:rPr lang="en-US" altLang="en-US" sz="2600" dirty="0"/>
              <a:t>11		22-23		660		330		$  896</a:t>
            </a:r>
          </a:p>
          <a:p>
            <a:pPr marL="990600" lvl="1" indent="-533400">
              <a:lnSpc>
                <a:spcPct val="75000"/>
              </a:lnSpc>
              <a:buNone/>
            </a:pPr>
            <a:r>
              <a:rPr lang="en-US" altLang="en-US" sz="2600" dirty="0"/>
              <a:t>10		20-21		600		300		$  798</a:t>
            </a:r>
          </a:p>
          <a:p>
            <a:pPr marL="990600" lvl="1" indent="-533400">
              <a:lnSpc>
                <a:spcPct val="75000"/>
              </a:lnSpc>
              <a:buNone/>
            </a:pPr>
            <a:r>
              <a:rPr lang="en-US" altLang="en-US" sz="2600" dirty="0"/>
              <a:t>  9		18-19		540		270		$  698</a:t>
            </a:r>
          </a:p>
          <a:p>
            <a:pPr marL="990600" lvl="1" indent="-533400">
              <a:lnSpc>
                <a:spcPct val="75000"/>
              </a:lnSpc>
              <a:buNone/>
            </a:pPr>
            <a:r>
              <a:rPr lang="en-US" altLang="en-US" sz="2600" dirty="0"/>
              <a:t>  8		16-17		480		240		$  797</a:t>
            </a:r>
          </a:p>
          <a:p>
            <a:pPr marL="990600" lvl="1" indent="-533400">
              <a:lnSpc>
                <a:spcPct val="75000"/>
              </a:lnSpc>
              <a:buNone/>
            </a:pPr>
            <a:r>
              <a:rPr lang="en-US" altLang="en-US" sz="2600" dirty="0"/>
              <a:t>  7		14-15		420		210		$  699</a:t>
            </a:r>
          </a:p>
          <a:p>
            <a:pPr marL="990600" lvl="1" indent="-533400">
              <a:lnSpc>
                <a:spcPct val="75000"/>
              </a:lnSpc>
              <a:buNone/>
            </a:pPr>
            <a:r>
              <a:rPr lang="en-US" altLang="en-US" sz="2600" dirty="0"/>
              <a:t>  6		12-13		360		180		$  599</a:t>
            </a:r>
          </a:p>
          <a:p>
            <a:pPr marL="990600" lvl="1" indent="-533400">
              <a:lnSpc>
                <a:spcPct val="75000"/>
              </a:lnSpc>
              <a:buNone/>
            </a:pPr>
            <a:r>
              <a:rPr lang="en-US" altLang="en-US" sz="2600" dirty="0"/>
              <a:t>  5		10-11		300		150		$  498</a:t>
            </a:r>
          </a:p>
          <a:p>
            <a:pPr marL="990600" lvl="1" indent="-533400">
              <a:lnSpc>
                <a:spcPct val="75000"/>
              </a:lnSpc>
              <a:buNone/>
            </a:pPr>
            <a:r>
              <a:rPr lang="en-US" altLang="en-US" sz="2600" dirty="0"/>
              <a:t>  4		  8-9		240		120		$  400</a:t>
            </a:r>
          </a:p>
          <a:p>
            <a:pPr marL="609600" indent="-609600">
              <a:lnSpc>
                <a:spcPct val="75000"/>
              </a:lnSpc>
              <a:buNone/>
            </a:pPr>
            <a:r>
              <a:rPr lang="en-US" altLang="en-US" sz="2600" dirty="0"/>
              <a:t>         3		  6-7		180		  90		$  299</a:t>
            </a:r>
          </a:p>
          <a:p>
            <a:endParaRPr lang="en-US" dirty="0"/>
          </a:p>
        </p:txBody>
      </p:sp>
      <p:sp>
        <p:nvSpPr>
          <p:cNvPr id="3" name="Title 2"/>
          <p:cNvSpPr>
            <a:spLocks noGrp="1"/>
          </p:cNvSpPr>
          <p:nvPr>
            <p:ph type="title"/>
          </p:nvPr>
        </p:nvSpPr>
        <p:spPr/>
        <p:txBody>
          <a:bodyPr/>
          <a:lstStyle/>
          <a:p>
            <a:r>
              <a:rPr lang="en-US" dirty="0" smtClean="0"/>
              <a:t>Sample Student</a:t>
            </a:r>
            <a:endParaRPr lang="en-US" dirty="0"/>
          </a:p>
        </p:txBody>
      </p:sp>
    </p:spTree>
    <p:extLst>
      <p:ext uri="{BB962C8B-B14F-4D97-AF65-F5344CB8AC3E}">
        <p14:creationId xmlns:p14="http://schemas.microsoft.com/office/powerpoint/2010/main" val="2143448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Student’s program is </a:t>
            </a:r>
            <a:r>
              <a:rPr lang="en-US" altLang="en-US" sz="2400" dirty="0">
                <a:solidFill>
                  <a:srgbClr val="0571E0"/>
                </a:solidFill>
              </a:rPr>
              <a:t>1550</a:t>
            </a:r>
            <a:r>
              <a:rPr lang="en-US" altLang="en-US" sz="2400" dirty="0"/>
              <a:t> hours; academic year is </a:t>
            </a:r>
            <a:r>
              <a:rPr lang="en-US" altLang="en-US" sz="2400" dirty="0">
                <a:solidFill>
                  <a:srgbClr val="0571E0"/>
                </a:solidFill>
              </a:rPr>
              <a:t>900</a:t>
            </a:r>
            <a:r>
              <a:rPr lang="en-US" altLang="en-US" sz="2400" dirty="0">
                <a:solidFill>
                  <a:srgbClr val="FF9900"/>
                </a:solidFill>
              </a:rPr>
              <a:t> </a:t>
            </a:r>
            <a:r>
              <a:rPr lang="en-US" altLang="en-US" sz="2400" dirty="0"/>
              <a:t>hrs</a:t>
            </a:r>
          </a:p>
          <a:p>
            <a:r>
              <a:rPr lang="en-US" altLang="en-US" sz="2400" dirty="0"/>
              <a:t>Student initially contracts for </a:t>
            </a:r>
            <a:r>
              <a:rPr lang="en-US" altLang="en-US" sz="2400" dirty="0">
                <a:solidFill>
                  <a:srgbClr val="0571E0"/>
                </a:solidFill>
              </a:rPr>
              <a:t>40 hours per week</a:t>
            </a:r>
          </a:p>
          <a:p>
            <a:r>
              <a:rPr lang="en-US" altLang="en-US" sz="2400" dirty="0"/>
              <a:t>Student is considered full-time </a:t>
            </a:r>
            <a:r>
              <a:rPr lang="en-US" altLang="en-US" sz="2400" dirty="0">
                <a:solidFill>
                  <a:srgbClr val="0571E0"/>
                </a:solidFill>
              </a:rPr>
              <a:t>Level 15</a:t>
            </a:r>
            <a:r>
              <a:rPr lang="en-US" altLang="en-US" sz="2400" dirty="0"/>
              <a:t> for State Grant if award is disbursed at onset of 1</a:t>
            </a:r>
            <a:r>
              <a:rPr lang="en-US" altLang="en-US" sz="2400" baseline="30000" dirty="0"/>
              <a:t>st</a:t>
            </a:r>
            <a:r>
              <a:rPr lang="en-US" altLang="en-US" sz="2400" dirty="0"/>
              <a:t> payment period</a:t>
            </a:r>
          </a:p>
          <a:p>
            <a:pPr lvl="1"/>
            <a:r>
              <a:rPr lang="en-US" altLang="en-US" sz="2000" dirty="0"/>
              <a:t>If disbursement delayed more than 2 weeks, enrollment level must be based on average hours per week to date</a:t>
            </a:r>
          </a:p>
          <a:p>
            <a:r>
              <a:rPr lang="en-US" altLang="en-US" sz="2400" dirty="0"/>
              <a:t>First payment period is set at </a:t>
            </a:r>
            <a:r>
              <a:rPr lang="en-US" altLang="en-US" sz="2400" dirty="0">
                <a:solidFill>
                  <a:srgbClr val="0571E0"/>
                </a:solidFill>
              </a:rPr>
              <a:t>450 hours</a:t>
            </a:r>
          </a:p>
          <a:p>
            <a:r>
              <a:rPr lang="en-US" altLang="en-US" sz="2400" dirty="0"/>
              <a:t>Level 15 State Grant for payment period is </a:t>
            </a:r>
            <a:r>
              <a:rPr lang="en-US" altLang="en-US" sz="2400" dirty="0">
                <a:solidFill>
                  <a:srgbClr val="0571E0"/>
                </a:solidFill>
              </a:rPr>
              <a:t>$1,296</a:t>
            </a:r>
          </a:p>
          <a:p>
            <a:r>
              <a:rPr lang="en-US" altLang="en-US" sz="2400" dirty="0"/>
              <a:t>Student will receive </a:t>
            </a:r>
            <a:r>
              <a:rPr lang="en-US" altLang="en-US" sz="2400" dirty="0">
                <a:solidFill>
                  <a:srgbClr val="0571E0"/>
                </a:solidFill>
              </a:rPr>
              <a:t>$1,296</a:t>
            </a:r>
            <a:r>
              <a:rPr lang="en-US" altLang="en-US" sz="2400" dirty="0"/>
              <a:t> for first payment period to cover </a:t>
            </a:r>
            <a:r>
              <a:rPr lang="en-US" altLang="en-US" sz="2400" dirty="0">
                <a:solidFill>
                  <a:srgbClr val="0571E0"/>
                </a:solidFill>
              </a:rPr>
              <a:t>450 </a:t>
            </a:r>
            <a:r>
              <a:rPr lang="en-US" altLang="en-US" sz="2400" dirty="0"/>
              <a:t>hours</a:t>
            </a:r>
          </a:p>
          <a:p>
            <a:endParaRPr lang="en-US" dirty="0"/>
          </a:p>
        </p:txBody>
      </p:sp>
      <p:sp>
        <p:nvSpPr>
          <p:cNvPr id="3" name="Title 2"/>
          <p:cNvSpPr>
            <a:spLocks noGrp="1"/>
          </p:cNvSpPr>
          <p:nvPr>
            <p:ph type="title"/>
          </p:nvPr>
        </p:nvSpPr>
        <p:spPr/>
        <p:txBody>
          <a:bodyPr/>
          <a:lstStyle/>
          <a:p>
            <a:r>
              <a:rPr lang="en-US" dirty="0"/>
              <a:t>Example 1: Constant Enrollment Level</a:t>
            </a:r>
          </a:p>
        </p:txBody>
      </p:sp>
    </p:spTree>
    <p:extLst>
      <p:ext uri="{BB962C8B-B14F-4D97-AF65-F5344CB8AC3E}">
        <p14:creationId xmlns:p14="http://schemas.microsoft.com/office/powerpoint/2010/main" val="242342643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dirty="0"/>
              <a:t>When first payment period completed, school goes back and averages hours</a:t>
            </a:r>
          </a:p>
          <a:p>
            <a:r>
              <a:rPr lang="en-US" altLang="en-US" dirty="0"/>
              <a:t>School determines student averaged </a:t>
            </a:r>
            <a:r>
              <a:rPr lang="en-US" altLang="en-US" dirty="0">
                <a:solidFill>
                  <a:srgbClr val="0571E0"/>
                </a:solidFill>
              </a:rPr>
              <a:t>38 hours</a:t>
            </a:r>
            <a:r>
              <a:rPr lang="en-US" altLang="en-US" dirty="0"/>
              <a:t> per week during previous period</a:t>
            </a:r>
          </a:p>
          <a:p>
            <a:r>
              <a:rPr lang="en-US" altLang="en-US" dirty="0"/>
              <a:t>Student is still considered </a:t>
            </a:r>
            <a:r>
              <a:rPr lang="en-US" altLang="en-US" dirty="0">
                <a:solidFill>
                  <a:srgbClr val="0571E0"/>
                </a:solidFill>
              </a:rPr>
              <a:t>Level 15</a:t>
            </a:r>
            <a:r>
              <a:rPr lang="en-US" altLang="en-US" dirty="0"/>
              <a:t> for State Grant if award will be disbursed at onset of second payment period</a:t>
            </a:r>
          </a:p>
          <a:p>
            <a:pPr lvl="1"/>
            <a:r>
              <a:rPr lang="en-US" altLang="en-US" sz="2000" dirty="0"/>
              <a:t>If disbursement delayed beyond 2 weeks into 2</a:t>
            </a:r>
            <a:r>
              <a:rPr lang="en-US" altLang="en-US" sz="2000" baseline="30000" dirty="0"/>
              <a:t>nd</a:t>
            </a:r>
            <a:r>
              <a:rPr lang="en-US" altLang="en-US" sz="2000" dirty="0"/>
              <a:t> payment period, enrollment level must be based on average hours per week from beginning of previous payment period to date</a:t>
            </a:r>
          </a:p>
          <a:p>
            <a:r>
              <a:rPr lang="en-US" altLang="en-US" sz="2400" dirty="0"/>
              <a:t>Second payment period is set at </a:t>
            </a:r>
            <a:r>
              <a:rPr lang="en-US" altLang="en-US" sz="2400" dirty="0">
                <a:solidFill>
                  <a:srgbClr val="0571E0"/>
                </a:solidFill>
              </a:rPr>
              <a:t>450 hours</a:t>
            </a:r>
          </a:p>
          <a:p>
            <a:r>
              <a:rPr lang="en-US" altLang="en-US" sz="2400" dirty="0"/>
              <a:t>Student has </a:t>
            </a:r>
            <a:r>
              <a:rPr lang="en-US" altLang="en-US" sz="2400" dirty="0">
                <a:solidFill>
                  <a:srgbClr val="0571E0"/>
                </a:solidFill>
              </a:rPr>
              <a:t>1,100 hours remaining</a:t>
            </a:r>
            <a:r>
              <a:rPr lang="en-US" altLang="en-US" sz="2400" dirty="0"/>
              <a:t> in program</a:t>
            </a:r>
          </a:p>
          <a:p>
            <a:r>
              <a:rPr lang="en-US" altLang="en-US" sz="2400" dirty="0"/>
              <a:t>Student will receive </a:t>
            </a:r>
            <a:r>
              <a:rPr lang="en-US" altLang="en-US" sz="2400" dirty="0">
                <a:solidFill>
                  <a:srgbClr val="0571E0"/>
                </a:solidFill>
              </a:rPr>
              <a:t>$1,296</a:t>
            </a:r>
            <a:r>
              <a:rPr lang="en-US" altLang="en-US" sz="2400" dirty="0"/>
              <a:t> for second payment period to cover </a:t>
            </a:r>
            <a:r>
              <a:rPr lang="en-US" altLang="en-US" sz="2400" dirty="0">
                <a:solidFill>
                  <a:srgbClr val="0070C0"/>
                </a:solidFill>
              </a:rPr>
              <a:t>450</a:t>
            </a:r>
            <a:r>
              <a:rPr lang="en-US" altLang="en-US" sz="2400" dirty="0"/>
              <a:t> hours</a:t>
            </a:r>
          </a:p>
          <a:p>
            <a:endParaRPr lang="en-US" dirty="0"/>
          </a:p>
        </p:txBody>
      </p:sp>
      <p:sp>
        <p:nvSpPr>
          <p:cNvPr id="3" name="Title 2"/>
          <p:cNvSpPr>
            <a:spLocks noGrp="1"/>
          </p:cNvSpPr>
          <p:nvPr>
            <p:ph type="title"/>
          </p:nvPr>
        </p:nvSpPr>
        <p:spPr/>
        <p:txBody>
          <a:bodyPr/>
          <a:lstStyle/>
          <a:p>
            <a:r>
              <a:rPr lang="en-US" dirty="0"/>
              <a:t>Example 1: Constant Enrollment Level</a:t>
            </a:r>
          </a:p>
        </p:txBody>
      </p:sp>
    </p:spTree>
    <p:extLst>
      <p:ext uri="{BB962C8B-B14F-4D97-AF65-F5344CB8AC3E}">
        <p14:creationId xmlns:p14="http://schemas.microsoft.com/office/powerpoint/2010/main" val="19623843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When the second payment period is completed, school goes back and averages hours during the second payment period</a:t>
            </a:r>
          </a:p>
          <a:p>
            <a:r>
              <a:rPr lang="en-US" altLang="en-US" sz="2400" dirty="0"/>
              <a:t>School determines student averaged </a:t>
            </a:r>
            <a:r>
              <a:rPr lang="en-US" altLang="en-US" sz="2400" dirty="0">
                <a:solidFill>
                  <a:srgbClr val="0571E0"/>
                </a:solidFill>
              </a:rPr>
              <a:t>40 hours</a:t>
            </a:r>
            <a:r>
              <a:rPr lang="en-US" altLang="en-US" sz="2400" dirty="0"/>
              <a:t> per week</a:t>
            </a:r>
          </a:p>
          <a:p>
            <a:r>
              <a:rPr lang="en-US" altLang="en-US" sz="2400" dirty="0"/>
              <a:t>Student is still considered </a:t>
            </a:r>
            <a:r>
              <a:rPr lang="en-US" altLang="en-US" sz="2400" dirty="0">
                <a:solidFill>
                  <a:srgbClr val="0571E0"/>
                </a:solidFill>
              </a:rPr>
              <a:t>Level 15</a:t>
            </a:r>
            <a:r>
              <a:rPr lang="en-US" altLang="en-US" sz="2400" dirty="0"/>
              <a:t> for State Grant if award is disbursed at the onset of 3</a:t>
            </a:r>
            <a:r>
              <a:rPr lang="en-US" altLang="en-US" sz="2400" baseline="30000" dirty="0"/>
              <a:t>rd</a:t>
            </a:r>
            <a:r>
              <a:rPr lang="en-US" altLang="en-US" sz="2400" dirty="0"/>
              <a:t> payment period</a:t>
            </a:r>
          </a:p>
          <a:p>
            <a:pPr lvl="1"/>
            <a:r>
              <a:rPr lang="en-US" altLang="en-US" sz="2000" dirty="0"/>
              <a:t>If disbursement delayed beyond 2 weeks into 3rd payment period, enrollment level must be based on average hours per week from beginning of previous payment period to date</a:t>
            </a:r>
          </a:p>
          <a:p>
            <a:r>
              <a:rPr lang="en-US" altLang="en-US" sz="2400" dirty="0"/>
              <a:t>Third payment period is set at </a:t>
            </a:r>
            <a:r>
              <a:rPr lang="en-US" altLang="en-US" sz="2400" dirty="0">
                <a:solidFill>
                  <a:srgbClr val="0571E0"/>
                </a:solidFill>
              </a:rPr>
              <a:t>450 hours</a:t>
            </a:r>
          </a:p>
          <a:p>
            <a:r>
              <a:rPr lang="en-US" altLang="en-US" sz="2400" dirty="0"/>
              <a:t>Student has </a:t>
            </a:r>
            <a:r>
              <a:rPr lang="en-US" altLang="en-US" sz="2400" dirty="0">
                <a:solidFill>
                  <a:srgbClr val="0571E0"/>
                </a:solidFill>
              </a:rPr>
              <a:t>650 hours</a:t>
            </a:r>
            <a:r>
              <a:rPr lang="en-US" altLang="en-US" sz="2400" dirty="0"/>
              <a:t> remaining in program</a:t>
            </a:r>
          </a:p>
          <a:p>
            <a:r>
              <a:rPr lang="en-US" altLang="en-US" sz="2400" dirty="0"/>
              <a:t>Student will receive </a:t>
            </a:r>
            <a:r>
              <a:rPr lang="en-US" altLang="en-US" sz="2400" dirty="0">
                <a:solidFill>
                  <a:srgbClr val="0571E0"/>
                </a:solidFill>
              </a:rPr>
              <a:t>$1,296</a:t>
            </a:r>
            <a:r>
              <a:rPr lang="en-US" altLang="en-US" sz="2400" dirty="0"/>
              <a:t> for third payment period to cover </a:t>
            </a:r>
            <a:r>
              <a:rPr lang="en-US" altLang="en-US" sz="2400" dirty="0">
                <a:solidFill>
                  <a:srgbClr val="0070C0"/>
                </a:solidFill>
              </a:rPr>
              <a:t>450</a:t>
            </a:r>
            <a:r>
              <a:rPr lang="en-US" altLang="en-US" sz="2400" dirty="0"/>
              <a:t> hours</a:t>
            </a:r>
          </a:p>
          <a:p>
            <a:endParaRPr lang="en-US" dirty="0"/>
          </a:p>
        </p:txBody>
      </p:sp>
      <p:sp>
        <p:nvSpPr>
          <p:cNvPr id="3" name="Title 2"/>
          <p:cNvSpPr>
            <a:spLocks noGrp="1"/>
          </p:cNvSpPr>
          <p:nvPr>
            <p:ph type="title"/>
          </p:nvPr>
        </p:nvSpPr>
        <p:spPr/>
        <p:txBody>
          <a:bodyPr/>
          <a:lstStyle/>
          <a:p>
            <a:r>
              <a:rPr lang="en-US" altLang="en-US" dirty="0"/>
              <a:t>Example 1: Constant Enrollment Level</a:t>
            </a:r>
            <a:endParaRPr lang="en-US" dirty="0"/>
          </a:p>
        </p:txBody>
      </p:sp>
    </p:spTree>
    <p:extLst>
      <p:ext uri="{BB962C8B-B14F-4D97-AF65-F5344CB8AC3E}">
        <p14:creationId xmlns:p14="http://schemas.microsoft.com/office/powerpoint/2010/main" val="279021640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When the third payment period is completed, school goes back and averages hours during the third payment period</a:t>
            </a:r>
          </a:p>
          <a:p>
            <a:r>
              <a:rPr lang="en-US" altLang="en-US" dirty="0"/>
              <a:t>School determines student averaged </a:t>
            </a:r>
            <a:r>
              <a:rPr lang="en-US" altLang="en-US" dirty="0">
                <a:solidFill>
                  <a:srgbClr val="0571E0"/>
                </a:solidFill>
              </a:rPr>
              <a:t>40 hours</a:t>
            </a:r>
            <a:r>
              <a:rPr lang="en-US" altLang="en-US" dirty="0"/>
              <a:t> per week</a:t>
            </a:r>
          </a:p>
          <a:p>
            <a:r>
              <a:rPr lang="en-US" altLang="en-US" dirty="0"/>
              <a:t>Student is still considered </a:t>
            </a:r>
            <a:r>
              <a:rPr lang="en-US" altLang="en-US" dirty="0">
                <a:solidFill>
                  <a:srgbClr val="0571E0"/>
                </a:solidFill>
              </a:rPr>
              <a:t>Level 15</a:t>
            </a:r>
            <a:r>
              <a:rPr lang="en-US" altLang="en-US" dirty="0"/>
              <a:t> for State Grant if award is disbursed at the onset of 4</a:t>
            </a:r>
            <a:r>
              <a:rPr lang="en-US" altLang="en-US" baseline="30000" dirty="0"/>
              <a:t>th</a:t>
            </a:r>
            <a:r>
              <a:rPr lang="en-US" altLang="en-US" dirty="0"/>
              <a:t> payment period</a:t>
            </a:r>
          </a:p>
          <a:p>
            <a:pPr lvl="1"/>
            <a:r>
              <a:rPr lang="en-US" altLang="en-US" dirty="0"/>
              <a:t>If disbursement delayed beyond 2 weeks into 4th payment period, enrollment level must be based on average hours per week from beginning of previous payment period to date</a:t>
            </a:r>
          </a:p>
          <a:p>
            <a:r>
              <a:rPr lang="en-US" altLang="en-US" dirty="0"/>
              <a:t>Fourth payment period is set at </a:t>
            </a:r>
            <a:r>
              <a:rPr lang="en-US" altLang="en-US" dirty="0">
                <a:solidFill>
                  <a:srgbClr val="0571E0"/>
                </a:solidFill>
              </a:rPr>
              <a:t>450 hours</a:t>
            </a:r>
          </a:p>
          <a:p>
            <a:r>
              <a:rPr lang="en-US" altLang="en-US" dirty="0"/>
              <a:t>Student has only </a:t>
            </a:r>
            <a:r>
              <a:rPr lang="en-US" altLang="en-US" dirty="0">
                <a:solidFill>
                  <a:srgbClr val="0571E0"/>
                </a:solidFill>
              </a:rPr>
              <a:t>200 hours</a:t>
            </a:r>
            <a:r>
              <a:rPr lang="en-US" altLang="en-US" dirty="0"/>
              <a:t> remaining in program</a:t>
            </a:r>
          </a:p>
          <a:p>
            <a:endParaRPr lang="en-US" dirty="0"/>
          </a:p>
        </p:txBody>
      </p:sp>
      <p:sp>
        <p:nvSpPr>
          <p:cNvPr id="3" name="Title 2"/>
          <p:cNvSpPr>
            <a:spLocks noGrp="1"/>
          </p:cNvSpPr>
          <p:nvPr>
            <p:ph type="title"/>
          </p:nvPr>
        </p:nvSpPr>
        <p:spPr/>
        <p:txBody>
          <a:bodyPr/>
          <a:lstStyle/>
          <a:p>
            <a:r>
              <a:rPr lang="en-US" altLang="en-US" dirty="0"/>
              <a:t>Example 1: Constant Enrollment Level</a:t>
            </a:r>
            <a:endParaRPr lang="en-US" dirty="0"/>
          </a:p>
        </p:txBody>
      </p:sp>
    </p:spTree>
    <p:extLst>
      <p:ext uri="{BB962C8B-B14F-4D97-AF65-F5344CB8AC3E}">
        <p14:creationId xmlns:p14="http://schemas.microsoft.com/office/powerpoint/2010/main" val="36208713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Award for fourth payment period is prorated by </a:t>
            </a:r>
            <a:r>
              <a:rPr lang="en-US" altLang="en-US" sz="3200" dirty="0">
                <a:solidFill>
                  <a:srgbClr val="0571E0"/>
                </a:solidFill>
              </a:rPr>
              <a:t>200/450 or 44.4%</a:t>
            </a:r>
          </a:p>
          <a:p>
            <a:r>
              <a:rPr lang="en-US" altLang="en-US" sz="3200" dirty="0"/>
              <a:t>Student’s award is </a:t>
            </a:r>
            <a:r>
              <a:rPr lang="en-US" altLang="en-US" sz="3200" dirty="0">
                <a:solidFill>
                  <a:srgbClr val="0571E0"/>
                </a:solidFill>
              </a:rPr>
              <a:t>$1,296 x 44.4% = $575</a:t>
            </a:r>
          </a:p>
          <a:p>
            <a:r>
              <a:rPr lang="en-US" altLang="en-US" sz="3200" dirty="0"/>
              <a:t>Student’s program completed and no further disbursement is needed</a:t>
            </a:r>
          </a:p>
          <a:p>
            <a:endParaRPr lang="en-US" dirty="0"/>
          </a:p>
        </p:txBody>
      </p:sp>
      <p:sp>
        <p:nvSpPr>
          <p:cNvPr id="3" name="Title 2"/>
          <p:cNvSpPr>
            <a:spLocks noGrp="1"/>
          </p:cNvSpPr>
          <p:nvPr>
            <p:ph type="title"/>
          </p:nvPr>
        </p:nvSpPr>
        <p:spPr/>
        <p:txBody>
          <a:bodyPr/>
          <a:lstStyle/>
          <a:p>
            <a:r>
              <a:rPr lang="en-US" altLang="en-US" dirty="0"/>
              <a:t>Example 1: Constant Enrollment Level</a:t>
            </a:r>
            <a:endParaRPr lang="en-US" dirty="0"/>
          </a:p>
        </p:txBody>
      </p:sp>
    </p:spTree>
    <p:extLst>
      <p:ext uri="{BB962C8B-B14F-4D97-AF65-F5344CB8AC3E}">
        <p14:creationId xmlns:p14="http://schemas.microsoft.com/office/powerpoint/2010/main" val="49908597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dirty="0"/>
              <a:t>Academic year is </a:t>
            </a:r>
            <a:r>
              <a:rPr lang="en-US" altLang="en-US" dirty="0">
                <a:solidFill>
                  <a:srgbClr val="0571E0"/>
                </a:solidFill>
              </a:rPr>
              <a:t>900 hours</a:t>
            </a:r>
          </a:p>
          <a:p>
            <a:r>
              <a:rPr lang="en-US" altLang="en-US" dirty="0"/>
              <a:t>Student’s program is </a:t>
            </a:r>
            <a:r>
              <a:rPr lang="en-US" altLang="en-US" dirty="0">
                <a:solidFill>
                  <a:srgbClr val="0571E0"/>
                </a:solidFill>
              </a:rPr>
              <a:t>600 hours</a:t>
            </a:r>
          </a:p>
          <a:p>
            <a:r>
              <a:rPr lang="en-US" altLang="en-US" dirty="0"/>
              <a:t>Student initially contracts for </a:t>
            </a:r>
            <a:r>
              <a:rPr lang="en-US" altLang="en-US" dirty="0">
                <a:solidFill>
                  <a:srgbClr val="0571E0"/>
                </a:solidFill>
              </a:rPr>
              <a:t>12 hours</a:t>
            </a:r>
            <a:r>
              <a:rPr lang="en-US" altLang="en-US" dirty="0"/>
              <a:t> per week (Level 6)</a:t>
            </a:r>
          </a:p>
          <a:p>
            <a:pPr lvl="1"/>
            <a:r>
              <a:rPr lang="en-US" altLang="en-US" sz="2800" dirty="0"/>
              <a:t>If disbursement delayed more than 2 weeks, enrollment level must be based on average hours per week to date</a:t>
            </a:r>
            <a:endParaRPr lang="en-US" altLang="en-US" dirty="0"/>
          </a:p>
          <a:p>
            <a:r>
              <a:rPr lang="en-US" altLang="en-US" dirty="0"/>
              <a:t>First payment period is set at </a:t>
            </a:r>
            <a:r>
              <a:rPr lang="en-US" altLang="en-US" dirty="0">
                <a:solidFill>
                  <a:srgbClr val="0571E0"/>
                </a:solidFill>
              </a:rPr>
              <a:t>180 hours</a:t>
            </a:r>
            <a:r>
              <a:rPr lang="en-US" altLang="en-US" dirty="0"/>
              <a:t> (450 X 6/15ths)</a:t>
            </a:r>
          </a:p>
          <a:p>
            <a:r>
              <a:rPr lang="en-US" altLang="en-US" dirty="0"/>
              <a:t>Level 6 award for payment period is </a:t>
            </a:r>
            <a:r>
              <a:rPr lang="en-US" altLang="en-US" dirty="0">
                <a:solidFill>
                  <a:srgbClr val="0070C0"/>
                </a:solidFill>
              </a:rPr>
              <a:t>$599</a:t>
            </a:r>
          </a:p>
          <a:p>
            <a:r>
              <a:rPr lang="en-US" altLang="en-US" dirty="0"/>
              <a:t>Student will receive </a:t>
            </a:r>
            <a:r>
              <a:rPr lang="en-US" altLang="en-US" dirty="0">
                <a:solidFill>
                  <a:srgbClr val="0571E0"/>
                </a:solidFill>
              </a:rPr>
              <a:t>$599</a:t>
            </a:r>
            <a:r>
              <a:rPr lang="en-US" altLang="en-US" dirty="0"/>
              <a:t> for first payment period to cover</a:t>
            </a:r>
            <a:r>
              <a:rPr lang="en-US" altLang="en-US" dirty="0">
                <a:solidFill>
                  <a:srgbClr val="FF9900"/>
                </a:solidFill>
              </a:rPr>
              <a:t> </a:t>
            </a:r>
            <a:r>
              <a:rPr lang="en-US" altLang="en-US" dirty="0">
                <a:solidFill>
                  <a:srgbClr val="0571E0"/>
                </a:solidFill>
              </a:rPr>
              <a:t>180 </a:t>
            </a:r>
            <a:r>
              <a:rPr lang="en-US" altLang="en-US" dirty="0"/>
              <a:t>hours</a:t>
            </a:r>
          </a:p>
        </p:txBody>
      </p:sp>
      <p:sp>
        <p:nvSpPr>
          <p:cNvPr id="3" name="Title 2"/>
          <p:cNvSpPr>
            <a:spLocks noGrp="1"/>
          </p:cNvSpPr>
          <p:nvPr>
            <p:ph type="title"/>
          </p:nvPr>
        </p:nvSpPr>
        <p:spPr/>
        <p:txBody>
          <a:bodyPr/>
          <a:lstStyle/>
          <a:p>
            <a:r>
              <a:rPr lang="en-US" altLang="en-US" dirty="0"/>
              <a:t>Example 2: Changing Enrollment Level</a:t>
            </a:r>
            <a:endParaRPr lang="en-US" dirty="0"/>
          </a:p>
        </p:txBody>
      </p:sp>
    </p:spTree>
    <p:extLst>
      <p:ext uri="{BB962C8B-B14F-4D97-AF65-F5344CB8AC3E}">
        <p14:creationId xmlns:p14="http://schemas.microsoft.com/office/powerpoint/2010/main" val="153052108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altLang="en-US" dirty="0"/>
              <a:t>When first payment period completed, school goes back and averages hours for that period</a:t>
            </a:r>
          </a:p>
          <a:p>
            <a:r>
              <a:rPr lang="en-US" altLang="en-US" dirty="0"/>
              <a:t>School determines student averaged </a:t>
            </a:r>
            <a:r>
              <a:rPr lang="en-US" altLang="en-US" dirty="0">
                <a:solidFill>
                  <a:srgbClr val="0571E0"/>
                </a:solidFill>
              </a:rPr>
              <a:t>14 hours</a:t>
            </a:r>
            <a:r>
              <a:rPr lang="en-US" altLang="en-US" dirty="0"/>
              <a:t> per week from the beginning of the previous payment period to 4 weeks into the second payment period</a:t>
            </a:r>
          </a:p>
          <a:p>
            <a:r>
              <a:rPr lang="en-US" altLang="en-US" dirty="0"/>
              <a:t>Student’s new enrollment status is </a:t>
            </a:r>
            <a:r>
              <a:rPr lang="en-US" altLang="en-US" dirty="0">
                <a:solidFill>
                  <a:srgbClr val="0571E0"/>
                </a:solidFill>
              </a:rPr>
              <a:t>Level 7</a:t>
            </a:r>
          </a:p>
          <a:p>
            <a:r>
              <a:rPr lang="en-US" altLang="en-US" dirty="0"/>
              <a:t>Next payment period is set at </a:t>
            </a:r>
            <a:r>
              <a:rPr lang="en-US" altLang="en-US" dirty="0">
                <a:solidFill>
                  <a:srgbClr val="0571E0"/>
                </a:solidFill>
              </a:rPr>
              <a:t>210 hours (450 X 7/15ths)</a:t>
            </a:r>
          </a:p>
          <a:p>
            <a:r>
              <a:rPr lang="en-US" altLang="en-US" dirty="0"/>
              <a:t>Student has </a:t>
            </a:r>
            <a:r>
              <a:rPr lang="en-US" altLang="en-US" dirty="0">
                <a:solidFill>
                  <a:srgbClr val="0571E0"/>
                </a:solidFill>
              </a:rPr>
              <a:t>420 hours remaining</a:t>
            </a:r>
            <a:r>
              <a:rPr lang="en-US" altLang="en-US" dirty="0"/>
              <a:t> in program</a:t>
            </a:r>
          </a:p>
          <a:p>
            <a:r>
              <a:rPr lang="en-US" altLang="en-US" dirty="0"/>
              <a:t>Award for second payment period does not have to be prorated</a:t>
            </a:r>
          </a:p>
          <a:p>
            <a:r>
              <a:rPr lang="en-US" altLang="en-US" dirty="0"/>
              <a:t>Payment period award for </a:t>
            </a:r>
            <a:r>
              <a:rPr lang="en-US" altLang="en-US" dirty="0">
                <a:solidFill>
                  <a:srgbClr val="0571E0"/>
                </a:solidFill>
              </a:rPr>
              <a:t>Level 7 is $699</a:t>
            </a:r>
          </a:p>
          <a:p>
            <a:r>
              <a:rPr lang="en-US" altLang="en-US" dirty="0"/>
              <a:t>Student will receive </a:t>
            </a:r>
            <a:r>
              <a:rPr lang="en-US" altLang="en-US" dirty="0">
                <a:solidFill>
                  <a:srgbClr val="0571E0"/>
                </a:solidFill>
              </a:rPr>
              <a:t>$699</a:t>
            </a:r>
            <a:r>
              <a:rPr lang="en-US" altLang="en-US" dirty="0"/>
              <a:t> for second payment period to cover </a:t>
            </a:r>
            <a:r>
              <a:rPr lang="en-US" altLang="en-US" dirty="0">
                <a:solidFill>
                  <a:srgbClr val="0571E0"/>
                </a:solidFill>
              </a:rPr>
              <a:t>210 hours</a:t>
            </a:r>
          </a:p>
          <a:p>
            <a:endParaRPr lang="en-US" dirty="0"/>
          </a:p>
        </p:txBody>
      </p:sp>
      <p:sp>
        <p:nvSpPr>
          <p:cNvPr id="3" name="Title 2"/>
          <p:cNvSpPr>
            <a:spLocks noGrp="1"/>
          </p:cNvSpPr>
          <p:nvPr>
            <p:ph type="title"/>
          </p:nvPr>
        </p:nvSpPr>
        <p:spPr/>
        <p:txBody>
          <a:bodyPr/>
          <a:lstStyle/>
          <a:p>
            <a:r>
              <a:rPr lang="en-US" altLang="en-US" dirty="0"/>
              <a:t>Example 2: Changing Enrollment Level</a:t>
            </a:r>
            <a:endParaRPr lang="en-US" dirty="0"/>
          </a:p>
        </p:txBody>
      </p:sp>
    </p:spTree>
    <p:extLst>
      <p:ext uri="{BB962C8B-B14F-4D97-AF65-F5344CB8AC3E}">
        <p14:creationId xmlns:p14="http://schemas.microsoft.com/office/powerpoint/2010/main" val="28109602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Disbursement for the third payment period has been delayed for 4 weeks</a:t>
            </a:r>
          </a:p>
          <a:p>
            <a:r>
              <a:rPr lang="en-US" altLang="en-US" dirty="0"/>
              <a:t>School goes back and averages hours per week during second payment period and 4 weeks of third payment period</a:t>
            </a:r>
          </a:p>
          <a:p>
            <a:r>
              <a:rPr lang="en-US" altLang="en-US" dirty="0"/>
              <a:t>School determines student averaged </a:t>
            </a:r>
            <a:r>
              <a:rPr lang="en-US" altLang="en-US" dirty="0">
                <a:solidFill>
                  <a:srgbClr val="0571E0"/>
                </a:solidFill>
              </a:rPr>
              <a:t>18 hours</a:t>
            </a:r>
            <a:r>
              <a:rPr lang="en-US" altLang="en-US" dirty="0"/>
              <a:t> per week</a:t>
            </a:r>
          </a:p>
          <a:p>
            <a:r>
              <a:rPr lang="en-US" altLang="en-US" dirty="0"/>
              <a:t>Student’s new enrollment status is </a:t>
            </a:r>
            <a:r>
              <a:rPr lang="en-US" altLang="en-US" dirty="0">
                <a:solidFill>
                  <a:srgbClr val="0571E0"/>
                </a:solidFill>
              </a:rPr>
              <a:t>Level 9</a:t>
            </a:r>
          </a:p>
          <a:p>
            <a:r>
              <a:rPr lang="en-US" altLang="en-US" dirty="0"/>
              <a:t>Payment period award for </a:t>
            </a:r>
            <a:r>
              <a:rPr lang="en-US" altLang="en-US" dirty="0">
                <a:solidFill>
                  <a:srgbClr val="0571E0"/>
                </a:solidFill>
              </a:rPr>
              <a:t>Level 9 is $698</a:t>
            </a:r>
          </a:p>
          <a:p>
            <a:r>
              <a:rPr lang="en-US" altLang="en-US" dirty="0"/>
              <a:t>Next payment period is set at </a:t>
            </a:r>
            <a:r>
              <a:rPr lang="en-US" altLang="en-US" dirty="0">
                <a:solidFill>
                  <a:srgbClr val="0571E0"/>
                </a:solidFill>
              </a:rPr>
              <a:t>270 hours</a:t>
            </a:r>
          </a:p>
          <a:p>
            <a:r>
              <a:rPr lang="en-US" altLang="en-US" dirty="0"/>
              <a:t>Student has </a:t>
            </a:r>
            <a:r>
              <a:rPr lang="en-US" altLang="en-US" dirty="0">
                <a:solidFill>
                  <a:srgbClr val="0571E0"/>
                </a:solidFill>
              </a:rPr>
              <a:t>210 hours remaining</a:t>
            </a:r>
            <a:r>
              <a:rPr lang="en-US" altLang="en-US" dirty="0"/>
              <a:t> in program</a:t>
            </a:r>
          </a:p>
          <a:p>
            <a:endParaRPr lang="en-US" dirty="0"/>
          </a:p>
        </p:txBody>
      </p:sp>
      <p:sp>
        <p:nvSpPr>
          <p:cNvPr id="3" name="Title 2"/>
          <p:cNvSpPr>
            <a:spLocks noGrp="1"/>
          </p:cNvSpPr>
          <p:nvPr>
            <p:ph type="title"/>
          </p:nvPr>
        </p:nvSpPr>
        <p:spPr/>
        <p:txBody>
          <a:bodyPr/>
          <a:lstStyle/>
          <a:p>
            <a:r>
              <a:rPr lang="en-US" altLang="en-US" dirty="0"/>
              <a:t>Example 2: Changing Enrollment Level</a:t>
            </a:r>
            <a:endParaRPr lang="en-US" dirty="0"/>
          </a:p>
        </p:txBody>
      </p:sp>
    </p:spTree>
    <p:extLst>
      <p:ext uri="{BB962C8B-B14F-4D97-AF65-F5344CB8AC3E}">
        <p14:creationId xmlns:p14="http://schemas.microsoft.com/office/powerpoint/2010/main" val="378376486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dirty="0"/>
              <a:t>Award for third payment period must be prorated by </a:t>
            </a:r>
            <a:r>
              <a:rPr lang="en-US" altLang="en-US" sz="3600" dirty="0">
                <a:solidFill>
                  <a:srgbClr val="0571E0"/>
                </a:solidFill>
              </a:rPr>
              <a:t>210/270 or 77.8%</a:t>
            </a:r>
          </a:p>
          <a:p>
            <a:r>
              <a:rPr lang="en-US" altLang="en-US" sz="3600" dirty="0"/>
              <a:t>Student’s award for third payment period is </a:t>
            </a:r>
            <a:r>
              <a:rPr lang="en-US" altLang="en-US" sz="3600" dirty="0">
                <a:solidFill>
                  <a:srgbClr val="0571E0"/>
                </a:solidFill>
              </a:rPr>
              <a:t>$698 X 77.8% = $543</a:t>
            </a:r>
          </a:p>
          <a:p>
            <a:r>
              <a:rPr lang="en-US" altLang="en-US" sz="3600" dirty="0"/>
              <a:t>Student completes program</a:t>
            </a:r>
          </a:p>
          <a:p>
            <a:endParaRPr lang="en-US" dirty="0"/>
          </a:p>
        </p:txBody>
      </p:sp>
      <p:sp>
        <p:nvSpPr>
          <p:cNvPr id="3" name="Title 2"/>
          <p:cNvSpPr>
            <a:spLocks noGrp="1"/>
          </p:cNvSpPr>
          <p:nvPr>
            <p:ph type="title"/>
          </p:nvPr>
        </p:nvSpPr>
        <p:spPr/>
        <p:txBody>
          <a:bodyPr/>
          <a:lstStyle/>
          <a:p>
            <a:r>
              <a:rPr lang="en-US" altLang="en-US" dirty="0"/>
              <a:t>Example 2: Changing Enrollment Level</a:t>
            </a:r>
            <a:endParaRPr lang="en-US" dirty="0"/>
          </a:p>
        </p:txBody>
      </p:sp>
    </p:spTree>
    <p:extLst>
      <p:ext uri="{BB962C8B-B14F-4D97-AF65-F5344CB8AC3E}">
        <p14:creationId xmlns:p14="http://schemas.microsoft.com/office/powerpoint/2010/main" val="293787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600" b="1" dirty="0" smtClean="0"/>
              <a:t>Via State Grant Web Access – select State Grant On-Line Student Eligibility Questionnaire Report</a:t>
            </a:r>
          </a:p>
          <a:p>
            <a:pPr>
              <a:spcAft>
                <a:spcPts val="600"/>
              </a:spcAft>
            </a:pPr>
            <a:r>
              <a:rPr lang="en-US" altLang="en-US" sz="2600" b="1" dirty="0" smtClean="0"/>
              <a:t>Select Aid year</a:t>
            </a:r>
          </a:p>
          <a:p>
            <a:pPr>
              <a:spcAft>
                <a:spcPts val="600"/>
              </a:spcAft>
            </a:pPr>
            <a:r>
              <a:rPr lang="en-US" altLang="en-US" sz="2600" b="1" dirty="0" smtClean="0"/>
              <a:t>Adjust date range you want to view</a:t>
            </a:r>
          </a:p>
          <a:p>
            <a:pPr>
              <a:spcAft>
                <a:spcPts val="600"/>
              </a:spcAft>
            </a:pPr>
            <a:r>
              <a:rPr lang="en-US" altLang="en-US" sz="2600" b="1" dirty="0" smtClean="0"/>
              <a:t>Can view individual student or all students at your school</a:t>
            </a:r>
          </a:p>
          <a:p>
            <a:pPr>
              <a:spcAft>
                <a:spcPts val="600"/>
              </a:spcAft>
            </a:pPr>
            <a:r>
              <a:rPr lang="en-US" altLang="en-US" sz="2600" b="1" dirty="0" smtClean="0"/>
              <a:t>Residency status will be confirmed or unconfirmed</a:t>
            </a:r>
          </a:p>
          <a:p>
            <a:pPr>
              <a:spcAft>
                <a:spcPts val="600"/>
              </a:spcAft>
            </a:pPr>
            <a:endParaRPr lang="en-US" altLang="en-US" sz="2400" b="1" dirty="0"/>
          </a:p>
          <a:p>
            <a:endParaRPr lang="en-US" dirty="0"/>
          </a:p>
        </p:txBody>
      </p:sp>
      <p:sp>
        <p:nvSpPr>
          <p:cNvPr id="3" name="Title 2"/>
          <p:cNvSpPr>
            <a:spLocks noGrp="1"/>
          </p:cNvSpPr>
          <p:nvPr>
            <p:ph type="title"/>
          </p:nvPr>
        </p:nvSpPr>
        <p:spPr/>
        <p:txBody>
          <a:bodyPr/>
          <a:lstStyle/>
          <a:p>
            <a:r>
              <a:rPr lang="en-US" altLang="en-US" b="1" dirty="0" smtClean="0"/>
              <a:t>Participating Schools- View Results</a:t>
            </a:r>
            <a:endParaRPr lang="en-US" dirty="0"/>
          </a:p>
        </p:txBody>
      </p:sp>
    </p:spTree>
    <p:extLst>
      <p:ext uri="{BB962C8B-B14F-4D97-AF65-F5344CB8AC3E}">
        <p14:creationId xmlns:p14="http://schemas.microsoft.com/office/powerpoint/2010/main" val="33052519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If student withdraws from school, school should complete OHE Refund Calculation worksheet/spreadsheet</a:t>
            </a:r>
          </a:p>
          <a:p>
            <a:r>
              <a:rPr lang="en-US" altLang="en-US" sz="3200" dirty="0"/>
              <a:t>If school charges by the payment period (rather than for entire program) must calculate amount of other financial aid disbursed for State Grant payment period</a:t>
            </a:r>
          </a:p>
          <a:p>
            <a:pPr lvl="1"/>
            <a:r>
              <a:rPr lang="en-US" altLang="en-US" sz="2800" dirty="0"/>
              <a:t>If academic year 900 hrs, FT payment period 450 hrs</a:t>
            </a:r>
          </a:p>
          <a:p>
            <a:pPr lvl="1"/>
            <a:r>
              <a:rPr lang="en-US" altLang="en-US" sz="2800" dirty="0"/>
              <a:t>If student enrolled Level 14, payment period 420 hrs</a:t>
            </a:r>
          </a:p>
          <a:p>
            <a:pPr lvl="1"/>
            <a:r>
              <a:rPr lang="en-US" altLang="en-US" sz="2800" dirty="0"/>
              <a:t>Determine hourly amount of other financial aid and multiply by 420 hours</a:t>
            </a:r>
          </a:p>
          <a:p>
            <a:endParaRPr lang="en-US" dirty="0"/>
          </a:p>
        </p:txBody>
      </p:sp>
      <p:sp>
        <p:nvSpPr>
          <p:cNvPr id="3" name="Title 2"/>
          <p:cNvSpPr>
            <a:spLocks noGrp="1"/>
          </p:cNvSpPr>
          <p:nvPr>
            <p:ph type="title"/>
          </p:nvPr>
        </p:nvSpPr>
        <p:spPr/>
        <p:txBody>
          <a:bodyPr/>
          <a:lstStyle/>
          <a:p>
            <a:r>
              <a:rPr lang="en-US" altLang="en-US" dirty="0"/>
              <a:t>Withdrawal Refund</a:t>
            </a:r>
            <a:endParaRPr lang="en-US" dirty="0"/>
          </a:p>
        </p:txBody>
      </p:sp>
    </p:spTree>
    <p:extLst>
      <p:ext uri="{BB962C8B-B14F-4D97-AF65-F5344CB8AC3E}">
        <p14:creationId xmlns:p14="http://schemas.microsoft.com/office/powerpoint/2010/main" val="1559789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Private schools not participating in the Federal Pell Grant program must have students read and sign a disclosure statement</a:t>
            </a:r>
          </a:p>
          <a:p>
            <a:pPr lvl="1"/>
            <a:r>
              <a:rPr lang="en-US" altLang="en-US" sz="3200" b="1" dirty="0"/>
              <a:t>Informs student s/he won’t be eligible for Federal Pell Grant at that particular school</a:t>
            </a:r>
          </a:p>
          <a:p>
            <a:pPr lvl="1"/>
            <a:r>
              <a:rPr lang="en-US" altLang="en-US" sz="3200" b="1" dirty="0"/>
              <a:t>Form is Appendix 23 of State Grant manual</a:t>
            </a:r>
          </a:p>
          <a:p>
            <a:endParaRPr lang="en-US" dirty="0"/>
          </a:p>
        </p:txBody>
      </p:sp>
      <p:sp>
        <p:nvSpPr>
          <p:cNvPr id="3" name="Title 2"/>
          <p:cNvSpPr>
            <a:spLocks noGrp="1"/>
          </p:cNvSpPr>
          <p:nvPr>
            <p:ph type="title"/>
          </p:nvPr>
        </p:nvSpPr>
        <p:spPr/>
        <p:txBody>
          <a:bodyPr/>
          <a:lstStyle/>
          <a:p>
            <a:r>
              <a:rPr lang="en-US" altLang="en-US" b="1" dirty="0"/>
              <a:t>Disclosure Statement</a:t>
            </a:r>
            <a:endParaRPr lang="en-US" dirty="0"/>
          </a:p>
        </p:txBody>
      </p:sp>
    </p:spTree>
    <p:extLst>
      <p:ext uri="{BB962C8B-B14F-4D97-AF65-F5344CB8AC3E}">
        <p14:creationId xmlns:p14="http://schemas.microsoft.com/office/powerpoint/2010/main" val="3965389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Program Eligibility Requirements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455" t="26514"/>
          <a:stretch/>
        </p:blipFill>
        <p:spPr>
          <a:xfrm>
            <a:off x="1795549" y="1690688"/>
            <a:ext cx="7857605" cy="5095702"/>
          </a:xfrm>
          <a:prstGeom prst="rect">
            <a:avLst/>
          </a:prstGeom>
        </p:spPr>
      </p:pic>
    </p:spTree>
    <p:extLst>
      <p:ext uri="{BB962C8B-B14F-4D97-AF65-F5344CB8AC3E}">
        <p14:creationId xmlns:p14="http://schemas.microsoft.com/office/powerpoint/2010/main" val="4182721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Application Process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423" y="2085623"/>
            <a:ext cx="5731154" cy="3824726"/>
          </a:xfrm>
          <a:prstGeom prst="rect">
            <a:avLst/>
          </a:prstGeom>
        </p:spPr>
      </p:pic>
    </p:spTree>
    <p:extLst>
      <p:ext uri="{BB962C8B-B14F-4D97-AF65-F5344CB8AC3E}">
        <p14:creationId xmlns:p14="http://schemas.microsoft.com/office/powerpoint/2010/main" val="2596143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School is responsible for verifying students meet all State Grant program eligibility </a:t>
            </a:r>
            <a:r>
              <a:rPr lang="en-US" altLang="en-US" sz="3200" b="1" dirty="0" smtClean="0"/>
              <a:t>requirements</a:t>
            </a:r>
            <a:br>
              <a:rPr lang="en-US" altLang="en-US" sz="3200" b="1" dirty="0" smtClean="0"/>
            </a:br>
            <a:endParaRPr lang="en-US" altLang="en-US" sz="3200" b="1" dirty="0"/>
          </a:p>
          <a:p>
            <a:r>
              <a:rPr lang="en-US" altLang="en-US" sz="3200" b="1" dirty="0"/>
              <a:t>School financially liable for  disbursements to ineligible students </a:t>
            </a:r>
          </a:p>
          <a:p>
            <a:endParaRPr lang="en-US" dirty="0"/>
          </a:p>
        </p:txBody>
      </p:sp>
      <p:sp>
        <p:nvSpPr>
          <p:cNvPr id="3" name="Title 2"/>
          <p:cNvSpPr>
            <a:spLocks noGrp="1"/>
          </p:cNvSpPr>
          <p:nvPr>
            <p:ph type="title"/>
          </p:nvPr>
        </p:nvSpPr>
        <p:spPr/>
        <p:txBody>
          <a:bodyPr/>
          <a:lstStyle/>
          <a:p>
            <a:r>
              <a:rPr lang="en-US" altLang="en-US" b="1" dirty="0"/>
              <a:t>Eligibility Screening</a:t>
            </a:r>
            <a:endParaRPr lang="en-US" dirty="0"/>
          </a:p>
        </p:txBody>
      </p:sp>
    </p:spTree>
    <p:extLst>
      <p:ext uri="{BB962C8B-B14F-4D97-AF65-F5344CB8AC3E}">
        <p14:creationId xmlns:p14="http://schemas.microsoft.com/office/powerpoint/2010/main" val="2287525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000" b="1" dirty="0"/>
              <a:t>For terms starting after July 1, 2013:</a:t>
            </a:r>
          </a:p>
          <a:p>
            <a:pPr lvl="1"/>
            <a:r>
              <a:rPr lang="en-US" altLang="en-US" sz="2600" b="1" dirty="0"/>
              <a:t>No longer a requirement for students to be a U.S. citizen or eligible non-citizen</a:t>
            </a:r>
          </a:p>
          <a:p>
            <a:r>
              <a:rPr lang="en-US" altLang="en-US" sz="3000" b="1" dirty="0"/>
              <a:t>However, students must be lawfully present to meet one of the state residency </a:t>
            </a:r>
            <a:r>
              <a:rPr lang="en-US" altLang="en-US" sz="3000" b="1" dirty="0" smtClean="0"/>
              <a:t>criteria (except MN Dream Act)</a:t>
            </a:r>
            <a:endParaRPr lang="en-US" altLang="en-US" sz="3000" b="1" dirty="0"/>
          </a:p>
          <a:p>
            <a:pPr lvl="1"/>
            <a:r>
              <a:rPr lang="en-US" altLang="en-US" sz="2600" b="1" dirty="0"/>
              <a:t>“Lawfully present” means:</a:t>
            </a:r>
          </a:p>
          <a:p>
            <a:pPr lvl="2"/>
            <a:r>
              <a:rPr lang="en-US" altLang="en-US" sz="2600" b="1" dirty="0"/>
              <a:t>Citizen or eligible non-citizen</a:t>
            </a:r>
          </a:p>
          <a:p>
            <a:pPr lvl="2"/>
            <a:r>
              <a:rPr lang="en-US" altLang="en-US" sz="2600" b="1" dirty="0"/>
              <a:t>Undocumented students granted Deferred Action for Childhood Arrivals (DACA), </a:t>
            </a:r>
            <a:r>
              <a:rPr lang="en-US" altLang="en-US" sz="2600" b="1" dirty="0" smtClean="0"/>
              <a:t>TPS, </a:t>
            </a:r>
            <a:r>
              <a:rPr lang="en-US" altLang="en-US" sz="2600" b="1" dirty="0"/>
              <a:t>VISA </a:t>
            </a:r>
            <a:r>
              <a:rPr lang="en-US" altLang="en-US" sz="2600" b="1" dirty="0" smtClean="0"/>
              <a:t>holders, Political Asylum pending</a:t>
            </a:r>
            <a:endParaRPr lang="en-US" altLang="en-US" sz="2600" b="1" dirty="0"/>
          </a:p>
          <a:p>
            <a:endParaRPr lang="en-US" dirty="0"/>
          </a:p>
        </p:txBody>
      </p:sp>
      <p:sp>
        <p:nvSpPr>
          <p:cNvPr id="3" name="Title 2"/>
          <p:cNvSpPr>
            <a:spLocks noGrp="1"/>
          </p:cNvSpPr>
          <p:nvPr>
            <p:ph type="title"/>
          </p:nvPr>
        </p:nvSpPr>
        <p:spPr>
          <a:xfrm>
            <a:off x="838200" y="299257"/>
            <a:ext cx="10515600" cy="1391431"/>
          </a:xfrm>
        </p:spPr>
        <p:txBody>
          <a:bodyPr/>
          <a:lstStyle/>
          <a:p>
            <a:r>
              <a:rPr lang="en-US" altLang="en-US" b="1" dirty="0"/>
              <a:t>U.S. Citizen or </a:t>
            </a:r>
            <a:r>
              <a:rPr lang="en-US" altLang="en-US" b="1" dirty="0" smtClean="0"/>
              <a:t>Eligible </a:t>
            </a:r>
            <a:r>
              <a:rPr lang="en-US" altLang="en-US" b="1" dirty="0"/>
              <a:t>Non-Citizen</a:t>
            </a:r>
            <a:endParaRPr lang="en-US" dirty="0"/>
          </a:p>
        </p:txBody>
      </p:sp>
    </p:spTree>
    <p:extLst>
      <p:ext uri="{BB962C8B-B14F-4D97-AF65-F5344CB8AC3E}">
        <p14:creationId xmlns:p14="http://schemas.microsoft.com/office/powerpoint/2010/main" val="1985124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t>Minnesota Resident </a:t>
            </a:r>
            <a:br>
              <a:rPr lang="en-US" sz="3200" dirty="0"/>
            </a:br>
            <a:r>
              <a:rPr lang="en-US" sz="3200" dirty="0"/>
              <a:t>M.S.136A.101, Subd. 8</a:t>
            </a:r>
          </a:p>
        </p:txBody>
      </p:sp>
      <p:sp>
        <p:nvSpPr>
          <p:cNvPr id="3" name="Content Placeholder 2"/>
          <p:cNvSpPr>
            <a:spLocks noGrp="1"/>
          </p:cNvSpPr>
          <p:nvPr>
            <p:ph idx="1"/>
          </p:nvPr>
        </p:nvSpPr>
        <p:spPr/>
        <p:txBody>
          <a:bodyPr>
            <a:normAutofit/>
          </a:bodyPr>
          <a:lstStyle/>
          <a:p>
            <a:pPr>
              <a:lnSpc>
                <a:spcPct val="90000"/>
              </a:lnSpc>
              <a:defRPr/>
            </a:pPr>
            <a:r>
              <a:rPr lang="en-US" sz="2400" b="1" dirty="0">
                <a:ea typeface="ＭＳ Ｐゴシック"/>
                <a:cs typeface="ＭＳ Ｐゴシック"/>
              </a:rPr>
              <a:t>Meet </a:t>
            </a:r>
            <a:r>
              <a:rPr lang="en-US" sz="2400" b="1" dirty="0">
                <a:solidFill>
                  <a:srgbClr val="92D050"/>
                </a:solidFill>
                <a:ea typeface="ＭＳ Ｐゴシック"/>
                <a:cs typeface="ＭＳ Ｐゴシック"/>
              </a:rPr>
              <a:t>ONE</a:t>
            </a:r>
            <a:r>
              <a:rPr lang="en-US" sz="2400" b="1" dirty="0">
                <a:solidFill>
                  <a:srgbClr val="FF0000"/>
                </a:solidFill>
                <a:ea typeface="ＭＳ Ｐゴシック"/>
                <a:cs typeface="ＭＳ Ｐゴシック"/>
              </a:rPr>
              <a:t> </a:t>
            </a:r>
            <a:r>
              <a:rPr lang="en-US" sz="2400" b="1" dirty="0">
                <a:ea typeface="ＭＳ Ｐゴシック"/>
                <a:cs typeface="ＭＳ Ｐゴシック"/>
              </a:rPr>
              <a:t>of the following criteria</a:t>
            </a:r>
            <a:r>
              <a:rPr lang="en-US" sz="2400" b="1" dirty="0" smtClean="0">
                <a:ea typeface="ＭＳ Ｐゴシック"/>
                <a:cs typeface="ＭＳ Ｐゴシック"/>
              </a:rPr>
              <a:t>:</a:t>
            </a:r>
            <a:endParaRPr lang="en-US" sz="2400" b="1" dirty="0">
              <a:ea typeface="ＭＳ Ｐゴシック"/>
              <a:cs typeface="ＭＳ Ｐゴシック"/>
            </a:endParaRPr>
          </a:p>
          <a:p>
            <a:pPr lvl="1">
              <a:lnSpc>
                <a:spcPct val="90000"/>
              </a:lnSpc>
              <a:defRPr/>
            </a:pPr>
            <a:r>
              <a:rPr lang="en-US" b="1" dirty="0">
                <a:ea typeface="ＭＳ Ｐゴシック"/>
              </a:rPr>
              <a:t>Student who graduated from MN high school while </a:t>
            </a:r>
            <a:r>
              <a:rPr lang="en-US" b="1" u="sng" dirty="0">
                <a:ea typeface="ＭＳ Ｐゴシック"/>
              </a:rPr>
              <a:t>residing</a:t>
            </a:r>
            <a:r>
              <a:rPr lang="en-US" b="1" dirty="0">
                <a:ea typeface="ＭＳ Ｐゴシック"/>
              </a:rPr>
              <a:t> in MN (must be physically attending college in MN if residing in another state*); </a:t>
            </a:r>
            <a:r>
              <a:rPr lang="en-US" b="1" dirty="0">
                <a:solidFill>
                  <a:srgbClr val="92D050"/>
                </a:solidFill>
                <a:ea typeface="ＭＳ Ｐゴシック"/>
              </a:rPr>
              <a:t>OR</a:t>
            </a:r>
          </a:p>
          <a:p>
            <a:pPr lvl="1">
              <a:lnSpc>
                <a:spcPct val="90000"/>
              </a:lnSpc>
              <a:defRPr/>
            </a:pPr>
            <a:r>
              <a:rPr lang="en-US" b="1" dirty="0">
                <a:ea typeface="ＭＳ Ｐゴシック"/>
              </a:rPr>
              <a:t>Student who earned GED in MN after </a:t>
            </a:r>
            <a:r>
              <a:rPr lang="en-US" b="1" u="sng" dirty="0">
                <a:ea typeface="ＭＳ Ｐゴシック"/>
              </a:rPr>
              <a:t>residing</a:t>
            </a:r>
            <a:r>
              <a:rPr lang="en-US" b="1" dirty="0">
                <a:ea typeface="ＭＳ Ｐゴシック"/>
              </a:rPr>
              <a:t> in MN for one year;</a:t>
            </a:r>
            <a:r>
              <a:rPr lang="en-US" b="1" dirty="0">
                <a:solidFill>
                  <a:srgbClr val="FF0000"/>
                </a:solidFill>
                <a:ea typeface="ＭＳ Ｐゴシック"/>
              </a:rPr>
              <a:t> </a:t>
            </a:r>
            <a:r>
              <a:rPr lang="en-US" b="1" dirty="0">
                <a:solidFill>
                  <a:srgbClr val="92D050"/>
                </a:solidFill>
                <a:ea typeface="ＭＳ Ｐゴシック"/>
              </a:rPr>
              <a:t>OR</a:t>
            </a:r>
          </a:p>
          <a:p>
            <a:pPr lvl="1">
              <a:lnSpc>
                <a:spcPct val="90000"/>
              </a:lnSpc>
              <a:defRPr/>
            </a:pPr>
            <a:r>
              <a:rPr lang="en-US" b="1" dirty="0">
                <a:ea typeface="ＭＳ Ｐゴシック"/>
              </a:rPr>
              <a:t>Dependent student whose parents </a:t>
            </a:r>
            <a:r>
              <a:rPr lang="en-US" b="1" u="sng" dirty="0">
                <a:ea typeface="ＭＳ Ｐゴシック"/>
              </a:rPr>
              <a:t>resided</a:t>
            </a:r>
            <a:r>
              <a:rPr lang="en-US" b="1" dirty="0">
                <a:ea typeface="ＭＳ Ｐゴシック"/>
              </a:rPr>
              <a:t> in MN when FAFSA completed; </a:t>
            </a:r>
            <a:r>
              <a:rPr lang="en-US" b="1" dirty="0">
                <a:solidFill>
                  <a:srgbClr val="92D050"/>
                </a:solidFill>
                <a:ea typeface="ＭＳ Ｐゴシック"/>
              </a:rPr>
              <a:t>OR</a:t>
            </a:r>
          </a:p>
          <a:p>
            <a:pPr lvl="1">
              <a:lnSpc>
                <a:spcPct val="90000"/>
              </a:lnSpc>
              <a:defRPr/>
            </a:pPr>
            <a:r>
              <a:rPr lang="en-US" b="1" dirty="0">
                <a:ea typeface="ＭＳ Ｐゴシック"/>
              </a:rPr>
              <a:t>Student who </a:t>
            </a:r>
            <a:r>
              <a:rPr lang="en-US" b="1" u="sng" dirty="0">
                <a:ea typeface="ＭＳ Ｐゴシック"/>
              </a:rPr>
              <a:t>resided</a:t>
            </a:r>
            <a:r>
              <a:rPr lang="en-US" b="1" dirty="0">
                <a:ea typeface="ＭＳ Ｐゴシック"/>
              </a:rPr>
              <a:t> in MN for 12 consecutive months without being enrolled for 6 or more credits in any term</a:t>
            </a:r>
          </a:p>
          <a:p>
            <a:pPr marL="0" indent="0">
              <a:buFont typeface="Arial"/>
              <a:buNone/>
              <a:defRPr/>
            </a:pPr>
            <a:r>
              <a:rPr lang="en-US" sz="2400" dirty="0" smtClean="0">
                <a:ea typeface="ＭＳ Ｐゴシック"/>
                <a:cs typeface="ＭＳ Ｐゴシック"/>
              </a:rPr>
              <a:t>*</a:t>
            </a:r>
            <a:r>
              <a:rPr lang="en-US" sz="1600" dirty="0">
                <a:ea typeface="ＭＳ Ｐゴシック"/>
                <a:cs typeface="ＭＳ Ｐゴシック"/>
              </a:rPr>
              <a:t>Restriction on distance education applies ONLY if graduating from a MN high school is the ONLY way a student can establish MN residency</a:t>
            </a:r>
            <a:endParaRPr lang="en-US" sz="2400" dirty="0">
              <a:ea typeface="ＭＳ Ｐゴシック"/>
              <a:cs typeface="ＭＳ Ｐゴシック"/>
            </a:endParaRPr>
          </a:p>
          <a:p>
            <a:endParaRPr lang="en-US" dirty="0"/>
          </a:p>
        </p:txBody>
      </p:sp>
    </p:spTree>
    <p:extLst>
      <p:ext uri="{BB962C8B-B14F-4D97-AF65-F5344CB8AC3E}">
        <p14:creationId xmlns:p14="http://schemas.microsoft.com/office/powerpoint/2010/main" val="3982764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smtClean="0"/>
              <a:t>Continued- Minnesota </a:t>
            </a:r>
            <a:r>
              <a:rPr lang="en-US" sz="3200" dirty="0"/>
              <a:t>Resident </a:t>
            </a:r>
            <a:br>
              <a:rPr lang="en-US" sz="3200" dirty="0"/>
            </a:br>
            <a:r>
              <a:rPr lang="en-US" sz="3200" dirty="0"/>
              <a:t>M.S.136A.101, Subd. 8</a:t>
            </a:r>
          </a:p>
        </p:txBody>
      </p:sp>
      <p:sp>
        <p:nvSpPr>
          <p:cNvPr id="3" name="Content Placeholder 2"/>
          <p:cNvSpPr>
            <a:spLocks noGrp="1"/>
          </p:cNvSpPr>
          <p:nvPr>
            <p:ph idx="1"/>
          </p:nvPr>
        </p:nvSpPr>
        <p:spPr/>
        <p:txBody>
          <a:bodyPr>
            <a:normAutofit fontScale="92500" lnSpcReduction="10000"/>
          </a:bodyPr>
          <a:lstStyle/>
          <a:p>
            <a:r>
              <a:rPr lang="en-US" altLang="en-US" sz="2800" b="1" dirty="0">
                <a:ea typeface="ＭＳ Ｐゴシック" panose="020B0600070205080204" pitchFamily="34" charset="-128"/>
              </a:rPr>
              <a:t>A member (or spouse or dependent of) of the armed forces of the U.S. stationed in MN on active federal military service as defined in MS 190.05, Subd. 5c; or</a:t>
            </a:r>
          </a:p>
          <a:p>
            <a:r>
              <a:rPr lang="en-US" altLang="en-US" sz="2800" b="1" dirty="0">
                <a:ea typeface="ＭＳ Ｐゴシック" panose="020B0600070205080204" pitchFamily="34" charset="-128"/>
              </a:rPr>
              <a:t>A spouse or dependent of a veteran who meets the residency requirement; or</a:t>
            </a:r>
          </a:p>
          <a:p>
            <a:r>
              <a:rPr lang="en-US" altLang="en-US" sz="2800" b="1" dirty="0">
                <a:ea typeface="ＭＳ Ｐゴシック" panose="020B0600070205080204" pitchFamily="34" charset="-128"/>
              </a:rPr>
              <a:t>A person (or spouse of) who relocated to MN from an area that is declared a presidential disaster area within the preceding 12 months, if the disaster interrupted the person’s postsecondary education; or</a:t>
            </a:r>
          </a:p>
          <a:p>
            <a:r>
              <a:rPr lang="en-US" altLang="en-US" sz="2800" b="1" dirty="0">
                <a:ea typeface="ＭＳ Ｐゴシック" panose="020B0600070205080204" pitchFamily="34" charset="-128"/>
              </a:rPr>
              <a:t>A person defined as a refugee under US Code, Title 8, section 1101 (a)(42) who upon arrival in the US, moved to MN and has continued to reside in MN; or</a:t>
            </a:r>
          </a:p>
          <a:p>
            <a:endParaRPr lang="en-US" dirty="0"/>
          </a:p>
        </p:txBody>
      </p:sp>
      <p:sp>
        <p:nvSpPr>
          <p:cNvPr id="4" name="Footer Placeholder 3"/>
          <p:cNvSpPr>
            <a:spLocks noGrp="1"/>
          </p:cNvSpPr>
          <p:nvPr>
            <p:ph type="ftr" sz="quarter" idx="4294967295"/>
          </p:nvPr>
        </p:nvSpPr>
        <p:spPr>
          <a:xfrm>
            <a:off x="3302177" y="6356349"/>
            <a:ext cx="5587647" cy="365125"/>
          </a:xfrm>
          <a:prstGeom prst="rect">
            <a:avLst/>
          </a:prstGeom>
        </p:spPr>
        <p:txBody>
          <a:bodyPr/>
          <a:lstStyle/>
          <a:p>
            <a:endParaRPr lang="en-US" dirty="0"/>
          </a:p>
        </p:txBody>
      </p:sp>
    </p:spTree>
    <p:extLst>
      <p:ext uri="{BB962C8B-B14F-4D97-AF65-F5344CB8AC3E}">
        <p14:creationId xmlns:p14="http://schemas.microsoft.com/office/powerpoint/2010/main" val="381967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altLang="en-US" sz="3200" b="1" dirty="0">
                <a:solidFill>
                  <a:srgbClr val="FF0000"/>
                </a:solidFill>
              </a:rPr>
              <a:t>Effective August 1, 2015</a:t>
            </a:r>
            <a:r>
              <a:rPr lang="en-US" altLang="en-US" sz="3200" b="1" dirty="0"/>
              <a:t>, the following individuals are also considered MN residents:</a:t>
            </a:r>
          </a:p>
          <a:p>
            <a:pPr lvl="1">
              <a:defRPr/>
            </a:pPr>
            <a:r>
              <a:rPr lang="en-US" altLang="en-US" sz="2800" b="1" dirty="0"/>
              <a:t>An active member (or spouse or dependent of) of the state’s National Guard who resides in MN</a:t>
            </a:r>
          </a:p>
          <a:p>
            <a:pPr lvl="1">
              <a:defRPr/>
            </a:pPr>
            <a:r>
              <a:rPr lang="en-US" sz="2800" b="1" dirty="0"/>
              <a:t>An active member (or a spouse or dependent of) of the reserve component of the U.S. armed forces whose duty station is located in Minnesota and who resides in Minnesota</a:t>
            </a:r>
          </a:p>
          <a:p>
            <a:pPr lvl="1">
              <a:defRPr/>
            </a:pPr>
            <a:r>
              <a:rPr lang="en-US" sz="2800" b="1" dirty="0"/>
              <a:t>Template letter for verifying active membership in MN National Guard or Reserves (Appendix 26)</a:t>
            </a:r>
          </a:p>
          <a:p>
            <a:endParaRPr lang="en-US" dirty="0"/>
          </a:p>
        </p:txBody>
      </p:sp>
      <p:sp>
        <p:nvSpPr>
          <p:cNvPr id="3" name="Title 2"/>
          <p:cNvSpPr>
            <a:spLocks noGrp="1"/>
          </p:cNvSpPr>
          <p:nvPr>
            <p:ph type="title"/>
          </p:nvPr>
        </p:nvSpPr>
        <p:spPr/>
        <p:txBody>
          <a:bodyPr>
            <a:normAutofit/>
          </a:bodyPr>
          <a:lstStyle/>
          <a:p>
            <a:pPr algn="r"/>
            <a:r>
              <a:rPr lang="en-US" sz="3200" dirty="0"/>
              <a:t>Continued- Minnesota Resident </a:t>
            </a:r>
            <a:br>
              <a:rPr lang="en-US" sz="3200" dirty="0"/>
            </a:br>
            <a:r>
              <a:rPr lang="en-US" sz="3200" dirty="0"/>
              <a:t>M.S.136A.101, Subd. 8</a:t>
            </a:r>
          </a:p>
        </p:txBody>
      </p:sp>
    </p:spTree>
    <p:extLst>
      <p:ext uri="{BB962C8B-B14F-4D97-AF65-F5344CB8AC3E}">
        <p14:creationId xmlns:p14="http://schemas.microsoft.com/office/powerpoint/2010/main" val="2855759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t>Minnesota Resident </a:t>
            </a:r>
            <a:r>
              <a:rPr lang="en-US" sz="3200" dirty="0" smtClean="0"/>
              <a:t>MN </a:t>
            </a:r>
            <a:r>
              <a:rPr lang="en-US" sz="3200" dirty="0"/>
              <a:t>Dream </a:t>
            </a:r>
            <a:r>
              <a:rPr lang="en-US" sz="3200" dirty="0" smtClean="0"/>
              <a:t>Act</a:t>
            </a:r>
            <a:br>
              <a:rPr lang="en-US" sz="3200" dirty="0" smtClean="0"/>
            </a:br>
            <a:r>
              <a:rPr lang="en-US" sz="3200" dirty="0" smtClean="0"/>
              <a:t>M.S. 135A.043</a:t>
            </a:r>
            <a:endParaRPr lang="en-US" sz="3200" dirty="0"/>
          </a:p>
        </p:txBody>
      </p:sp>
      <p:sp>
        <p:nvSpPr>
          <p:cNvPr id="3" name="Content Placeholder 2"/>
          <p:cNvSpPr>
            <a:spLocks noGrp="1"/>
          </p:cNvSpPr>
          <p:nvPr>
            <p:ph idx="1"/>
          </p:nvPr>
        </p:nvSpPr>
        <p:spPr>
          <a:xfrm>
            <a:off x="838200" y="1704327"/>
            <a:ext cx="5096069" cy="4351338"/>
          </a:xfrm>
        </p:spPr>
        <p:txBody>
          <a:bodyPr>
            <a:normAutofit fontScale="92500" lnSpcReduction="20000"/>
          </a:bodyPr>
          <a:lstStyle/>
          <a:p>
            <a:pPr marL="68580" indent="0">
              <a:spcAft>
                <a:spcPts val="0"/>
              </a:spcAft>
              <a:buNone/>
              <a:defRPr/>
            </a:pPr>
            <a:r>
              <a:rPr lang="en-US" sz="2400" b="1" dirty="0" smtClean="0"/>
              <a:t>A person eligible for resident tuition rates under 135A.043 AKA the MN Dream Act</a:t>
            </a:r>
          </a:p>
          <a:p>
            <a:pPr marL="68580" indent="0">
              <a:spcAft>
                <a:spcPts val="0"/>
              </a:spcAft>
              <a:buNone/>
              <a:defRPr/>
            </a:pPr>
            <a:r>
              <a:rPr lang="en-US" sz="2400" b="1" dirty="0" smtClean="0"/>
              <a:t>Requirements</a:t>
            </a:r>
            <a:r>
              <a:rPr lang="en-US" sz="2400" b="1" dirty="0"/>
              <a:t>:</a:t>
            </a:r>
          </a:p>
          <a:p>
            <a:pPr indent="-274320">
              <a:spcAft>
                <a:spcPts val="0"/>
              </a:spcAft>
              <a:defRPr/>
            </a:pPr>
            <a:r>
              <a:rPr lang="en-US" sz="2400" b="1" dirty="0"/>
              <a:t>Attend a MN high school for at least 3 years</a:t>
            </a:r>
          </a:p>
          <a:p>
            <a:pPr indent="-274320">
              <a:spcAft>
                <a:spcPts val="0"/>
              </a:spcAft>
              <a:defRPr/>
            </a:pPr>
            <a:r>
              <a:rPr lang="en-US" sz="2400" b="1" dirty="0"/>
              <a:t>Graduate from a MN high school or earn a GED in MN</a:t>
            </a:r>
          </a:p>
          <a:p>
            <a:pPr indent="-274320">
              <a:spcAft>
                <a:spcPts val="0"/>
              </a:spcAft>
              <a:defRPr/>
            </a:pPr>
            <a:r>
              <a:rPr lang="en-US" sz="2400" b="1" dirty="0"/>
              <a:t>If male, complied with Selective Service registration requirements</a:t>
            </a:r>
          </a:p>
          <a:p>
            <a:pPr indent="-274320">
              <a:spcAft>
                <a:spcPts val="0"/>
              </a:spcAft>
              <a:defRPr/>
            </a:pPr>
            <a:r>
              <a:rPr lang="en-US" sz="2400" b="1" dirty="0"/>
              <a:t>Apply for lawful immigration status </a:t>
            </a:r>
            <a:r>
              <a:rPr lang="en-US" sz="2400" b="1" dirty="0" smtClean="0"/>
              <a:t>if a </a:t>
            </a:r>
            <a:r>
              <a:rPr lang="en-US" sz="2400" b="1" dirty="0"/>
              <a:t>federal process </a:t>
            </a:r>
            <a:r>
              <a:rPr lang="en-US" sz="2400" b="1" dirty="0" smtClean="0"/>
              <a:t>becomes available </a:t>
            </a:r>
            <a:r>
              <a:rPr lang="en-US" sz="2400" b="1" dirty="0"/>
              <a:t>(does not refer to Deferred Action for Childhood </a:t>
            </a:r>
            <a:r>
              <a:rPr lang="en-US" sz="2400" b="1" dirty="0" smtClean="0"/>
              <a:t>Arrivals/DACA)</a:t>
            </a:r>
            <a:endParaRPr lang="en-US" sz="2400" b="1" dirty="0"/>
          </a:p>
          <a:p>
            <a:pPr lvl="1" indent="-274320">
              <a:spcAft>
                <a:spcPts val="0"/>
              </a:spcAft>
              <a:defRPr/>
            </a:pPr>
            <a:r>
              <a:rPr lang="en-US" sz="2000" b="1" dirty="0"/>
              <a:t>This requirement not yet enforced, since federal process does not yet exist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9172" y="2149199"/>
            <a:ext cx="5561304" cy="3461593"/>
          </a:xfrm>
          <a:prstGeom prst="rect">
            <a:avLst/>
          </a:prstGeom>
        </p:spPr>
      </p:pic>
    </p:spTree>
    <p:extLst>
      <p:ext uri="{BB962C8B-B14F-4D97-AF65-F5344CB8AC3E}">
        <p14:creationId xmlns:p14="http://schemas.microsoft.com/office/powerpoint/2010/main" val="2026617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Minnesota Resident </a:t>
            </a:r>
            <a:r>
              <a:rPr lang="en-US" dirty="0" smtClean="0"/>
              <a:t>Agency </a:t>
            </a:r>
            <a:r>
              <a:rPr lang="en-US" dirty="0"/>
              <a:t>Policy</a:t>
            </a:r>
          </a:p>
        </p:txBody>
      </p:sp>
      <p:sp>
        <p:nvSpPr>
          <p:cNvPr id="3" name="Content Placeholder 2"/>
          <p:cNvSpPr>
            <a:spLocks noGrp="1"/>
          </p:cNvSpPr>
          <p:nvPr>
            <p:ph idx="1"/>
          </p:nvPr>
        </p:nvSpPr>
        <p:spPr>
          <a:xfrm>
            <a:off x="838200" y="1825625"/>
            <a:ext cx="5002763" cy="4351338"/>
          </a:xfrm>
        </p:spPr>
        <p:txBody>
          <a:bodyPr>
            <a:normAutofit lnSpcReduction="10000"/>
          </a:bodyPr>
          <a:lstStyle/>
          <a:p>
            <a:r>
              <a:rPr lang="en-US" altLang="en-US" sz="2400" b="1" dirty="0">
                <a:ea typeface="ＭＳ Ｐゴシック" panose="020B0600070205080204" pitchFamily="34" charset="-128"/>
              </a:rPr>
              <a:t>Student who resided in MN for 12 consecutive months without being enrolled for 6 or more credits in any term</a:t>
            </a:r>
          </a:p>
          <a:p>
            <a:pPr lvl="1"/>
            <a:r>
              <a:rPr lang="en-US" altLang="en-US" sz="2400" b="1" dirty="0">
                <a:ea typeface="ＭＳ Ｐゴシック" panose="020B0600070205080204" pitchFamily="34" charset="-128"/>
              </a:rPr>
              <a:t>Does not have to be initial year student lived in MN</a:t>
            </a:r>
          </a:p>
          <a:p>
            <a:pPr lvl="1"/>
            <a:r>
              <a:rPr lang="en-US" altLang="en-US" sz="2400" b="1" dirty="0">
                <a:ea typeface="ＭＳ Ｐゴシック" panose="020B0600070205080204" pitchFamily="34" charset="-128"/>
              </a:rPr>
              <a:t>Residency established this was is lost if student later leaves MN for more than 1 year (unless for college, military, missionary service and still file taxes in MN</a:t>
            </a:r>
            <a:r>
              <a:rPr lang="en-US" altLang="en-US" sz="2400" b="1" dirty="0" smtClean="0">
                <a:ea typeface="ＭＳ Ｐゴシック" panose="020B0600070205080204" pitchFamily="34" charset="-128"/>
              </a:rPr>
              <a:t>)</a:t>
            </a:r>
          </a:p>
          <a:p>
            <a:pPr lvl="1"/>
            <a:r>
              <a:rPr lang="en-US" altLang="en-US" sz="2400" b="1" dirty="0" smtClean="0">
                <a:ea typeface="ＭＳ Ｐゴシック" panose="020B0600070205080204" pitchFamily="34" charset="-128"/>
              </a:rPr>
              <a:t>Does not apply to GED recipients</a:t>
            </a:r>
            <a:endParaRPr lang="en-US" altLang="en-US" sz="2400" b="1" dirty="0">
              <a:ea typeface="ＭＳ Ｐゴシック" panose="020B0600070205080204" pitchFamily="34" charset="-128"/>
            </a:endParaRP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779" y="2043403"/>
            <a:ext cx="5388006" cy="3685689"/>
          </a:xfrm>
          <a:prstGeom prst="rect">
            <a:avLst/>
          </a:prstGeom>
        </p:spPr>
      </p:pic>
    </p:spTree>
    <p:extLst>
      <p:ext uri="{BB962C8B-B14F-4D97-AF65-F5344CB8AC3E}">
        <p14:creationId xmlns:p14="http://schemas.microsoft.com/office/powerpoint/2010/main" val="3103958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Independent student who originally met residency requirement as dependent because parents resided in MN when FAFSA completed grandfathered once independent </a:t>
            </a:r>
            <a:r>
              <a:rPr lang="en-US" altLang="en-US" sz="3200" b="1" i="1" dirty="0"/>
              <a:t>if continues to live in </a:t>
            </a:r>
            <a:r>
              <a:rPr lang="en-US" altLang="en-US" sz="3200" b="1" i="1" dirty="0" smtClean="0"/>
              <a:t>MN </a:t>
            </a:r>
            <a:r>
              <a:rPr lang="en-US" altLang="en-US" sz="3200" b="1" dirty="0">
                <a:ea typeface="ＭＳ Ｐゴシック" panose="020B0600070205080204" pitchFamily="34" charset="-128"/>
              </a:rPr>
              <a:t>(4830.0100 Subp. 10E)</a:t>
            </a:r>
          </a:p>
          <a:p>
            <a:r>
              <a:rPr lang="en-US" altLang="en-US" sz="3200" b="1" dirty="0" smtClean="0"/>
              <a:t>Families </a:t>
            </a:r>
            <a:r>
              <a:rPr lang="en-US" altLang="en-US" sz="3200" b="1" dirty="0"/>
              <a:t>not penalized for leaving MN to attend college or serve in military or missionary service if still paying taxes in </a:t>
            </a:r>
            <a:r>
              <a:rPr lang="en-US" altLang="en-US" sz="3200" b="1" dirty="0" smtClean="0"/>
              <a:t>MN </a:t>
            </a:r>
            <a:r>
              <a:rPr lang="en-US" altLang="en-US" sz="3200" b="1" dirty="0">
                <a:ea typeface="ＭＳ Ｐゴシック" panose="020B0600070205080204" pitchFamily="34" charset="-128"/>
              </a:rPr>
              <a:t>(4830.0400 Subp. 2a.)</a:t>
            </a:r>
          </a:p>
          <a:p>
            <a:endParaRPr lang="en-US" altLang="en-US" sz="3200" b="1" dirty="0"/>
          </a:p>
          <a:p>
            <a:endParaRPr lang="en-US" dirty="0"/>
          </a:p>
        </p:txBody>
      </p:sp>
      <p:sp>
        <p:nvSpPr>
          <p:cNvPr id="3" name="Title 2"/>
          <p:cNvSpPr>
            <a:spLocks noGrp="1"/>
          </p:cNvSpPr>
          <p:nvPr>
            <p:ph type="title"/>
          </p:nvPr>
        </p:nvSpPr>
        <p:spPr/>
        <p:txBody>
          <a:bodyPr/>
          <a:lstStyle/>
          <a:p>
            <a:r>
              <a:rPr lang="en-US" dirty="0" smtClean="0"/>
              <a:t>Minnesota Resident Agency Rules</a:t>
            </a:r>
            <a:endParaRPr lang="en-US" dirty="0"/>
          </a:p>
        </p:txBody>
      </p:sp>
    </p:spTree>
    <p:extLst>
      <p:ext uri="{BB962C8B-B14F-4D97-AF65-F5344CB8AC3E}">
        <p14:creationId xmlns:p14="http://schemas.microsoft.com/office/powerpoint/2010/main" val="3687610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altLang="en-US" b="1" dirty="0"/>
              <a:t>Graduated from MN high school, lives in Eau Claire, WI and drives to classes at Century College in MN</a:t>
            </a:r>
            <a:r>
              <a:rPr lang="en-US" altLang="en-US" b="1" dirty="0" smtClean="0"/>
              <a:t>. </a:t>
            </a:r>
            <a:r>
              <a:rPr lang="en-US" altLang="en-US" b="1" dirty="0" smtClean="0">
                <a:solidFill>
                  <a:srgbClr val="FF0000"/>
                </a:solidFill>
              </a:rPr>
              <a:t>Yes- if was distance education &amp; only way to meet residency requirement was graduating from MN HS, than no.</a:t>
            </a:r>
          </a:p>
          <a:p>
            <a:r>
              <a:rPr lang="en-US" altLang="en-US" b="1" dirty="0" smtClean="0"/>
              <a:t>Graduated </a:t>
            </a:r>
            <a:r>
              <a:rPr lang="en-US" altLang="en-US" b="1" dirty="0"/>
              <a:t>from MN high school, lives in MN, taking only distance education classes from MN </a:t>
            </a:r>
            <a:r>
              <a:rPr lang="en-US" altLang="en-US" b="1" dirty="0" smtClean="0"/>
              <a:t>college. </a:t>
            </a:r>
            <a:r>
              <a:rPr lang="en-US" altLang="en-US" b="1" dirty="0" smtClean="0">
                <a:solidFill>
                  <a:srgbClr val="FF0000"/>
                </a:solidFill>
              </a:rPr>
              <a:t>Yes- living in MN, so mode of delivery doesn’t matter</a:t>
            </a:r>
            <a:endParaRPr lang="en-US" altLang="en-US" b="1" dirty="0">
              <a:solidFill>
                <a:srgbClr val="FF0000"/>
              </a:solidFill>
            </a:endParaRPr>
          </a:p>
          <a:p>
            <a:r>
              <a:rPr lang="en-US" altLang="en-US" b="1" dirty="0"/>
              <a:t>First moved to MN on June 1, 2011.   Attended U of M full-time from January 23, 2012 to December  31, 2012.   Moved from MN on November 1, 2013, to work in another state.  Returned to MN on June 14, 2015 and attended U of M full-time during </a:t>
            </a:r>
            <a:r>
              <a:rPr lang="en-US" altLang="en-US" b="1" dirty="0" smtClean="0"/>
              <a:t>14-15 </a:t>
            </a:r>
            <a:r>
              <a:rPr lang="en-US" altLang="en-US" b="1" dirty="0"/>
              <a:t>aid year.  Is this student a resident for </a:t>
            </a:r>
            <a:r>
              <a:rPr lang="en-US" altLang="en-US" b="1" dirty="0" smtClean="0"/>
              <a:t>15-16? </a:t>
            </a:r>
            <a:r>
              <a:rPr lang="en-US" altLang="en-US" b="1" dirty="0" smtClean="0">
                <a:solidFill>
                  <a:srgbClr val="FF0000"/>
                </a:solidFill>
              </a:rPr>
              <a:t>No</a:t>
            </a:r>
            <a:endParaRPr lang="en-US" altLang="en-US" b="1" dirty="0">
              <a:solidFill>
                <a:srgbClr val="FF0000"/>
              </a:solidFill>
            </a:endParaRPr>
          </a:p>
          <a:p>
            <a:r>
              <a:rPr lang="en-US" altLang="en-US" b="1" dirty="0"/>
              <a:t>Dependent student first moved to MN after high school graduation in Colorado. Parents divorced. Mother stayed in CO, but father moved to MN.  Mother’s income provided on FAFSA. </a:t>
            </a:r>
            <a:r>
              <a:rPr lang="en-US" altLang="en-US" b="1" dirty="0" smtClean="0">
                <a:solidFill>
                  <a:srgbClr val="FF0000"/>
                </a:solidFill>
              </a:rPr>
              <a:t>No</a:t>
            </a:r>
            <a:endParaRPr lang="en-US" altLang="en-US" b="1" dirty="0">
              <a:solidFill>
                <a:srgbClr val="FF0000"/>
              </a:solidFill>
            </a:endParaRPr>
          </a:p>
        </p:txBody>
      </p:sp>
      <p:sp>
        <p:nvSpPr>
          <p:cNvPr id="3" name="Title 2"/>
          <p:cNvSpPr>
            <a:spLocks noGrp="1"/>
          </p:cNvSpPr>
          <p:nvPr>
            <p:ph type="title"/>
          </p:nvPr>
        </p:nvSpPr>
        <p:spPr/>
        <p:txBody>
          <a:bodyPr/>
          <a:lstStyle/>
          <a:p>
            <a:r>
              <a:rPr lang="en-US" dirty="0" smtClean="0"/>
              <a:t>MN Residents?</a:t>
            </a:r>
            <a:endParaRPr lang="en-US" dirty="0"/>
          </a:p>
        </p:txBody>
      </p:sp>
    </p:spTree>
    <p:extLst>
      <p:ext uri="{BB962C8B-B14F-4D97-AF65-F5344CB8AC3E}">
        <p14:creationId xmlns:p14="http://schemas.microsoft.com/office/powerpoint/2010/main" val="70644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altLang="en-US" sz="3200" b="1" dirty="0"/>
              <a:t>Student must be 17 years old </a:t>
            </a:r>
            <a:r>
              <a:rPr lang="en-US" altLang="en-US" sz="3200" b="1" dirty="0">
                <a:solidFill>
                  <a:srgbClr val="FF0000"/>
                </a:solidFill>
              </a:rPr>
              <a:t>OR</a:t>
            </a:r>
            <a:r>
              <a:rPr lang="en-US" altLang="en-US" sz="3200" b="1" dirty="0"/>
              <a:t> a H.S. graduate/GED recipient</a:t>
            </a:r>
          </a:p>
          <a:p>
            <a:pPr lvl="1"/>
            <a:r>
              <a:rPr lang="en-US" altLang="en-US" sz="3200" b="1" dirty="0"/>
              <a:t>No state ability-to-benefit requirement</a:t>
            </a:r>
          </a:p>
          <a:p>
            <a:pPr lvl="1"/>
            <a:r>
              <a:rPr lang="en-US" altLang="en-US" sz="3200" b="1" dirty="0"/>
              <a:t>Cannot award State Grant to student in high school</a:t>
            </a:r>
          </a:p>
          <a:p>
            <a:r>
              <a:rPr lang="en-US" altLang="en-US" sz="3200" b="1" dirty="0"/>
              <a:t>Student cannot receive MN State Grant </a:t>
            </a:r>
            <a:r>
              <a:rPr lang="en-US" altLang="en-US" sz="3200" b="1" dirty="0">
                <a:solidFill>
                  <a:srgbClr val="FF0000"/>
                </a:solidFill>
              </a:rPr>
              <a:t>AND</a:t>
            </a:r>
            <a:r>
              <a:rPr lang="en-US" altLang="en-US" sz="3200" b="1" dirty="0">
                <a:solidFill>
                  <a:schemeClr val="folHlink"/>
                </a:solidFill>
              </a:rPr>
              <a:t> </a:t>
            </a:r>
            <a:r>
              <a:rPr lang="en-US" altLang="en-US" sz="3200" b="1" dirty="0"/>
              <a:t>receive tuition reciprocity benefits from neighboring state</a:t>
            </a:r>
          </a:p>
          <a:p>
            <a:pPr lvl="1"/>
            <a:r>
              <a:rPr lang="en-US" altLang="en-US" sz="3200" b="1" dirty="0"/>
              <a:t>Affects only public colleges in MN</a:t>
            </a:r>
          </a:p>
          <a:p>
            <a:pPr lvl="1"/>
            <a:r>
              <a:rPr lang="en-US" altLang="en-US" sz="3200" b="1" dirty="0"/>
              <a:t>Will be more beneficial for student to turn down reciprocity if attending MN campus that no longer charges non-resident rates</a:t>
            </a:r>
          </a:p>
          <a:p>
            <a:endParaRPr lang="en-US" dirty="0"/>
          </a:p>
        </p:txBody>
      </p:sp>
      <p:sp>
        <p:nvSpPr>
          <p:cNvPr id="3" name="Title 2"/>
          <p:cNvSpPr>
            <a:spLocks noGrp="1"/>
          </p:cNvSpPr>
          <p:nvPr>
            <p:ph type="title"/>
          </p:nvPr>
        </p:nvSpPr>
        <p:spPr/>
        <p:txBody>
          <a:bodyPr/>
          <a:lstStyle/>
          <a:p>
            <a:r>
              <a:rPr lang="en-US" dirty="0" smtClean="0"/>
              <a:t>Additional Requirements	</a:t>
            </a:r>
            <a:endParaRPr lang="en-US" dirty="0"/>
          </a:p>
        </p:txBody>
      </p:sp>
    </p:spTree>
    <p:extLst>
      <p:ext uri="{BB962C8B-B14F-4D97-AF65-F5344CB8AC3E}">
        <p14:creationId xmlns:p14="http://schemas.microsoft.com/office/powerpoint/2010/main" val="1304731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defRPr/>
            </a:pPr>
            <a:r>
              <a:rPr lang="en-US" b="1" dirty="0"/>
              <a:t>Submit Free Application for Federal Financial Aid (FAFSA) to the </a:t>
            </a:r>
            <a:r>
              <a:rPr lang="en-US" b="1" dirty="0" smtClean="0"/>
              <a:t>Central Processing Center (CPS)</a:t>
            </a:r>
            <a:endParaRPr lang="en-US" b="1" dirty="0"/>
          </a:p>
          <a:p>
            <a:pPr marL="0" indent="0">
              <a:lnSpc>
                <a:spcPct val="80000"/>
              </a:lnSpc>
              <a:buNone/>
              <a:defRPr/>
            </a:pPr>
            <a:r>
              <a:rPr lang="en-US" sz="2400" b="1" dirty="0" smtClean="0"/>
              <a:t>Available October 1</a:t>
            </a:r>
            <a:r>
              <a:rPr lang="en-US" sz="2400" b="1" baseline="30000" dirty="0" smtClean="0"/>
              <a:t>st</a:t>
            </a:r>
            <a:r>
              <a:rPr lang="en-US" sz="2400" b="1" dirty="0" smtClean="0"/>
              <a:t> each year</a:t>
            </a:r>
            <a:endParaRPr lang="en-US" sz="2400" b="1" dirty="0"/>
          </a:p>
          <a:p>
            <a:pPr lvl="1">
              <a:lnSpc>
                <a:spcPct val="80000"/>
              </a:lnSpc>
              <a:defRPr/>
            </a:pPr>
            <a:r>
              <a:rPr lang="en-US" b="1" dirty="0"/>
              <a:t>FAFSA on the WEB </a:t>
            </a:r>
            <a:r>
              <a:rPr lang="en-US" b="1" dirty="0" smtClean="0"/>
              <a:t>(FOTW) at </a:t>
            </a:r>
            <a:r>
              <a:rPr lang="en-US" b="1" dirty="0">
                <a:hlinkClick r:id="rId2"/>
              </a:rPr>
              <a:t>www.fafsa.gov</a:t>
            </a:r>
            <a:endParaRPr lang="en-US" b="1" dirty="0"/>
          </a:p>
          <a:p>
            <a:pPr lvl="2">
              <a:lnSpc>
                <a:spcPct val="80000"/>
              </a:lnSpc>
              <a:defRPr/>
            </a:pPr>
            <a:r>
              <a:rPr lang="en-US" b="1" dirty="0"/>
              <a:t>FAFSA on the WEB requires a valid federal school code</a:t>
            </a:r>
          </a:p>
          <a:p>
            <a:pPr lvl="1">
              <a:lnSpc>
                <a:spcPct val="80000"/>
              </a:lnSpc>
              <a:defRPr/>
            </a:pPr>
            <a:r>
              <a:rPr lang="en-US" b="1" dirty="0"/>
              <a:t>Download paper FAFSA </a:t>
            </a:r>
          </a:p>
          <a:p>
            <a:pPr lvl="1">
              <a:lnSpc>
                <a:spcPct val="80000"/>
              </a:lnSpc>
              <a:defRPr/>
            </a:pPr>
            <a:r>
              <a:rPr lang="en-US" sz="2600" b="1" dirty="0" smtClean="0"/>
              <a:t>Complete MyFAFSA from MyStudentAid  Mobile App</a:t>
            </a:r>
            <a:endParaRPr lang="en-US" sz="2600" b="1" dirty="0"/>
          </a:p>
          <a:p>
            <a:pPr>
              <a:lnSpc>
                <a:spcPct val="80000"/>
              </a:lnSpc>
              <a:defRPr/>
            </a:pPr>
            <a:r>
              <a:rPr lang="en-US" sz="2600" b="1" dirty="0" smtClean="0"/>
              <a:t>2019-2020 </a:t>
            </a:r>
            <a:r>
              <a:rPr lang="en-US" sz="2600" b="1" dirty="0"/>
              <a:t>FAFSA (July 1, </a:t>
            </a:r>
            <a:r>
              <a:rPr lang="en-US" sz="2600" b="1" dirty="0" smtClean="0"/>
              <a:t>2019 </a:t>
            </a:r>
            <a:r>
              <a:rPr lang="en-US" sz="2600" b="1" dirty="0"/>
              <a:t>– June 30, </a:t>
            </a:r>
            <a:r>
              <a:rPr lang="en-US" sz="2600" b="1" dirty="0" smtClean="0"/>
              <a:t>2020)</a:t>
            </a:r>
          </a:p>
          <a:p>
            <a:pPr>
              <a:lnSpc>
                <a:spcPct val="80000"/>
              </a:lnSpc>
              <a:defRPr/>
            </a:pPr>
            <a:r>
              <a:rPr lang="en-US" sz="2600" b="1" dirty="0" smtClean="0"/>
              <a:t>2020-2021 FAFSA (July 1, 2020-June 30, 2021)</a:t>
            </a:r>
            <a:endParaRPr lang="en-US" sz="2600" b="1" dirty="0"/>
          </a:p>
          <a:p>
            <a:pPr>
              <a:lnSpc>
                <a:spcPct val="80000"/>
              </a:lnSpc>
              <a:defRPr/>
            </a:pPr>
            <a:endParaRPr lang="en-US" sz="2600" b="1" dirty="0"/>
          </a:p>
          <a:p>
            <a:endParaRPr lang="en-US" dirty="0"/>
          </a:p>
        </p:txBody>
      </p:sp>
      <p:sp>
        <p:nvSpPr>
          <p:cNvPr id="3" name="Title 2"/>
          <p:cNvSpPr>
            <a:spLocks noGrp="1"/>
          </p:cNvSpPr>
          <p:nvPr>
            <p:ph type="title"/>
          </p:nvPr>
        </p:nvSpPr>
        <p:spPr/>
        <p:txBody>
          <a:bodyPr/>
          <a:lstStyle/>
          <a:p>
            <a:r>
              <a:rPr lang="en-US" dirty="0" smtClean="0"/>
              <a:t>Application Process</a:t>
            </a:r>
            <a:endParaRPr lang="en-US" dirty="0"/>
          </a:p>
        </p:txBody>
      </p:sp>
    </p:spTree>
    <p:extLst>
      <p:ext uri="{BB962C8B-B14F-4D97-AF65-F5344CB8AC3E}">
        <p14:creationId xmlns:p14="http://schemas.microsoft.com/office/powerpoint/2010/main" val="4288732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Must be enrolled for 3 or more </a:t>
            </a:r>
            <a:r>
              <a:rPr lang="en-US" altLang="en-US" sz="3200" b="1" dirty="0" smtClean="0"/>
              <a:t>credits/6 clock hours per week @ a clock hour school</a:t>
            </a:r>
            <a:endParaRPr lang="en-US" altLang="en-US" sz="3200" b="1" dirty="0"/>
          </a:p>
          <a:p>
            <a:r>
              <a:rPr lang="en-US" altLang="en-US" sz="3200" b="1" dirty="0"/>
              <a:t>In program leading to diploma, certificate or degree</a:t>
            </a:r>
          </a:p>
          <a:p>
            <a:pPr lvl="1"/>
            <a:r>
              <a:rPr lang="en-US" altLang="en-US" sz="3200" b="1" dirty="0"/>
              <a:t>Minimum program length is 8 weeks long and 300 clock hours or 12 credits</a:t>
            </a:r>
          </a:p>
          <a:p>
            <a:r>
              <a:rPr lang="en-US" altLang="en-US" sz="3200" b="1" dirty="0"/>
              <a:t>No requirement that student be accepted in program at </a:t>
            </a:r>
            <a:r>
              <a:rPr lang="en-US" altLang="en-US" sz="3200" b="1" u="sng" dirty="0">
                <a:solidFill>
                  <a:schemeClr val="folHlink"/>
                </a:solidFill>
              </a:rPr>
              <a:t>each</a:t>
            </a:r>
            <a:r>
              <a:rPr lang="en-US" altLang="en-US" sz="3200" b="1" dirty="0">
                <a:solidFill>
                  <a:schemeClr val="folHlink"/>
                </a:solidFill>
              </a:rPr>
              <a:t> </a:t>
            </a:r>
            <a:r>
              <a:rPr lang="en-US" altLang="en-US" sz="3200" b="1" dirty="0"/>
              <a:t>MN school, just </a:t>
            </a:r>
            <a:r>
              <a:rPr lang="en-US" altLang="en-US" sz="3200" b="1" u="sng" dirty="0">
                <a:solidFill>
                  <a:schemeClr val="folHlink"/>
                </a:solidFill>
              </a:rPr>
              <a:t>one</a:t>
            </a:r>
            <a:r>
              <a:rPr lang="en-US" altLang="en-US" sz="3200" b="1" dirty="0">
                <a:solidFill>
                  <a:schemeClr val="folHlink"/>
                </a:solidFill>
              </a:rPr>
              <a:t> </a:t>
            </a:r>
            <a:r>
              <a:rPr lang="en-US" altLang="en-US" sz="3200" b="1" dirty="0"/>
              <a:t>eligible MN school</a:t>
            </a:r>
          </a:p>
          <a:p>
            <a:endParaRPr lang="en-US" dirty="0"/>
          </a:p>
        </p:txBody>
      </p:sp>
      <p:sp>
        <p:nvSpPr>
          <p:cNvPr id="3" name="Title 2"/>
          <p:cNvSpPr>
            <a:spLocks noGrp="1"/>
          </p:cNvSpPr>
          <p:nvPr>
            <p:ph type="title"/>
          </p:nvPr>
        </p:nvSpPr>
        <p:spPr/>
        <p:txBody>
          <a:bodyPr/>
          <a:lstStyle/>
          <a:p>
            <a:r>
              <a:rPr lang="en-US" dirty="0" smtClean="0"/>
              <a:t>Enrollment in Eligible School	</a:t>
            </a:r>
            <a:endParaRPr lang="en-US" dirty="0"/>
          </a:p>
        </p:txBody>
      </p:sp>
    </p:spTree>
    <p:extLst>
      <p:ext uri="{BB962C8B-B14F-4D97-AF65-F5344CB8AC3E}">
        <p14:creationId xmlns:p14="http://schemas.microsoft.com/office/powerpoint/2010/main" val="3040560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buNone/>
            </a:pPr>
            <a:endParaRPr lang="en-US" altLang="en-US" b="1" dirty="0"/>
          </a:p>
          <a:p>
            <a:pPr>
              <a:lnSpc>
                <a:spcPct val="80000"/>
              </a:lnSpc>
            </a:pPr>
            <a:r>
              <a:rPr lang="en-US" altLang="en-US" b="1" dirty="0"/>
              <a:t>Same as Title IV satisfactory academic progress policy</a:t>
            </a:r>
          </a:p>
          <a:p>
            <a:pPr lvl="1">
              <a:lnSpc>
                <a:spcPct val="80000"/>
              </a:lnSpc>
            </a:pPr>
            <a:r>
              <a:rPr lang="en-US" altLang="en-US" sz="2600" b="1" dirty="0"/>
              <a:t>Qualitative Component</a:t>
            </a:r>
          </a:p>
          <a:p>
            <a:pPr lvl="2">
              <a:lnSpc>
                <a:spcPct val="80000"/>
              </a:lnSpc>
            </a:pPr>
            <a:r>
              <a:rPr lang="en-US" altLang="en-US" sz="2400" b="1" dirty="0"/>
              <a:t>GPA requirements</a:t>
            </a:r>
          </a:p>
          <a:p>
            <a:pPr lvl="1">
              <a:lnSpc>
                <a:spcPct val="80000"/>
              </a:lnSpc>
              <a:buNone/>
            </a:pPr>
            <a:endParaRPr lang="en-US" altLang="en-US" b="1" dirty="0"/>
          </a:p>
          <a:p>
            <a:pPr lvl="1">
              <a:lnSpc>
                <a:spcPct val="80000"/>
              </a:lnSpc>
            </a:pPr>
            <a:r>
              <a:rPr lang="en-US" altLang="en-US" sz="2600" b="1" dirty="0"/>
              <a:t>Quantitative Component</a:t>
            </a:r>
          </a:p>
          <a:p>
            <a:pPr lvl="2">
              <a:lnSpc>
                <a:spcPct val="80000"/>
              </a:lnSpc>
            </a:pPr>
            <a:r>
              <a:rPr lang="en-US" altLang="en-US" sz="2400" b="1" dirty="0"/>
              <a:t>Timely completion of program</a:t>
            </a:r>
          </a:p>
          <a:p>
            <a:pPr lvl="1">
              <a:lnSpc>
                <a:spcPct val="80000"/>
              </a:lnSpc>
            </a:pPr>
            <a:endParaRPr lang="en-US" altLang="en-US" b="1" dirty="0"/>
          </a:p>
          <a:p>
            <a:pPr>
              <a:lnSpc>
                <a:spcPct val="80000"/>
              </a:lnSpc>
            </a:pPr>
            <a:r>
              <a:rPr lang="en-US" altLang="en-US" b="1" dirty="0"/>
              <a:t>On-line tutorial at:</a:t>
            </a:r>
          </a:p>
          <a:p>
            <a:pPr lvl="1">
              <a:lnSpc>
                <a:spcPct val="80000"/>
              </a:lnSpc>
            </a:pPr>
            <a:r>
              <a:rPr lang="en-US" altLang="en-US" sz="2600" b="1" dirty="0"/>
              <a:t>http://fsatraining.info/course/view.php?id=31</a:t>
            </a:r>
          </a:p>
          <a:p>
            <a:endParaRPr lang="en-US" dirty="0"/>
          </a:p>
        </p:txBody>
      </p:sp>
      <p:sp>
        <p:nvSpPr>
          <p:cNvPr id="3" name="Title 2"/>
          <p:cNvSpPr>
            <a:spLocks noGrp="1"/>
          </p:cNvSpPr>
          <p:nvPr>
            <p:ph type="title"/>
          </p:nvPr>
        </p:nvSpPr>
        <p:spPr/>
        <p:txBody>
          <a:bodyPr/>
          <a:lstStyle/>
          <a:p>
            <a:r>
              <a:rPr lang="en-US" altLang="en-US" dirty="0"/>
              <a:t>Satisfactory Academic Progress</a:t>
            </a:r>
            <a:endParaRPr lang="en-US" dirty="0"/>
          </a:p>
        </p:txBody>
      </p:sp>
    </p:spTree>
    <p:extLst>
      <p:ext uri="{BB962C8B-B14F-4D97-AF65-F5344CB8AC3E}">
        <p14:creationId xmlns:p14="http://schemas.microsoft.com/office/powerpoint/2010/main" val="773580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t>GPA component</a:t>
            </a:r>
          </a:p>
          <a:p>
            <a:pPr lvl="1">
              <a:lnSpc>
                <a:spcPct val="80000"/>
              </a:lnSpc>
            </a:pPr>
            <a:r>
              <a:rPr lang="en-US" altLang="en-US" sz="2600" b="1" dirty="0"/>
              <a:t>Identical to Title IV GPA requirements</a:t>
            </a:r>
          </a:p>
          <a:p>
            <a:pPr lvl="1">
              <a:lnSpc>
                <a:spcPct val="80000"/>
              </a:lnSpc>
            </a:pPr>
            <a:r>
              <a:rPr lang="en-US" altLang="en-US" b="1" dirty="0"/>
              <a:t>Prior to end of 2</a:t>
            </a:r>
            <a:r>
              <a:rPr lang="en-US" altLang="en-US" b="1" baseline="30000" dirty="0"/>
              <a:t>nd</a:t>
            </a:r>
            <a:r>
              <a:rPr lang="en-US" altLang="en-US" b="1" dirty="0"/>
              <a:t> academic year, student must meet school’s GPA requirements</a:t>
            </a:r>
          </a:p>
          <a:p>
            <a:pPr lvl="1">
              <a:lnSpc>
                <a:spcPct val="80000"/>
              </a:lnSpc>
            </a:pPr>
            <a:r>
              <a:rPr lang="en-US" altLang="en-US" b="1" dirty="0"/>
              <a:t>Like Title IV policy, student must have GPA of 2.0 or academic standing consistent with school’s graduation requirements at end of 2</a:t>
            </a:r>
            <a:r>
              <a:rPr lang="en-US" altLang="en-US" b="1" baseline="30000" dirty="0"/>
              <a:t>nd</a:t>
            </a:r>
            <a:r>
              <a:rPr lang="en-US" altLang="en-US" b="1" dirty="0"/>
              <a:t> academic year and thereafter</a:t>
            </a:r>
          </a:p>
          <a:p>
            <a:pPr lvl="2">
              <a:lnSpc>
                <a:spcPct val="80000"/>
              </a:lnSpc>
            </a:pPr>
            <a:r>
              <a:rPr lang="en-US" altLang="en-US" b="1" dirty="0"/>
              <a:t>This means GPA can be below 2.0 if school’s graduation requirements have a lower GPA standard</a:t>
            </a:r>
          </a:p>
          <a:p>
            <a:pPr lvl="2">
              <a:lnSpc>
                <a:spcPct val="80000"/>
              </a:lnSpc>
            </a:pPr>
            <a:r>
              <a:rPr lang="en-US" altLang="en-US" b="1" dirty="0"/>
              <a:t>“Academic year” means school’s definition of academic year for federal financial aid programs</a:t>
            </a:r>
          </a:p>
          <a:p>
            <a:pPr lvl="3">
              <a:lnSpc>
                <a:spcPct val="80000"/>
              </a:lnSpc>
            </a:pPr>
            <a:r>
              <a:rPr lang="en-US" altLang="en-US" b="1" dirty="0"/>
              <a:t>Typically, two semesters or three quarters</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3770119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solidFill>
                  <a:schemeClr val="folHlink"/>
                </a:solidFill>
              </a:rPr>
              <a:t>Timely Completion Component</a:t>
            </a:r>
          </a:p>
          <a:p>
            <a:pPr lvl="1">
              <a:lnSpc>
                <a:spcPct val="80000"/>
              </a:lnSpc>
            </a:pPr>
            <a:r>
              <a:rPr lang="en-US" altLang="en-US" b="1" dirty="0"/>
              <a:t>State SAP policy is identical to Title IV policy for timely completion</a:t>
            </a:r>
          </a:p>
          <a:p>
            <a:pPr lvl="1">
              <a:lnSpc>
                <a:spcPct val="80000"/>
              </a:lnSpc>
            </a:pPr>
            <a:r>
              <a:rPr lang="en-US" altLang="en-US" b="1" dirty="0"/>
              <a:t>School must define maximum time frame for program completion</a:t>
            </a:r>
          </a:p>
          <a:p>
            <a:pPr lvl="2">
              <a:lnSpc>
                <a:spcPct val="80000"/>
              </a:lnSpc>
            </a:pPr>
            <a:r>
              <a:rPr lang="en-US" altLang="en-US" b="1" dirty="0"/>
              <a:t>At minimum, cannot exceed 150% of published program length</a:t>
            </a:r>
          </a:p>
          <a:p>
            <a:pPr lvl="2">
              <a:lnSpc>
                <a:spcPct val="80000"/>
              </a:lnSpc>
            </a:pPr>
            <a:r>
              <a:rPr lang="en-US" altLang="en-US" b="1" dirty="0"/>
              <a:t>For example, 6 academic years to complete 4 year program</a:t>
            </a:r>
          </a:p>
          <a:p>
            <a:pPr lvl="3">
              <a:lnSpc>
                <a:spcPct val="80000"/>
              </a:lnSpc>
              <a:buNone/>
            </a:pPr>
            <a:r>
              <a:rPr lang="en-US" altLang="en-US" b="1" dirty="0"/>
              <a:t> (4  X 1.5 = 6)</a:t>
            </a:r>
          </a:p>
          <a:p>
            <a:pPr lvl="2">
              <a:lnSpc>
                <a:spcPct val="80000"/>
              </a:lnSpc>
            </a:pPr>
            <a:r>
              <a:rPr lang="en-US" altLang="en-US" b="1" dirty="0"/>
              <a:t>School can have stricter policy than 150%</a:t>
            </a:r>
          </a:p>
        </p:txBody>
      </p:sp>
      <p:sp>
        <p:nvSpPr>
          <p:cNvPr id="3" name="Title 2"/>
          <p:cNvSpPr>
            <a:spLocks noGrp="1"/>
          </p:cNvSpPr>
          <p:nvPr>
            <p:ph type="title"/>
          </p:nvPr>
        </p:nvSpPr>
        <p:spPr/>
        <p:txBody>
          <a:bodyPr/>
          <a:lstStyle/>
          <a:p>
            <a:r>
              <a:rPr lang="en-US" altLang="en-US" b="1" dirty="0"/>
              <a:t>Satisfactory Academic Progress</a:t>
            </a:r>
            <a:endParaRPr lang="en-US" dirty="0"/>
          </a:p>
        </p:txBody>
      </p:sp>
    </p:spTree>
    <p:extLst>
      <p:ext uri="{BB962C8B-B14F-4D97-AF65-F5344CB8AC3E}">
        <p14:creationId xmlns:p14="http://schemas.microsoft.com/office/powerpoint/2010/main" val="416212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Timely Completion Component</a:t>
            </a:r>
          </a:p>
          <a:p>
            <a:pPr lvl="1"/>
            <a:r>
              <a:rPr lang="en-US" altLang="en-US" sz="3200" b="1" dirty="0"/>
              <a:t>To determine percentage of courses student must complete to meet timely completion component, divide program length by 150% of program length</a:t>
            </a:r>
          </a:p>
          <a:p>
            <a:pPr lvl="2"/>
            <a:r>
              <a:rPr lang="en-US" altLang="en-US" sz="3600" b="1" dirty="0"/>
              <a:t>Example:  4 years divided 6 years = 67%</a:t>
            </a:r>
          </a:p>
          <a:p>
            <a:pPr lvl="1"/>
            <a:r>
              <a:rPr lang="en-US" altLang="en-US" sz="3200" b="1" dirty="0"/>
              <a:t>Clock hour schools should set policy based on scheduled hours completed within a given timeframe</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15546201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Check Points/Increments</a:t>
            </a:r>
          </a:p>
          <a:p>
            <a:pPr lvl="1"/>
            <a:r>
              <a:rPr lang="en-US" altLang="en-US" sz="3200" b="1" dirty="0"/>
              <a:t>Program must be divided into equal evaluation periods or increments</a:t>
            </a:r>
          </a:p>
          <a:p>
            <a:pPr lvl="1"/>
            <a:r>
              <a:rPr lang="en-US" altLang="en-US" sz="3200" b="1" dirty="0"/>
              <a:t>Increment cannot be longer than half the program or one 9-month academic year</a:t>
            </a:r>
          </a:p>
          <a:p>
            <a:pPr lvl="1"/>
            <a:r>
              <a:rPr lang="en-US" altLang="en-US" sz="3200" b="1" dirty="0"/>
              <a:t>Clock-hour schools may use federal payment periods to check SAP</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3084420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altLang="en-US" b="1" dirty="0">
                <a:solidFill>
                  <a:srgbClr val="A2C84C"/>
                </a:solidFill>
              </a:rPr>
              <a:t>Warning vs. Probationary Period</a:t>
            </a:r>
          </a:p>
          <a:p>
            <a:r>
              <a:rPr lang="en-US" altLang="en-US" sz="2400" b="1" dirty="0"/>
              <a:t>If school checks SAP each term:</a:t>
            </a:r>
          </a:p>
          <a:p>
            <a:pPr lvl="1"/>
            <a:r>
              <a:rPr lang="en-US" altLang="en-US" sz="2000" b="1" dirty="0"/>
              <a:t>Students not making SAP can be placed on financial aid warning and receive financial aid for one term</a:t>
            </a:r>
          </a:p>
          <a:p>
            <a:pPr lvl="1"/>
            <a:r>
              <a:rPr lang="en-US" altLang="en-US" sz="2000" b="1" dirty="0"/>
              <a:t>If still not making SAP, </a:t>
            </a:r>
            <a:r>
              <a:rPr lang="en-US" altLang="en-US" sz="2000" b="1" dirty="0" smtClean="0"/>
              <a:t>lose aid eligibility unless they successfully appeal </a:t>
            </a:r>
            <a:r>
              <a:rPr lang="en-US" altLang="en-US" sz="2000" b="1" dirty="0"/>
              <a:t>(professional </a:t>
            </a:r>
            <a:r>
              <a:rPr lang="en-US" altLang="en-US" sz="2000" b="1" dirty="0" smtClean="0"/>
              <a:t>judgment due to special circumstance) and are placed on probation</a:t>
            </a:r>
            <a:endParaRPr lang="en-US" altLang="en-US" sz="2000" b="1" dirty="0"/>
          </a:p>
          <a:p>
            <a:r>
              <a:rPr lang="en-US" altLang="en-US" b="1" dirty="0"/>
              <a:t>If school checks SAP each academic year:</a:t>
            </a:r>
          </a:p>
          <a:p>
            <a:pPr lvl="1"/>
            <a:r>
              <a:rPr lang="en-US" altLang="en-US" sz="2000" b="1" dirty="0"/>
              <a:t>Student can only be placed on probation and receive financial aid if based on professional judgment appeal for special circumstances</a:t>
            </a:r>
          </a:p>
          <a:p>
            <a:pPr lvl="2"/>
            <a:r>
              <a:rPr lang="en-US" altLang="en-US" b="1" dirty="0"/>
              <a:t>Must recheck at end of next term</a:t>
            </a:r>
          </a:p>
          <a:p>
            <a:endParaRPr lang="en-US" altLang="en-US" sz="3200" b="1"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2514886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Student must be in undergraduate program and not have bachelor’s degree</a:t>
            </a:r>
          </a:p>
          <a:p>
            <a:pPr lvl="1"/>
            <a:r>
              <a:rPr lang="en-US" altLang="en-US" sz="2800" b="1" dirty="0"/>
              <a:t>Bachelor’s degrees earned at  foreign schools still count as bachelor’s degrees</a:t>
            </a:r>
          </a:p>
          <a:p>
            <a:pPr lvl="1"/>
            <a:r>
              <a:rPr lang="en-US" altLang="en-US" sz="2800" b="1" dirty="0"/>
              <a:t>Student can take graduate level classes as long as student enrolled in </a:t>
            </a:r>
            <a:r>
              <a:rPr lang="en-US" altLang="en-US" sz="2800" b="1" u="sng" dirty="0"/>
              <a:t>undergraduate</a:t>
            </a:r>
            <a:r>
              <a:rPr lang="en-US" altLang="en-US" sz="2800" b="1" dirty="0"/>
              <a:t> program</a:t>
            </a:r>
          </a:p>
          <a:p>
            <a:endParaRPr lang="en-US" dirty="0"/>
          </a:p>
        </p:txBody>
      </p:sp>
      <p:sp>
        <p:nvSpPr>
          <p:cNvPr id="3" name="Title 2"/>
          <p:cNvSpPr>
            <a:spLocks noGrp="1"/>
          </p:cNvSpPr>
          <p:nvPr>
            <p:ph type="title"/>
          </p:nvPr>
        </p:nvSpPr>
        <p:spPr/>
        <p:txBody>
          <a:bodyPr/>
          <a:lstStyle/>
          <a:p>
            <a:r>
              <a:rPr lang="en-US" dirty="0" smtClean="0"/>
              <a:t>Undergraduate Program	</a:t>
            </a:r>
            <a:endParaRPr lang="en-US" dirty="0"/>
          </a:p>
        </p:txBody>
      </p:sp>
    </p:spTree>
    <p:extLst>
      <p:ext uri="{BB962C8B-B14F-4D97-AF65-F5344CB8AC3E}">
        <p14:creationId xmlns:p14="http://schemas.microsoft.com/office/powerpoint/2010/main" val="3080795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Student ineligible once enrolled for the equivalent of </a:t>
            </a:r>
            <a:r>
              <a:rPr lang="en-US" altLang="en-US" b="1" dirty="0">
                <a:solidFill>
                  <a:srgbClr val="92D050"/>
                </a:solidFill>
              </a:rPr>
              <a:t>8 full-time semesters </a:t>
            </a:r>
            <a:r>
              <a:rPr lang="en-US" altLang="en-US" b="1" dirty="0"/>
              <a:t>of postsecondary education</a:t>
            </a:r>
          </a:p>
          <a:p>
            <a:pPr lvl="1"/>
            <a:r>
              <a:rPr lang="en-US" altLang="en-US" sz="2800" b="1" dirty="0"/>
              <a:t>OHE State Grant database/rosters only track units of State Grant </a:t>
            </a:r>
            <a:r>
              <a:rPr lang="en-US" altLang="en-US" sz="2800" b="1" dirty="0">
                <a:solidFill>
                  <a:schemeClr val="folHlink"/>
                </a:solidFill>
              </a:rPr>
              <a:t>paid</a:t>
            </a:r>
          </a:p>
          <a:p>
            <a:pPr lvl="1"/>
            <a:r>
              <a:rPr lang="en-US" altLang="en-US" sz="2800" b="1" dirty="0"/>
              <a:t>Schools must request and review academic transcripts for students who indicated at least 3 or more years of postsecondary education on the State Grant Student Eligibility Questionnaire</a:t>
            </a:r>
          </a:p>
          <a:p>
            <a:pPr lvl="2"/>
            <a:r>
              <a:rPr lang="en-US" altLang="en-US" sz="2400" b="1" dirty="0"/>
              <a:t>Includes attendance at current campus</a:t>
            </a:r>
          </a:p>
          <a:p>
            <a:pPr lvl="1"/>
            <a:r>
              <a:rPr lang="en-US" altLang="en-US" sz="2800" b="1" dirty="0"/>
              <a:t>NSLDS student loan history on SAR/ISIR is another possible resource of previous attendance</a:t>
            </a:r>
          </a:p>
          <a:p>
            <a:endParaRPr lang="en-US" dirty="0"/>
          </a:p>
        </p:txBody>
      </p:sp>
      <p:sp>
        <p:nvSpPr>
          <p:cNvPr id="3" name="Title 2"/>
          <p:cNvSpPr>
            <a:spLocks noGrp="1"/>
          </p:cNvSpPr>
          <p:nvPr>
            <p:ph type="title"/>
          </p:nvPr>
        </p:nvSpPr>
        <p:spPr/>
        <p:txBody>
          <a:bodyPr/>
          <a:lstStyle/>
          <a:p>
            <a:r>
              <a:rPr lang="en-US" dirty="0"/>
              <a:t>Amount of Post-Secondary Education</a:t>
            </a:r>
          </a:p>
        </p:txBody>
      </p:sp>
    </p:spTree>
    <p:extLst>
      <p:ext uri="{BB962C8B-B14F-4D97-AF65-F5344CB8AC3E}">
        <p14:creationId xmlns:p14="http://schemas.microsoft.com/office/powerpoint/2010/main" val="2227569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2400" b="1" dirty="0"/>
              <a:t>Separate transcript from </a:t>
            </a:r>
            <a:r>
              <a:rPr lang="en-US" altLang="en-US" sz="2400" b="1" dirty="0">
                <a:solidFill>
                  <a:schemeClr val="folHlink"/>
                </a:solidFill>
              </a:rPr>
              <a:t>each </a:t>
            </a:r>
            <a:r>
              <a:rPr lang="en-US" altLang="en-US" sz="2400" b="1" dirty="0"/>
              <a:t>school </a:t>
            </a:r>
            <a:r>
              <a:rPr lang="en-US" altLang="en-US" sz="2400" b="1" i="1" u="sng" dirty="0" smtClean="0"/>
              <a:t>-does not need to be official transcript</a:t>
            </a:r>
            <a:endParaRPr lang="en-US" altLang="en-US" sz="2400" b="1" i="1" u="sng" dirty="0"/>
          </a:p>
          <a:p>
            <a:r>
              <a:rPr lang="en-US" altLang="en-US" sz="2400" b="1" dirty="0"/>
              <a:t>Written statement from student reconstructing history when transcript can’t be obtained due to school closure, destruction of records, civil war, etc.</a:t>
            </a:r>
          </a:p>
          <a:p>
            <a:pPr lvl="1"/>
            <a:r>
              <a:rPr lang="en-US" altLang="en-US" sz="2000" b="1" dirty="0"/>
              <a:t>Can’t use if school holding transcript due to unpaid bill</a:t>
            </a:r>
          </a:p>
          <a:p>
            <a:pPr lvl="2"/>
            <a:r>
              <a:rPr lang="en-US" altLang="en-US" b="1" dirty="0"/>
              <a:t>However, FERPA and MN Data Practices Act allow student to inspect education records</a:t>
            </a:r>
          </a:p>
          <a:p>
            <a:pPr lvl="2"/>
            <a:r>
              <a:rPr lang="en-US" altLang="en-US" b="1" dirty="0"/>
              <a:t>Voluntary waiver </a:t>
            </a:r>
            <a:r>
              <a:rPr lang="en-US" altLang="en-US" b="1" dirty="0" smtClean="0"/>
              <a:t>of SG &amp; CCG form if can not obtain transcript (Appendix </a:t>
            </a:r>
            <a:r>
              <a:rPr lang="en-US" altLang="en-US" b="1" dirty="0"/>
              <a:t>25)</a:t>
            </a:r>
          </a:p>
          <a:p>
            <a:r>
              <a:rPr lang="en-US" altLang="en-US" sz="2400" b="1" dirty="0"/>
              <a:t>School can make good faith effort to assign units when transcript lacks information needed to make accurate determination </a:t>
            </a:r>
          </a:p>
          <a:p>
            <a:pPr lvl="1"/>
            <a:r>
              <a:rPr lang="en-US" altLang="en-US" b="1" dirty="0"/>
              <a:t>Course work not separated by term, no start or end date, no credits shown for any course work</a:t>
            </a:r>
          </a:p>
          <a:p>
            <a:pPr lvl="1"/>
            <a:r>
              <a:rPr lang="en-US" altLang="en-US" b="1" dirty="0"/>
              <a:t>If course shows grade of ‘W’ with no attempted credits, use assumed value of 4 credits (unless all other classes show otherwise)</a:t>
            </a:r>
          </a:p>
        </p:txBody>
      </p:sp>
      <p:sp>
        <p:nvSpPr>
          <p:cNvPr id="3" name="Title 2"/>
          <p:cNvSpPr>
            <a:spLocks noGrp="1"/>
          </p:cNvSpPr>
          <p:nvPr>
            <p:ph type="title"/>
          </p:nvPr>
        </p:nvSpPr>
        <p:spPr/>
        <p:txBody>
          <a:bodyPr/>
          <a:lstStyle/>
          <a:p>
            <a:r>
              <a:rPr lang="en-US" dirty="0" smtClean="0"/>
              <a:t>Reviewing Academic Transcripts</a:t>
            </a:r>
            <a:endParaRPr lang="en-US" dirty="0"/>
          </a:p>
        </p:txBody>
      </p:sp>
    </p:spTree>
    <p:extLst>
      <p:ext uri="{BB962C8B-B14F-4D97-AF65-F5344CB8AC3E}">
        <p14:creationId xmlns:p14="http://schemas.microsoft.com/office/powerpoint/2010/main" val="2508637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000" b="1" dirty="0"/>
              <a:t>Application and Verification </a:t>
            </a:r>
            <a:r>
              <a:rPr lang="en-US" altLang="en-US" sz="3000" b="1" dirty="0" smtClean="0"/>
              <a:t>Guide (AVG) </a:t>
            </a:r>
            <a:r>
              <a:rPr lang="en-US" altLang="en-US" sz="3000" b="1" dirty="0"/>
              <a:t>of the Federal Student Aid </a:t>
            </a:r>
            <a:r>
              <a:rPr lang="en-US" altLang="en-US" sz="3000" b="1" dirty="0" smtClean="0"/>
              <a:t>(FSA) Handbook </a:t>
            </a:r>
            <a:endParaRPr lang="en-US" altLang="en-US" sz="3000" b="1" dirty="0"/>
          </a:p>
          <a:p>
            <a:pPr lvl="1"/>
            <a:r>
              <a:rPr lang="en-US" altLang="en-US" sz="3000" b="1" dirty="0"/>
              <a:t>Download at: </a:t>
            </a:r>
            <a:r>
              <a:rPr lang="en-US" altLang="en-US" sz="3000" b="1" dirty="0">
                <a:solidFill>
                  <a:srgbClr val="FF9900"/>
                </a:solidFill>
                <a:hlinkClick r:id="rId2"/>
              </a:rPr>
              <a:t>www.ifap.ed.gov</a:t>
            </a:r>
            <a:endParaRPr lang="en-US" altLang="en-US" sz="3000" b="1" dirty="0">
              <a:solidFill>
                <a:srgbClr val="FF9900"/>
              </a:solidFill>
            </a:endParaRPr>
          </a:p>
          <a:p>
            <a:r>
              <a:rPr lang="en-US" altLang="en-US" sz="3000" b="1" dirty="0"/>
              <a:t>FSA Coach at: </a:t>
            </a:r>
            <a:r>
              <a:rPr lang="en-US" altLang="en-US" sz="3000" b="1" dirty="0">
                <a:hlinkClick r:id="rId2"/>
              </a:rPr>
              <a:t>www.ifap.ed.gov</a:t>
            </a:r>
            <a:r>
              <a:rPr lang="en-US" altLang="en-US" sz="3000" b="1" dirty="0"/>
              <a:t> </a:t>
            </a:r>
          </a:p>
          <a:p>
            <a:r>
              <a:rPr lang="en-US" altLang="en-US" sz="3000" b="1" dirty="0" smtClean="0"/>
              <a:t>Call </a:t>
            </a:r>
            <a:r>
              <a:rPr lang="en-US" altLang="en-US" sz="3000" b="1" dirty="0"/>
              <a:t>federal financial aid hotline at (800) 433-3243 or get help on-line at: </a:t>
            </a:r>
            <a:r>
              <a:rPr lang="en-US" altLang="en-US" sz="3000" b="1" dirty="0" smtClean="0">
                <a:solidFill>
                  <a:schemeClr val="hlink"/>
                </a:solidFill>
                <a:hlinkClick r:id="rId3"/>
              </a:rPr>
              <a:t>www.fafsa.gov</a:t>
            </a:r>
            <a:endParaRPr lang="en-US" altLang="en-US" sz="3000" b="1" dirty="0" smtClean="0">
              <a:solidFill>
                <a:schemeClr val="hlink"/>
              </a:solidFill>
            </a:endParaRPr>
          </a:p>
          <a:p>
            <a:r>
              <a:rPr lang="en-US" altLang="en-US" sz="3000" b="1" dirty="0"/>
              <a:t>Call State Grant Unit at (651) 642-0567 #2 or (800) 657-3866 #1</a:t>
            </a:r>
          </a:p>
          <a:p>
            <a:endParaRPr lang="en-US" altLang="en-US" sz="3000" b="1" dirty="0">
              <a:solidFill>
                <a:schemeClr val="hlink"/>
              </a:solidFill>
            </a:endParaRPr>
          </a:p>
          <a:p>
            <a:endParaRPr lang="en-US" dirty="0"/>
          </a:p>
        </p:txBody>
      </p:sp>
      <p:sp>
        <p:nvSpPr>
          <p:cNvPr id="3" name="Title 2"/>
          <p:cNvSpPr>
            <a:spLocks noGrp="1"/>
          </p:cNvSpPr>
          <p:nvPr>
            <p:ph type="title"/>
          </p:nvPr>
        </p:nvSpPr>
        <p:spPr/>
        <p:txBody>
          <a:bodyPr/>
          <a:lstStyle/>
          <a:p>
            <a:r>
              <a:rPr lang="en-US" dirty="0" smtClean="0"/>
              <a:t>Application Assistance</a:t>
            </a:r>
            <a:endParaRPr lang="en-US" dirty="0"/>
          </a:p>
        </p:txBody>
      </p:sp>
    </p:spTree>
    <p:extLst>
      <p:ext uri="{BB962C8B-B14F-4D97-AF65-F5344CB8AC3E}">
        <p14:creationId xmlns:p14="http://schemas.microsoft.com/office/powerpoint/2010/main" val="1179352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80000"/>
              </a:lnSpc>
            </a:pPr>
            <a:r>
              <a:rPr lang="en-US" altLang="en-US" b="1" dirty="0"/>
              <a:t>ALL course work counts </a:t>
            </a:r>
            <a:r>
              <a:rPr lang="en-US" altLang="en-US" b="1" dirty="0">
                <a:solidFill>
                  <a:schemeClr val="folHlink"/>
                </a:solidFill>
              </a:rPr>
              <a:t>EXCEPT</a:t>
            </a:r>
            <a:r>
              <a:rPr lang="en-US" altLang="en-US" b="1" dirty="0"/>
              <a:t>:</a:t>
            </a:r>
          </a:p>
          <a:p>
            <a:pPr lvl="1">
              <a:lnSpc>
                <a:spcPct val="80000"/>
              </a:lnSpc>
            </a:pPr>
            <a:r>
              <a:rPr lang="en-US" altLang="en-US" sz="2000" b="1" dirty="0"/>
              <a:t>Term during which student withdrew for active military service after December 31, 2002</a:t>
            </a:r>
          </a:p>
          <a:p>
            <a:pPr lvl="1">
              <a:lnSpc>
                <a:spcPct val="80000"/>
              </a:lnSpc>
            </a:pPr>
            <a:r>
              <a:rPr lang="en-US" altLang="en-US" sz="2000" b="1" dirty="0"/>
              <a:t>Term during which student withdrew for major medical illness while under the care of a medical professional</a:t>
            </a:r>
          </a:p>
          <a:p>
            <a:pPr lvl="1">
              <a:lnSpc>
                <a:spcPct val="80000"/>
              </a:lnSpc>
            </a:pPr>
            <a:r>
              <a:rPr lang="en-US" altLang="en-US" sz="2000" b="1" dirty="0"/>
              <a:t>Courses taken during high school under the </a:t>
            </a:r>
            <a:r>
              <a:rPr lang="en-US" altLang="en-US" sz="2000" b="1" dirty="0" smtClean="0"/>
              <a:t>Post-Secondary </a:t>
            </a:r>
            <a:r>
              <a:rPr lang="en-US" altLang="en-US" sz="2000" b="1" dirty="0"/>
              <a:t>Enrollment </a:t>
            </a:r>
            <a:r>
              <a:rPr lang="en-US" altLang="en-US" sz="2000" b="1" dirty="0" smtClean="0"/>
              <a:t>Options (PSEO);</a:t>
            </a:r>
            <a:endParaRPr lang="en-US" altLang="en-US" sz="2000" b="1" dirty="0"/>
          </a:p>
          <a:p>
            <a:pPr lvl="1">
              <a:lnSpc>
                <a:spcPct val="80000"/>
              </a:lnSpc>
            </a:pPr>
            <a:r>
              <a:rPr lang="en-US" altLang="en-US" sz="2000" b="1" dirty="0"/>
              <a:t>CLEP/AP course work (tests out of class w/o attending);</a:t>
            </a:r>
          </a:p>
          <a:p>
            <a:pPr lvl="1">
              <a:lnSpc>
                <a:spcPct val="80000"/>
              </a:lnSpc>
            </a:pPr>
            <a:r>
              <a:rPr lang="en-US" altLang="en-US" sz="2000" b="1" dirty="0"/>
              <a:t>‘FN’ grade </a:t>
            </a:r>
            <a:r>
              <a:rPr lang="en-US" altLang="en-US" sz="2000" b="1"/>
              <a:t>at </a:t>
            </a:r>
            <a:r>
              <a:rPr lang="en-US" altLang="en-US" sz="2000" b="1" smtClean="0"/>
              <a:t>MNState </a:t>
            </a:r>
            <a:r>
              <a:rPr lang="en-US" altLang="en-US" sz="2000" b="1" dirty="0"/>
              <a:t>campus (failed - never attended)</a:t>
            </a:r>
          </a:p>
          <a:p>
            <a:pPr lvl="1">
              <a:lnSpc>
                <a:spcPct val="80000"/>
              </a:lnSpc>
            </a:pPr>
            <a:r>
              <a:rPr lang="en-US" altLang="en-US" sz="2000" b="1" dirty="0"/>
              <a:t>Programs under 8 weeks in duration (or under 300 clock </a:t>
            </a:r>
            <a:r>
              <a:rPr lang="en-US" altLang="en-US" sz="2000" b="1" dirty="0" smtClean="0"/>
              <a:t>hours- Nursing Assistant);</a:t>
            </a:r>
            <a:endParaRPr lang="en-US" altLang="en-US" sz="2000" b="1" dirty="0"/>
          </a:p>
          <a:p>
            <a:pPr lvl="1">
              <a:lnSpc>
                <a:spcPct val="80000"/>
              </a:lnSpc>
            </a:pPr>
            <a:r>
              <a:rPr lang="en-US" altLang="en-US" sz="2000" b="1" dirty="0"/>
              <a:t>Course work not offered by a post-secondary school (e.g., Red Cross training, military </a:t>
            </a:r>
            <a:r>
              <a:rPr lang="en-US" altLang="en-US" sz="2000" b="1" dirty="0" smtClean="0"/>
              <a:t>training) </a:t>
            </a:r>
            <a:r>
              <a:rPr lang="en-US" altLang="en-US" sz="2000" b="1" dirty="0"/>
              <a:t>even if a college later grants college credit for the training</a:t>
            </a:r>
            <a:r>
              <a:rPr lang="en-US" altLang="en-US" sz="2000" b="1" dirty="0" smtClean="0"/>
              <a:t>;</a:t>
            </a:r>
          </a:p>
          <a:p>
            <a:pPr lvl="1">
              <a:lnSpc>
                <a:spcPct val="80000"/>
              </a:lnSpc>
            </a:pPr>
            <a:r>
              <a:rPr lang="en-US" altLang="en-US" sz="2000" b="1" dirty="0" smtClean="0"/>
              <a:t>Course work or training assigned –CEUs (continuing education units);</a:t>
            </a:r>
          </a:p>
          <a:p>
            <a:pPr lvl="1">
              <a:lnSpc>
                <a:spcPct val="80000"/>
              </a:lnSpc>
            </a:pPr>
            <a:r>
              <a:rPr lang="en-US" altLang="en-US" sz="2000" b="1" dirty="0" smtClean="0"/>
              <a:t>Courses the student audited;</a:t>
            </a:r>
            <a:endParaRPr lang="en-US" altLang="en-US" sz="2000" b="1" dirty="0"/>
          </a:p>
          <a:p>
            <a:pPr lvl="1">
              <a:lnSpc>
                <a:spcPct val="80000"/>
              </a:lnSpc>
            </a:pPr>
            <a:r>
              <a:rPr lang="en-US" altLang="en-US" sz="2000" b="1" dirty="0"/>
              <a:t>Course work at Minnesota schools not participating in the State Grant Program and from which no course work transferred to the current </a:t>
            </a:r>
            <a:r>
              <a:rPr lang="en-US" altLang="en-US" sz="2000" b="1" dirty="0" smtClean="0"/>
              <a:t>school. Historical list of State Grant schools on OHE web site </a:t>
            </a:r>
            <a:r>
              <a:rPr lang="en-US" altLang="en-US" sz="2000" b="1" dirty="0" smtClean="0">
                <a:hlinkClick r:id="rId2"/>
              </a:rPr>
              <a:t>http://www.ohe.state.mn.us/mPg.cfm?pageID=1406</a:t>
            </a:r>
            <a:endParaRPr lang="en-US" altLang="en-US" sz="2000" b="1" dirty="0"/>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474221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buNone/>
            </a:pPr>
            <a:r>
              <a:rPr lang="en-US" altLang="en-US" b="1" dirty="0"/>
              <a:t>Be sure to include:</a:t>
            </a:r>
          </a:p>
          <a:p>
            <a:r>
              <a:rPr lang="en-US" altLang="en-US" b="1" dirty="0"/>
              <a:t>Unaccredited or non-transferable course work</a:t>
            </a:r>
          </a:p>
          <a:p>
            <a:r>
              <a:rPr lang="en-US" altLang="en-US" b="1" dirty="0"/>
              <a:t>Course work completed outside the U.S</a:t>
            </a:r>
            <a:r>
              <a:rPr lang="en-US" altLang="en-US" b="1" dirty="0" smtClean="0"/>
              <a:t>. or in other states, </a:t>
            </a:r>
            <a:endParaRPr lang="en-US" altLang="en-US" b="1" dirty="0"/>
          </a:p>
          <a:p>
            <a:r>
              <a:rPr lang="en-US" altLang="en-US" b="1" dirty="0"/>
              <a:t>Course work taken at a post-secondary school during military </a:t>
            </a:r>
            <a:r>
              <a:rPr lang="en-US" altLang="en-US" b="1" dirty="0" smtClean="0"/>
              <a:t>service (as opposed to military training)</a:t>
            </a:r>
            <a:endParaRPr lang="en-US" altLang="en-US" b="1" dirty="0"/>
          </a:p>
          <a:p>
            <a:r>
              <a:rPr lang="en-US" altLang="en-US" b="1" dirty="0"/>
              <a:t>Courses with grades of “F,” “NC,” “W,” “I”, “FW” (unless student withdrew for active military service after 12/31/2002 or major medical illness)</a:t>
            </a:r>
          </a:p>
          <a:p>
            <a:r>
              <a:rPr lang="en-US" altLang="en-US" b="1" dirty="0"/>
              <a:t>Remedial course work credit </a:t>
            </a:r>
            <a:r>
              <a:rPr lang="en-US" altLang="en-US" b="1" dirty="0" smtClean="0"/>
              <a:t>equivalencies</a:t>
            </a:r>
          </a:p>
          <a:p>
            <a:r>
              <a:rPr lang="en-US" altLang="en-US" b="1" dirty="0" smtClean="0"/>
              <a:t>Independent study courses</a:t>
            </a:r>
            <a:endParaRPr lang="en-US" altLang="en-US" b="1" dirty="0"/>
          </a:p>
          <a:p>
            <a:r>
              <a:rPr lang="en-US" altLang="en-US" b="1" dirty="0"/>
              <a:t>Course work taken during a term for which the student was not eligible for a State Grant (e.g., missed application deadline, not eligible at student’s enrollment level, etc.)</a:t>
            </a:r>
          </a:p>
          <a:p>
            <a:pPr>
              <a:buNone/>
            </a:pPr>
            <a:r>
              <a:rPr lang="en-US" altLang="en-US" b="1" dirty="0"/>
              <a:t>	</a:t>
            </a:r>
            <a:r>
              <a:rPr lang="en-US" altLang="en-US" sz="2000" b="1" dirty="0"/>
              <a:t>Use Appendix 7 of State Grant Manual or Transcript Review Spreadsheet to review transcripts and record units [hand</a:t>
            </a:r>
            <a:r>
              <a:rPr lang="en-US" altLang="en-US" sz="2000" dirty="0"/>
              <a:t> </a:t>
            </a:r>
            <a:r>
              <a:rPr lang="en-US" altLang="en-US" sz="2000" b="1" dirty="0"/>
              <a:t>out copy of spreadsheet and sample case]</a:t>
            </a:r>
          </a:p>
          <a:p>
            <a:endParaRPr lang="en-US" dirty="0"/>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2026385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normAutofit/>
          </a:bodyPr>
          <a:lstStyle/>
          <a:p>
            <a:r>
              <a:rPr lang="en-US" altLang="en-US" sz="4800" dirty="0"/>
              <a:t>Units of Postsecondary Education</a:t>
            </a:r>
            <a:br>
              <a:rPr lang="en-US" altLang="en-US" sz="4800" dirty="0"/>
            </a:br>
            <a:r>
              <a:rPr lang="en-US" altLang="en-US" sz="3200" dirty="0"/>
              <a:t>(Units Shown for Full-Time Enrollment)</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2062240762"/>
              </p:ext>
            </p:extLst>
          </p:nvPr>
        </p:nvGraphicFramePr>
        <p:xfrm>
          <a:off x="838199" y="1690689"/>
          <a:ext cx="9519459" cy="4424363"/>
        </p:xfrm>
        <a:graphic>
          <a:graphicData uri="http://schemas.openxmlformats.org/drawingml/2006/table">
            <a:tbl>
              <a:tblPr/>
              <a:tblGrid>
                <a:gridCol w="1311675">
                  <a:extLst>
                    <a:ext uri="{9D8B030D-6E8A-4147-A177-3AD203B41FA5}">
                      <a16:colId xmlns:a16="http://schemas.microsoft.com/office/drawing/2014/main" val="20000"/>
                    </a:ext>
                  </a:extLst>
                </a:gridCol>
                <a:gridCol w="1211532">
                  <a:extLst>
                    <a:ext uri="{9D8B030D-6E8A-4147-A177-3AD203B41FA5}">
                      <a16:colId xmlns:a16="http://schemas.microsoft.com/office/drawing/2014/main" val="20001"/>
                    </a:ext>
                  </a:extLst>
                </a:gridCol>
                <a:gridCol w="964119">
                  <a:extLst>
                    <a:ext uri="{9D8B030D-6E8A-4147-A177-3AD203B41FA5}">
                      <a16:colId xmlns:a16="http://schemas.microsoft.com/office/drawing/2014/main" val="20002"/>
                    </a:ext>
                  </a:extLst>
                </a:gridCol>
                <a:gridCol w="1928240">
                  <a:extLst>
                    <a:ext uri="{9D8B030D-6E8A-4147-A177-3AD203B41FA5}">
                      <a16:colId xmlns:a16="http://schemas.microsoft.com/office/drawing/2014/main" val="20003"/>
                    </a:ext>
                  </a:extLst>
                </a:gridCol>
                <a:gridCol w="2051947">
                  <a:extLst>
                    <a:ext uri="{9D8B030D-6E8A-4147-A177-3AD203B41FA5}">
                      <a16:colId xmlns:a16="http://schemas.microsoft.com/office/drawing/2014/main" val="20004"/>
                    </a:ext>
                  </a:extLst>
                </a:gridCol>
                <a:gridCol w="2051946">
                  <a:extLst>
                    <a:ext uri="{9D8B030D-6E8A-4147-A177-3AD203B41FA5}">
                      <a16:colId xmlns:a16="http://schemas.microsoft.com/office/drawing/2014/main" val="20005"/>
                    </a:ext>
                  </a:extLst>
                </a:gridCol>
              </a:tblGrid>
              <a:tr h="72047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Quarter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Units per Acad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Semester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584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1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2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5462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Cutoff if current college is on quarter system = </a:t>
                      </a:r>
                      <a:r>
                        <a:rPr kumimoji="0" lang="en-US" sz="1600" b="1" i="0" u="none" strike="noStrike" cap="none" normalizeH="0" baseline="0" dirty="0" smtClean="0">
                          <a:ln>
                            <a:noFill/>
                          </a:ln>
                          <a:solidFill>
                            <a:srgbClr val="FF0000"/>
                          </a:solidFill>
                          <a:effectLst/>
                          <a:latin typeface="Arial" charset="0"/>
                        </a:rPr>
                        <a:t>94.4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96 units = 8 FT semesters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Cutoff if current college is on semester system = </a:t>
                      </a:r>
                      <a:r>
                        <a:rPr kumimoji="0" lang="en-US" sz="1600" b="1" i="0" u="none" strike="noStrike" cap="none" normalizeH="0" baseline="0" dirty="0" smtClean="0">
                          <a:ln>
                            <a:noFill/>
                          </a:ln>
                          <a:solidFill>
                            <a:srgbClr val="FF0000"/>
                          </a:solidFill>
                          <a:effectLst/>
                          <a:latin typeface="Arial" charset="0"/>
                        </a:rPr>
                        <a:t>93.6</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54628">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Student ineligible if units EXCEED cutoff.   If units are at or under the cutoff, student can continue to be paid State Grant for any enrollment level until units cutoff is exceeded.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63592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382" y="232755"/>
            <a:ext cx="11942618" cy="1457933"/>
          </a:xfrm>
        </p:spPr>
        <p:txBody>
          <a:bodyPr>
            <a:noAutofit/>
          </a:bodyPr>
          <a:lstStyle/>
          <a:p>
            <a:r>
              <a:rPr lang="en-US" altLang="en-US" b="1" dirty="0"/>
              <a:t>Units are Based on Term </a:t>
            </a:r>
            <a:r>
              <a:rPr lang="en-US" altLang="en-US" b="1" dirty="0" smtClean="0"/>
              <a:t>Enrollment </a:t>
            </a:r>
            <a:r>
              <a:rPr lang="en-US" altLang="en-US" b="1" dirty="0"/>
              <a:t>Level</a:t>
            </a:r>
            <a:br>
              <a:rPr lang="en-US" altLang="en-US" b="1" dirty="0"/>
            </a:br>
            <a:r>
              <a:rPr lang="en-US" altLang="en-US" sz="2800" b="1" dirty="0"/>
              <a:t>(Full-Time Definition Changed from 12 to 15 Credits July 1, 1992)</a:t>
            </a:r>
            <a:endParaRPr lang="en-US" sz="2800" dirty="0"/>
          </a:p>
        </p:txBody>
      </p:sp>
      <p:graphicFrame>
        <p:nvGraphicFramePr>
          <p:cNvPr id="4" name="Group 31"/>
          <p:cNvGraphicFramePr>
            <a:graphicFrameLocks noGrp="1"/>
          </p:cNvGraphicFramePr>
          <p:nvPr>
            <p:ph idx="1"/>
            <p:extLst>
              <p:ext uri="{D42A27DB-BD31-4B8C-83A1-F6EECF244321}">
                <p14:modId xmlns:p14="http://schemas.microsoft.com/office/powerpoint/2010/main" val="1420213061"/>
              </p:ext>
            </p:extLst>
          </p:nvPr>
        </p:nvGraphicFramePr>
        <p:xfrm>
          <a:off x="1711036" y="1690688"/>
          <a:ext cx="7772400" cy="5084763"/>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084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Pre-July 1, 1992 Course 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QTR        SEM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12+ credits          8              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9-11 credits         6                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6-8 credits           4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1-5 credits        bank*        bank*</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A0F22"/>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a:t>
                      </a:r>
                      <a:r>
                        <a:rPr kumimoji="0" lang="en-US" sz="1600" b="1" i="0" u="none" strike="noStrike" cap="none" normalizeH="0" baseline="0" dirty="0" smtClean="0">
                          <a:ln>
                            <a:noFill/>
                          </a:ln>
                          <a:solidFill>
                            <a:srgbClr val="0A0F22"/>
                          </a:solidFill>
                          <a:effectLst/>
                          <a:latin typeface="Arial" charset="0"/>
                        </a:rPr>
                        <a:t>total credits in each bank divided by 12 to determine the number of full-time quarters or semesters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rgbClr val="0A0F22"/>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Example: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18 Qtr credits / 12 = 1.5 FT quarters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1.5 X 8 units = 12 units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Post-July 1, 1992 Course 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A0F22"/>
                          </a:solidFill>
                          <a:effectLst/>
                          <a:latin typeface="Arial" charset="0"/>
                        </a:rPr>
                        <a:t>                       QTR            SEM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15+ credits        8                 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14 credits          7.5              11.2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13 credits          6.9              10.4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12 credits          6.4                9.6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11 credits          5.9                8.8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10 credits          5.3                8.0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9 credits            4.8                7.2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8 credits            4.3                6.4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7 credits            3.7                5.6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6 credits            3.2                4.8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5 credits            2.7                4.0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4 credits            2.1                3.2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3 credits            1.6                2.4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2 credits            1.1                1.6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A0F22"/>
                          </a:solidFill>
                          <a:effectLst/>
                          <a:latin typeface="Arial" charset="0"/>
                        </a:rPr>
                        <a:t>1 credit                .5                  .8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0343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09623" y="1561381"/>
            <a:ext cx="8537859" cy="4615582"/>
          </a:xfrm>
          <a:prstGeom prst="rect">
            <a:avLst/>
          </a:prstGeom>
        </p:spPr>
      </p:pic>
      <p:sp>
        <p:nvSpPr>
          <p:cNvPr id="3" name="Title 2"/>
          <p:cNvSpPr>
            <a:spLocks noGrp="1"/>
          </p:cNvSpPr>
          <p:nvPr>
            <p:ph type="title"/>
          </p:nvPr>
        </p:nvSpPr>
        <p:spPr/>
        <p:txBody>
          <a:bodyPr/>
          <a:lstStyle/>
          <a:p>
            <a:r>
              <a:rPr lang="en-US" dirty="0" smtClean="0"/>
              <a:t>Transcript Review Tool</a:t>
            </a:r>
            <a:endParaRPr lang="en-US" dirty="0"/>
          </a:p>
        </p:txBody>
      </p:sp>
    </p:spTree>
    <p:extLst>
      <p:ext uri="{BB962C8B-B14F-4D97-AF65-F5344CB8AC3E}">
        <p14:creationId xmlns:p14="http://schemas.microsoft.com/office/powerpoint/2010/main" val="2187554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To determine the amount of post-secondary education at a progressive clock hour school (other than your school):</a:t>
            </a:r>
          </a:p>
          <a:p>
            <a:pPr lvl="1"/>
            <a:r>
              <a:rPr lang="en-US" altLang="en-US" sz="2000" b="1" dirty="0"/>
              <a:t>Divide total number of clock hours in program by number of weeks in program to get average hours per week</a:t>
            </a:r>
          </a:p>
          <a:p>
            <a:pPr lvl="2"/>
            <a:r>
              <a:rPr lang="en-US" altLang="en-US" b="1" dirty="0"/>
              <a:t>Determine enrollment level based on average hours per week</a:t>
            </a:r>
          </a:p>
          <a:p>
            <a:pPr lvl="1"/>
            <a:r>
              <a:rPr lang="en-US" altLang="en-US" sz="2000" b="1" dirty="0"/>
              <a:t>Divide number of weeks in program by 12 to get approximate number of quarters in program</a:t>
            </a:r>
          </a:p>
          <a:p>
            <a:pPr lvl="1"/>
            <a:r>
              <a:rPr lang="en-US" altLang="en-US" sz="2000" b="1" dirty="0"/>
              <a:t>Determine units of post-secondary education by multiplying the number of quarters in program by the units for enrollment </a:t>
            </a:r>
            <a:r>
              <a:rPr lang="en-US" altLang="en-US" sz="2000" b="1" dirty="0" smtClean="0"/>
              <a:t>status</a:t>
            </a:r>
          </a:p>
          <a:p>
            <a:r>
              <a:rPr lang="en-US" sz="2200" b="1" dirty="0" smtClean="0"/>
              <a:t>Assume continuous </a:t>
            </a:r>
            <a:r>
              <a:rPr lang="en-US" sz="2200" b="1" dirty="0"/>
              <a:t>enrollment without breaks unless the </a:t>
            </a:r>
            <a:r>
              <a:rPr lang="en-US" sz="2200" b="1" dirty="0" smtClean="0"/>
              <a:t>transcript states </a:t>
            </a:r>
            <a:r>
              <a:rPr lang="en-US" sz="2200" b="1" dirty="0"/>
              <a:t>otherwise (approved Leave of Absence (LOA))</a:t>
            </a:r>
          </a:p>
          <a:p>
            <a:r>
              <a:rPr lang="en-US" sz="2100" b="1" dirty="0" smtClean="0"/>
              <a:t>If </a:t>
            </a:r>
            <a:r>
              <a:rPr lang="en-US" sz="2100" b="1" dirty="0"/>
              <a:t>total clock hours do not appear on a cosmetology transcript, assume these total hours: Cosmetology = 1,550 hours, Barbering = 1,500 hours, E</a:t>
            </a:r>
            <a:r>
              <a:rPr lang="en-US" sz="2100" b="1" dirty="0" smtClean="0"/>
              <a:t>sthetician = </a:t>
            </a:r>
            <a:r>
              <a:rPr lang="en-US" sz="2100" b="1" dirty="0"/>
              <a:t>600 hours, and Nail Tech = 350 </a:t>
            </a:r>
            <a:r>
              <a:rPr lang="en-US" sz="2100" b="1" dirty="0" smtClean="0"/>
              <a:t>hours</a:t>
            </a:r>
            <a:endParaRPr lang="en-US" sz="2100" b="1" dirty="0"/>
          </a:p>
          <a:p>
            <a:pPr lvl="1"/>
            <a:endParaRPr lang="en-US" altLang="en-US" sz="2000" b="1" dirty="0"/>
          </a:p>
          <a:p>
            <a:endParaRPr lang="en-US" sz="2000" dirty="0"/>
          </a:p>
        </p:txBody>
      </p:sp>
      <p:sp>
        <p:nvSpPr>
          <p:cNvPr id="3" name="Title 2"/>
          <p:cNvSpPr>
            <a:spLocks noGrp="1"/>
          </p:cNvSpPr>
          <p:nvPr>
            <p:ph type="title"/>
          </p:nvPr>
        </p:nvSpPr>
        <p:spPr/>
        <p:txBody>
          <a:bodyPr/>
          <a:lstStyle/>
          <a:p>
            <a:r>
              <a:rPr lang="en-US" altLang="en-US" dirty="0"/>
              <a:t>Reviewing Clock Hour Transcripts</a:t>
            </a:r>
            <a:endParaRPr lang="en-US" dirty="0"/>
          </a:p>
        </p:txBody>
      </p:sp>
    </p:spTree>
    <p:extLst>
      <p:ext uri="{BB962C8B-B14F-4D97-AF65-F5344CB8AC3E}">
        <p14:creationId xmlns:p14="http://schemas.microsoft.com/office/powerpoint/2010/main" val="512187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6341" y="1825625"/>
            <a:ext cx="7559318" cy="4351338"/>
          </a:xfrm>
          <a:prstGeom prst="rect">
            <a:avLst/>
          </a:prstGeom>
        </p:spPr>
      </p:pic>
      <p:sp>
        <p:nvSpPr>
          <p:cNvPr id="3" name="Title 2"/>
          <p:cNvSpPr>
            <a:spLocks noGrp="1"/>
          </p:cNvSpPr>
          <p:nvPr>
            <p:ph type="title"/>
          </p:nvPr>
        </p:nvSpPr>
        <p:spPr/>
        <p:txBody>
          <a:bodyPr/>
          <a:lstStyle/>
          <a:p>
            <a:r>
              <a:rPr lang="en-US" dirty="0" smtClean="0"/>
              <a:t>Enrollment Status at Clock Hour School</a:t>
            </a:r>
            <a:endParaRPr lang="en-US" dirty="0"/>
          </a:p>
        </p:txBody>
      </p:sp>
    </p:spTree>
    <p:extLst>
      <p:ext uri="{BB962C8B-B14F-4D97-AF65-F5344CB8AC3E}">
        <p14:creationId xmlns:p14="http://schemas.microsoft.com/office/powerpoint/2010/main" val="12672161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altLang="en-US" b="1" dirty="0"/>
              <a:t>Example: </a:t>
            </a:r>
          </a:p>
          <a:p>
            <a:r>
              <a:rPr lang="en-US" altLang="en-US" b="1" dirty="0"/>
              <a:t>Period of Enrollment was 9/1/89 to 8/26/90  =   51 weeks</a:t>
            </a:r>
          </a:p>
          <a:p>
            <a:r>
              <a:rPr lang="en-US" altLang="en-US" b="1" dirty="0"/>
              <a:t>Total Hours Completed  =   1550</a:t>
            </a:r>
          </a:p>
          <a:p>
            <a:r>
              <a:rPr lang="en-US" altLang="en-US" b="1" dirty="0"/>
              <a:t>Average Hours Per Week  =   1550/51 = 30</a:t>
            </a:r>
          </a:p>
          <a:p>
            <a:r>
              <a:rPr lang="en-US" altLang="en-US" b="1" dirty="0"/>
              <a:t>Assumed Enrollment Status  =   full-time</a:t>
            </a:r>
          </a:p>
          <a:p>
            <a:r>
              <a:rPr lang="en-US" altLang="en-US" b="1" dirty="0"/>
              <a:t>Number of Quarters in Period  =  51/12  =   4.25</a:t>
            </a:r>
          </a:p>
          <a:p>
            <a:r>
              <a:rPr lang="en-US" altLang="en-US" b="1" dirty="0"/>
              <a:t>Number of PSE Units  = 4.25 x 8 units = 34 units</a:t>
            </a:r>
          </a:p>
          <a:p>
            <a:pPr marL="457200" lvl="1" indent="0">
              <a:buNone/>
            </a:pPr>
            <a:r>
              <a:rPr lang="en-US" i="1" dirty="0" smtClean="0"/>
              <a:t>	Enter the info above in the transcript review tool</a:t>
            </a:r>
            <a:endParaRPr lang="en-US" i="1" dirty="0"/>
          </a:p>
        </p:txBody>
      </p:sp>
      <p:sp>
        <p:nvSpPr>
          <p:cNvPr id="3" name="Title 2"/>
          <p:cNvSpPr>
            <a:spLocks noGrp="1"/>
          </p:cNvSpPr>
          <p:nvPr>
            <p:ph type="title"/>
          </p:nvPr>
        </p:nvSpPr>
        <p:spPr/>
        <p:txBody>
          <a:bodyPr/>
          <a:lstStyle/>
          <a:p>
            <a:r>
              <a:rPr lang="en-US" altLang="en-US" dirty="0"/>
              <a:t>Reviewing Clock Hour Transcripts</a:t>
            </a:r>
            <a:endParaRPr lang="en-US" dirty="0"/>
          </a:p>
        </p:txBody>
      </p:sp>
    </p:spTree>
    <p:extLst>
      <p:ext uri="{BB962C8B-B14F-4D97-AF65-F5344CB8AC3E}">
        <p14:creationId xmlns:p14="http://schemas.microsoft.com/office/powerpoint/2010/main" val="2220930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altLang="en-US" sz="3200" b="1" dirty="0"/>
              <a:t>Students in default of federal loan not eligible for State Grant</a:t>
            </a:r>
          </a:p>
          <a:p>
            <a:r>
              <a:rPr lang="en-US" altLang="en-US" sz="3200" b="1" dirty="0"/>
              <a:t>When FAFSA processed, interface run with NSLDS database</a:t>
            </a:r>
          </a:p>
          <a:p>
            <a:pPr lvl="1"/>
            <a:r>
              <a:rPr lang="en-US" altLang="en-US" sz="3200" b="1" dirty="0"/>
              <a:t>Students in default have indicator on SAR or ISIR</a:t>
            </a:r>
          </a:p>
          <a:p>
            <a:r>
              <a:rPr lang="en-US" altLang="en-US" sz="3200" b="1" dirty="0"/>
              <a:t>Students regain eligibility by:</a:t>
            </a:r>
          </a:p>
          <a:p>
            <a:pPr lvl="1"/>
            <a:r>
              <a:rPr lang="en-US" altLang="en-US" sz="2800" b="1" dirty="0"/>
              <a:t>paying off loan</a:t>
            </a:r>
          </a:p>
          <a:p>
            <a:pPr lvl="1"/>
            <a:r>
              <a:rPr lang="en-US" altLang="en-US" sz="2800" b="1" dirty="0"/>
              <a:t>making 9 on-time monthly payments, or </a:t>
            </a:r>
          </a:p>
          <a:p>
            <a:pPr lvl="1"/>
            <a:r>
              <a:rPr lang="en-US" altLang="en-US" sz="2800" b="1" dirty="0"/>
              <a:t>making 3 on-time monthly payments prior to consolidation</a:t>
            </a:r>
          </a:p>
          <a:p>
            <a:r>
              <a:rPr lang="en-US" altLang="en-US" sz="3200" b="1" dirty="0"/>
              <a:t>Regaining eligibility extended retroactively to </a:t>
            </a:r>
            <a:r>
              <a:rPr lang="en-US" altLang="en-US" sz="3200" b="1" dirty="0" smtClean="0"/>
              <a:t/>
            </a:r>
            <a:br>
              <a:rPr lang="en-US" altLang="en-US" sz="3200" b="1" dirty="0" smtClean="0"/>
            </a:br>
            <a:r>
              <a:rPr lang="en-US" altLang="en-US" sz="3200" b="1" dirty="0" smtClean="0"/>
              <a:t>current </a:t>
            </a:r>
            <a:r>
              <a:rPr lang="en-US" altLang="en-US" sz="3200" b="1" dirty="0"/>
              <a:t>aid year for State Grant</a:t>
            </a:r>
          </a:p>
          <a:p>
            <a:endParaRPr lang="en-US" dirty="0"/>
          </a:p>
        </p:txBody>
      </p:sp>
      <p:sp>
        <p:nvSpPr>
          <p:cNvPr id="3" name="Title 2"/>
          <p:cNvSpPr>
            <a:spLocks noGrp="1"/>
          </p:cNvSpPr>
          <p:nvPr>
            <p:ph type="title"/>
          </p:nvPr>
        </p:nvSpPr>
        <p:spPr/>
        <p:txBody>
          <a:bodyPr/>
          <a:lstStyle/>
          <a:p>
            <a:r>
              <a:rPr lang="en-US" altLang="en-US" dirty="0"/>
              <a:t>Federal Student Loan Default</a:t>
            </a:r>
            <a:endParaRPr lang="en-US" dirty="0"/>
          </a:p>
        </p:txBody>
      </p:sp>
    </p:spTree>
    <p:extLst>
      <p:ext uri="{BB962C8B-B14F-4D97-AF65-F5344CB8AC3E}">
        <p14:creationId xmlns:p14="http://schemas.microsoft.com/office/powerpoint/2010/main" val="2506992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sz="2400" b="1" dirty="0"/>
              <a:t>Student not eligible if defaulted on SELF loan</a:t>
            </a:r>
          </a:p>
          <a:p>
            <a:pPr lvl="1">
              <a:lnSpc>
                <a:spcPct val="80000"/>
              </a:lnSpc>
            </a:pPr>
            <a:r>
              <a:rPr lang="en-US" altLang="en-US" sz="2000" b="1" dirty="0"/>
              <a:t>Does </a:t>
            </a:r>
            <a:r>
              <a:rPr lang="en-US" altLang="en-US" sz="2000" b="1" dirty="0">
                <a:solidFill>
                  <a:schemeClr val="folHlink"/>
                </a:solidFill>
              </a:rPr>
              <a:t>NOT</a:t>
            </a:r>
            <a:r>
              <a:rPr lang="en-US" altLang="en-US" sz="2000" b="1" dirty="0"/>
              <a:t> affect eligibility for federal aid</a:t>
            </a:r>
          </a:p>
          <a:p>
            <a:pPr>
              <a:lnSpc>
                <a:spcPct val="80000"/>
              </a:lnSpc>
            </a:pPr>
            <a:r>
              <a:rPr lang="en-US" altLang="en-US" sz="2400" b="1" dirty="0"/>
              <a:t>If loan not in collections, eligibility regained by paying off loan or making 4 to 6 monthly payments</a:t>
            </a:r>
          </a:p>
          <a:p>
            <a:pPr lvl="1">
              <a:lnSpc>
                <a:spcPct val="80000"/>
              </a:lnSpc>
            </a:pPr>
            <a:r>
              <a:rPr lang="en-US" altLang="en-US" sz="2000" b="1" dirty="0"/>
              <a:t>Eligibility retroactively extended to beginning of current aid year</a:t>
            </a:r>
          </a:p>
          <a:p>
            <a:pPr>
              <a:lnSpc>
                <a:spcPct val="80000"/>
              </a:lnSpc>
            </a:pPr>
            <a:r>
              <a:rPr lang="en-US" altLang="en-US" sz="2600" b="1" dirty="0"/>
              <a:t>If loan is in collections, must fully repay to regain eligibility</a:t>
            </a:r>
          </a:p>
          <a:p>
            <a:pPr>
              <a:lnSpc>
                <a:spcPct val="80000"/>
              </a:lnSpc>
            </a:pPr>
            <a:r>
              <a:rPr lang="en-US" altLang="en-US" sz="2400" b="1" dirty="0"/>
              <a:t>Regular interface run between SELF and State Grant databases at OHE</a:t>
            </a:r>
          </a:p>
          <a:p>
            <a:pPr lvl="1">
              <a:lnSpc>
                <a:spcPct val="80000"/>
              </a:lnSpc>
            </a:pPr>
            <a:r>
              <a:rPr lang="en-US" altLang="en-US" sz="2000" b="1" dirty="0"/>
              <a:t>OHE notifies schools via State Grant on-line hold </a:t>
            </a:r>
            <a:r>
              <a:rPr lang="en-US" altLang="en-US" sz="2000" b="1" dirty="0" smtClean="0"/>
              <a:t>report, which can be viewed via SG Web Access</a:t>
            </a:r>
            <a:endParaRPr lang="en-US" altLang="en-US" sz="2000" b="1" dirty="0"/>
          </a:p>
          <a:p>
            <a:endParaRPr lang="en-US" dirty="0"/>
          </a:p>
        </p:txBody>
      </p:sp>
      <p:sp>
        <p:nvSpPr>
          <p:cNvPr id="3" name="Title 2"/>
          <p:cNvSpPr>
            <a:spLocks noGrp="1"/>
          </p:cNvSpPr>
          <p:nvPr>
            <p:ph type="title"/>
          </p:nvPr>
        </p:nvSpPr>
        <p:spPr/>
        <p:txBody>
          <a:bodyPr/>
          <a:lstStyle/>
          <a:p>
            <a:r>
              <a:rPr lang="en-US" altLang="en-US" dirty="0"/>
              <a:t>Default on SELF Loan</a:t>
            </a:r>
            <a:endParaRPr lang="en-US" dirty="0"/>
          </a:p>
        </p:txBody>
      </p:sp>
    </p:spTree>
    <p:extLst>
      <p:ext uri="{BB962C8B-B14F-4D97-AF65-F5344CB8AC3E}">
        <p14:creationId xmlns:p14="http://schemas.microsoft.com/office/powerpoint/2010/main" val="1686420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defRPr/>
            </a:pPr>
            <a:r>
              <a:rPr lang="en-US" b="1" dirty="0"/>
              <a:t>Undocumented students meeting criteria in MN Dream Act cannot use FAFSA</a:t>
            </a:r>
          </a:p>
          <a:p>
            <a:pPr>
              <a:lnSpc>
                <a:spcPct val="80000"/>
              </a:lnSpc>
              <a:defRPr/>
            </a:pPr>
            <a:r>
              <a:rPr lang="en-US" sz="2600" b="1" dirty="0"/>
              <a:t>OHE </a:t>
            </a:r>
            <a:r>
              <a:rPr lang="en-US" sz="2600" b="1" dirty="0" smtClean="0"/>
              <a:t>annually creates a </a:t>
            </a:r>
            <a:r>
              <a:rPr lang="en-US" sz="2600" b="1" dirty="0"/>
              <a:t>MN Dream Act </a:t>
            </a:r>
            <a:r>
              <a:rPr lang="en-US" sz="2600" b="1" dirty="0" smtClean="0"/>
              <a:t>Application </a:t>
            </a:r>
            <a:r>
              <a:rPr lang="en-US" sz="2600" b="1" dirty="0"/>
              <a:t>for these students</a:t>
            </a:r>
          </a:p>
          <a:p>
            <a:pPr lvl="1">
              <a:lnSpc>
                <a:spcPct val="80000"/>
              </a:lnSpc>
              <a:defRPr/>
            </a:pPr>
            <a:r>
              <a:rPr lang="en-US" b="1" dirty="0"/>
              <a:t>Modeled after FAFSA on the </a:t>
            </a:r>
            <a:r>
              <a:rPr lang="en-US" b="1" dirty="0" smtClean="0"/>
              <a:t>Web</a:t>
            </a:r>
          </a:p>
          <a:p>
            <a:pPr lvl="1">
              <a:lnSpc>
                <a:spcPct val="80000"/>
              </a:lnSpc>
              <a:defRPr/>
            </a:pPr>
            <a:r>
              <a:rPr lang="en-US" b="1" dirty="0" smtClean="0"/>
              <a:t>Generally available 10/1</a:t>
            </a:r>
            <a:endParaRPr lang="en-US" b="1" dirty="0"/>
          </a:p>
          <a:p>
            <a:pPr lvl="1">
              <a:lnSpc>
                <a:spcPct val="80000"/>
              </a:lnSpc>
              <a:defRPr/>
            </a:pPr>
            <a:r>
              <a:rPr lang="en-US" b="1" dirty="0" smtClean="0"/>
              <a:t>Questions are in English </a:t>
            </a:r>
            <a:r>
              <a:rPr lang="en-US" b="1" dirty="0"/>
              <a:t>and Spanish</a:t>
            </a:r>
          </a:p>
          <a:p>
            <a:pPr lvl="1">
              <a:lnSpc>
                <a:spcPct val="80000"/>
              </a:lnSpc>
              <a:defRPr/>
            </a:pPr>
            <a:r>
              <a:rPr lang="en-US" b="1" dirty="0"/>
              <a:t>Must be completed in one </a:t>
            </a:r>
            <a:r>
              <a:rPr lang="en-US" b="1" dirty="0" smtClean="0"/>
              <a:t>sitting</a:t>
            </a:r>
          </a:p>
          <a:p>
            <a:pPr lvl="1">
              <a:lnSpc>
                <a:spcPct val="80000"/>
              </a:lnSpc>
              <a:defRPr/>
            </a:pPr>
            <a:r>
              <a:rPr lang="en-US" b="1" dirty="0" smtClean="0"/>
              <a:t>Uses Prior Year (PPY)</a:t>
            </a:r>
          </a:p>
          <a:p>
            <a:pPr lvl="1">
              <a:lnSpc>
                <a:spcPct val="80000"/>
              </a:lnSpc>
              <a:defRPr/>
            </a:pPr>
            <a:r>
              <a:rPr lang="en-US" b="1" dirty="0" smtClean="0"/>
              <a:t>Does not use FSA ID- not a federal app</a:t>
            </a:r>
          </a:p>
          <a:p>
            <a:pPr lvl="1">
              <a:lnSpc>
                <a:spcPct val="80000"/>
              </a:lnSpc>
              <a:defRPr/>
            </a:pPr>
            <a:r>
              <a:rPr lang="en-US" b="1" dirty="0" smtClean="0"/>
              <a:t>100% verification w/ 1040s</a:t>
            </a:r>
            <a:endParaRPr lang="en-US" b="1" dirty="0"/>
          </a:p>
          <a:p>
            <a:pPr marL="0" indent="0">
              <a:lnSpc>
                <a:spcPct val="80000"/>
              </a:lnSpc>
              <a:buNone/>
              <a:defRPr/>
            </a:pPr>
            <a:r>
              <a:rPr lang="en-US" sz="2600" b="1" dirty="0">
                <a:hlinkClick r:id="rId2"/>
              </a:rPr>
              <a:t>www.ohe.state.mn.us/MNDreamAct</a:t>
            </a:r>
            <a:endParaRPr lang="en-US" sz="2600" b="1" dirty="0"/>
          </a:p>
          <a:p>
            <a:endParaRPr lang="en-US" dirty="0"/>
          </a:p>
        </p:txBody>
      </p:sp>
      <p:sp>
        <p:nvSpPr>
          <p:cNvPr id="3" name="Title 2"/>
          <p:cNvSpPr>
            <a:spLocks noGrp="1"/>
          </p:cNvSpPr>
          <p:nvPr>
            <p:ph type="title"/>
          </p:nvPr>
        </p:nvSpPr>
        <p:spPr/>
        <p:txBody>
          <a:bodyPr/>
          <a:lstStyle/>
          <a:p>
            <a:r>
              <a:rPr lang="en-US" dirty="0" smtClean="0"/>
              <a:t>MN Dream Act Application Process</a:t>
            </a:r>
            <a:endParaRPr lang="en-US" dirty="0"/>
          </a:p>
        </p:txBody>
      </p:sp>
      <p:pic>
        <p:nvPicPr>
          <p:cNvPr id="4" name="Picture 2" descr="Feature: Minnesota Dream Ac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3507972"/>
            <a:ext cx="3484418" cy="194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09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80000"/>
              </a:lnSpc>
            </a:pPr>
            <a:r>
              <a:rPr lang="en-US" altLang="en-US" sz="3200" b="1" dirty="0"/>
              <a:t>Student not eligible if 30+ days in arrears on child support obligation</a:t>
            </a:r>
          </a:p>
          <a:p>
            <a:pPr>
              <a:lnSpc>
                <a:spcPct val="80000"/>
              </a:lnSpc>
            </a:pPr>
            <a:r>
              <a:rPr lang="en-US" altLang="en-US" sz="3200" b="1" dirty="0"/>
              <a:t>Student regains eligibility by paying off past due amount or complying with monthly payment plan approved by caseworker</a:t>
            </a:r>
          </a:p>
          <a:p>
            <a:pPr lvl="1">
              <a:lnSpc>
                <a:spcPct val="80000"/>
              </a:lnSpc>
            </a:pPr>
            <a:r>
              <a:rPr lang="en-US" altLang="en-US" sz="2800" b="1" dirty="0"/>
              <a:t>Eligibility retroactively extended to beginning of current aid year</a:t>
            </a:r>
          </a:p>
          <a:p>
            <a:pPr>
              <a:lnSpc>
                <a:spcPct val="80000"/>
              </a:lnSpc>
            </a:pPr>
            <a:r>
              <a:rPr lang="en-US" altLang="en-US" sz="3200" b="1" dirty="0"/>
              <a:t>Weekly  interface run </a:t>
            </a:r>
            <a:r>
              <a:rPr lang="en-US" altLang="en-US" sz="3200" b="1" dirty="0" smtClean="0"/>
              <a:t>between Department of Human </a:t>
            </a:r>
            <a:r>
              <a:rPr lang="en-US" altLang="en-US" sz="3200" b="1" dirty="0"/>
              <a:t>Services </a:t>
            </a:r>
            <a:r>
              <a:rPr lang="en-US" altLang="en-US" sz="3200" b="1" dirty="0" smtClean="0"/>
              <a:t>(DHS) and </a:t>
            </a:r>
            <a:r>
              <a:rPr lang="en-US" altLang="en-US" sz="3200" b="1" dirty="0"/>
              <a:t>State Grant database at OHE</a:t>
            </a:r>
          </a:p>
          <a:p>
            <a:pPr lvl="1">
              <a:lnSpc>
                <a:spcPct val="80000"/>
              </a:lnSpc>
            </a:pPr>
            <a:r>
              <a:rPr lang="en-US" altLang="en-US" sz="2800" b="1" dirty="0"/>
              <a:t>OHE notifies schools of holds on State Grant on-line hold </a:t>
            </a:r>
            <a:r>
              <a:rPr lang="en-US" altLang="en-US" sz="2800" b="1" dirty="0" smtClean="0"/>
              <a:t>report, which can be viewed via SG Web Access	</a:t>
            </a:r>
            <a:endParaRPr lang="en-US" altLang="en-US" sz="2800" b="1" dirty="0"/>
          </a:p>
          <a:p>
            <a:pPr>
              <a:lnSpc>
                <a:spcPct val="80000"/>
              </a:lnSpc>
            </a:pPr>
            <a:r>
              <a:rPr lang="en-US" altLang="en-US" sz="3200" b="1" dirty="0"/>
              <a:t>Students should be referred to county</a:t>
            </a:r>
          </a:p>
          <a:p>
            <a:endParaRPr lang="en-US" dirty="0"/>
          </a:p>
        </p:txBody>
      </p:sp>
      <p:sp>
        <p:nvSpPr>
          <p:cNvPr id="3" name="Title 2"/>
          <p:cNvSpPr>
            <a:spLocks noGrp="1"/>
          </p:cNvSpPr>
          <p:nvPr>
            <p:ph type="title"/>
          </p:nvPr>
        </p:nvSpPr>
        <p:spPr/>
        <p:txBody>
          <a:bodyPr/>
          <a:lstStyle/>
          <a:p>
            <a:r>
              <a:rPr lang="en-US" dirty="0" smtClean="0"/>
              <a:t>Child Support Hold	</a:t>
            </a:r>
            <a:endParaRPr lang="en-US" dirty="0"/>
          </a:p>
        </p:txBody>
      </p:sp>
    </p:spTree>
    <p:extLst>
      <p:ext uri="{BB962C8B-B14F-4D97-AF65-F5344CB8AC3E}">
        <p14:creationId xmlns:p14="http://schemas.microsoft.com/office/powerpoint/2010/main" val="3153131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4400" b="1" baseline="-25000" dirty="0"/>
              <a:t>Student loses eligibility as of month/year student placed on hold (regardless of when school notified)</a:t>
            </a:r>
          </a:p>
          <a:p>
            <a:r>
              <a:rPr lang="en-US" altLang="en-US" sz="4400" b="1" baseline="-25000" dirty="0"/>
              <a:t>School liable for overpayment if school paid </a:t>
            </a:r>
            <a:r>
              <a:rPr lang="en-US" altLang="en-US" sz="4400" b="1" baseline="-25000" dirty="0">
                <a:solidFill>
                  <a:schemeClr val="folHlink"/>
                </a:solidFill>
              </a:rPr>
              <a:t>AFTER</a:t>
            </a:r>
            <a:r>
              <a:rPr lang="en-US" altLang="en-US" sz="4400" b="1" baseline="-25000" dirty="0"/>
              <a:t> receiving notification student on hold</a:t>
            </a:r>
          </a:p>
          <a:p>
            <a:r>
              <a:rPr lang="en-US" altLang="en-US" sz="4400" b="1" baseline="-25000" dirty="0"/>
              <a:t>OHE notifies school with On-Line Hold Report  and SG Web Access Screen</a:t>
            </a:r>
          </a:p>
        </p:txBody>
      </p:sp>
      <p:sp>
        <p:nvSpPr>
          <p:cNvPr id="3" name="Title 2"/>
          <p:cNvSpPr>
            <a:spLocks noGrp="1"/>
          </p:cNvSpPr>
          <p:nvPr>
            <p:ph type="title"/>
          </p:nvPr>
        </p:nvSpPr>
        <p:spPr/>
        <p:txBody>
          <a:bodyPr/>
          <a:lstStyle/>
          <a:p>
            <a:r>
              <a:rPr lang="en-US" altLang="en-US" dirty="0"/>
              <a:t>Eligibility Notification</a:t>
            </a:r>
            <a:endParaRPr lang="en-US" dirty="0"/>
          </a:p>
        </p:txBody>
      </p:sp>
    </p:spTree>
    <p:extLst>
      <p:ext uri="{BB962C8B-B14F-4D97-AF65-F5344CB8AC3E}">
        <p14:creationId xmlns:p14="http://schemas.microsoft.com/office/powerpoint/2010/main" val="3089469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FAFSA output – ISIR or SAR</a:t>
            </a:r>
          </a:p>
          <a:p>
            <a:r>
              <a:rPr lang="en-US" altLang="en-US" b="1" dirty="0"/>
              <a:t>SG Student Eligibility Questionnaire </a:t>
            </a:r>
            <a:r>
              <a:rPr lang="en-US" altLang="en-US" b="1" dirty="0" smtClean="0"/>
              <a:t>(Appendix </a:t>
            </a:r>
            <a:r>
              <a:rPr lang="en-US" altLang="en-US" b="1" dirty="0"/>
              <a:t>24)</a:t>
            </a:r>
          </a:p>
          <a:p>
            <a:r>
              <a:rPr lang="en-US" altLang="en-US" b="1" dirty="0"/>
              <a:t>Documentation at school (transcripts, admissions forms, etc.)</a:t>
            </a:r>
          </a:p>
          <a:p>
            <a:r>
              <a:rPr lang="en-US" altLang="en-US" b="1" dirty="0"/>
              <a:t>SG Web Access Screen (</a:t>
            </a:r>
            <a:r>
              <a:rPr lang="en-US" altLang="en-US" b="1" dirty="0" smtClean="0"/>
              <a:t>Appendix 4</a:t>
            </a:r>
            <a:r>
              <a:rPr lang="en-US" altLang="en-US" b="1" dirty="0"/>
              <a:t>)</a:t>
            </a:r>
          </a:p>
          <a:p>
            <a:r>
              <a:rPr lang="en-US" altLang="en-US" b="1" dirty="0"/>
              <a:t>SG On-Line Hold Report (</a:t>
            </a:r>
            <a:r>
              <a:rPr lang="en-US" altLang="en-US" b="1" dirty="0" smtClean="0"/>
              <a:t>Appendix </a:t>
            </a:r>
            <a:r>
              <a:rPr lang="en-US" altLang="en-US" b="1" dirty="0"/>
              <a:t>3)</a:t>
            </a:r>
          </a:p>
          <a:p>
            <a:r>
              <a:rPr lang="en-US" altLang="en-US" b="1" dirty="0"/>
              <a:t>Appendix 6 of manual </a:t>
            </a:r>
            <a:r>
              <a:rPr lang="en-US" altLang="en-US" b="1" dirty="0" smtClean="0"/>
              <a:t>has a full list of all State Grant eligibility requirements in a chart format</a:t>
            </a:r>
            <a:endParaRPr lang="en-US" altLang="en-US" b="1" dirty="0"/>
          </a:p>
          <a:p>
            <a:endParaRPr lang="en-US" dirty="0"/>
          </a:p>
        </p:txBody>
      </p:sp>
      <p:sp>
        <p:nvSpPr>
          <p:cNvPr id="3" name="Title 2"/>
          <p:cNvSpPr>
            <a:spLocks noGrp="1"/>
          </p:cNvSpPr>
          <p:nvPr>
            <p:ph type="title"/>
          </p:nvPr>
        </p:nvSpPr>
        <p:spPr/>
        <p:txBody>
          <a:bodyPr/>
          <a:lstStyle/>
          <a:p>
            <a:r>
              <a:rPr lang="en-US" altLang="en-US" dirty="0"/>
              <a:t>Eligibility Screening Tools</a:t>
            </a:r>
            <a:endParaRPr lang="en-US" dirty="0"/>
          </a:p>
        </p:txBody>
      </p:sp>
    </p:spTree>
    <p:extLst>
      <p:ext uri="{BB962C8B-B14F-4D97-AF65-F5344CB8AC3E}">
        <p14:creationId xmlns:p14="http://schemas.microsoft.com/office/powerpoint/2010/main" val="2005015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State </a:t>
            </a:r>
            <a:r>
              <a:rPr lang="en-US" b="1" dirty="0"/>
              <a:t>Grant Web access </a:t>
            </a:r>
            <a:r>
              <a:rPr lang="en-US" b="1" dirty="0" smtClean="0"/>
              <a:t>screen</a:t>
            </a:r>
          </a:p>
          <a:p>
            <a:pPr lvl="1"/>
            <a:r>
              <a:rPr lang="en-US" b="1" dirty="0" smtClean="0"/>
              <a:t>Each </a:t>
            </a:r>
            <a:r>
              <a:rPr lang="en-US" b="1" dirty="0"/>
              <a:t>school participating in the State Grant program </a:t>
            </a:r>
            <a:r>
              <a:rPr lang="en-US" b="1" dirty="0" smtClean="0"/>
              <a:t>is </a:t>
            </a:r>
            <a:r>
              <a:rPr lang="en-US" b="1" dirty="0"/>
              <a:t>assigned a username and password to gain access to the State Grant web access </a:t>
            </a:r>
            <a:r>
              <a:rPr lang="en-US" b="1" dirty="0" smtClean="0"/>
              <a:t>screen</a:t>
            </a:r>
          </a:p>
          <a:p>
            <a:pPr lvl="1"/>
            <a:r>
              <a:rPr lang="en-US" b="1" dirty="0" smtClean="0"/>
              <a:t>This </a:t>
            </a:r>
            <a:r>
              <a:rPr lang="en-US" b="1" dirty="0"/>
              <a:t>screen will allow schools to access student hold data, prior to making State Grant </a:t>
            </a:r>
            <a:r>
              <a:rPr lang="en-US" b="1" dirty="0" smtClean="0"/>
              <a:t>disbursements</a:t>
            </a:r>
          </a:p>
          <a:p>
            <a:pPr lvl="1"/>
            <a:r>
              <a:rPr lang="en-US" b="1" dirty="0" smtClean="0"/>
              <a:t>Holds include:</a:t>
            </a:r>
          </a:p>
          <a:p>
            <a:pPr lvl="2"/>
            <a:r>
              <a:rPr lang="en-US" b="1" dirty="0" smtClean="0"/>
              <a:t>Child </a:t>
            </a:r>
            <a:r>
              <a:rPr lang="en-US" b="1" dirty="0"/>
              <a:t>support </a:t>
            </a:r>
            <a:r>
              <a:rPr lang="en-US" b="1" dirty="0" smtClean="0"/>
              <a:t>holds</a:t>
            </a:r>
          </a:p>
          <a:p>
            <a:pPr lvl="2"/>
            <a:r>
              <a:rPr lang="en-US" b="1" dirty="0" smtClean="0"/>
              <a:t>SELF default</a:t>
            </a:r>
          </a:p>
          <a:p>
            <a:pPr lvl="2"/>
            <a:r>
              <a:rPr lang="en-US" b="1" dirty="0" smtClean="0"/>
              <a:t>LPAR </a:t>
            </a:r>
            <a:r>
              <a:rPr lang="en-US" b="1" dirty="0"/>
              <a:t>units—</a:t>
            </a:r>
            <a:r>
              <a:rPr lang="en-US" b="1" i="1" dirty="0"/>
              <a:t>only</a:t>
            </a:r>
            <a:r>
              <a:rPr lang="en-US" b="1" dirty="0"/>
              <a:t> paid units</a:t>
            </a:r>
          </a:p>
          <a:p>
            <a:endParaRPr lang="en-US" dirty="0"/>
          </a:p>
        </p:txBody>
      </p:sp>
      <p:sp>
        <p:nvSpPr>
          <p:cNvPr id="3" name="Title 2"/>
          <p:cNvSpPr>
            <a:spLocks noGrp="1"/>
          </p:cNvSpPr>
          <p:nvPr>
            <p:ph type="title"/>
          </p:nvPr>
        </p:nvSpPr>
        <p:spPr/>
        <p:txBody>
          <a:bodyPr/>
          <a:lstStyle/>
          <a:p>
            <a:r>
              <a:rPr lang="en-US" dirty="0" smtClean="0"/>
              <a:t>State Grant On-line Hold Report</a:t>
            </a:r>
            <a:endParaRPr lang="en-US" dirty="0"/>
          </a:p>
        </p:txBody>
      </p:sp>
      <p:pic>
        <p:nvPicPr>
          <p:cNvPr id="4" name="Picture 3"/>
          <p:cNvPicPr>
            <a:picLocks noChangeAspect="1"/>
          </p:cNvPicPr>
          <p:nvPr/>
        </p:nvPicPr>
        <p:blipFill>
          <a:blip r:embed="rId2"/>
          <a:stretch>
            <a:fillRect/>
          </a:stretch>
        </p:blipFill>
        <p:spPr>
          <a:xfrm>
            <a:off x="5003321" y="3502325"/>
            <a:ext cx="5339751" cy="2809575"/>
          </a:xfrm>
          <a:prstGeom prst="rect">
            <a:avLst/>
          </a:prstGeom>
        </p:spPr>
      </p:pic>
    </p:spTree>
    <p:extLst>
      <p:ext uri="{BB962C8B-B14F-4D97-AF65-F5344CB8AC3E}">
        <p14:creationId xmlns:p14="http://schemas.microsoft.com/office/powerpoint/2010/main" val="5444321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State Grant On-Line Hold Report</a:t>
            </a:r>
          </a:p>
          <a:p>
            <a:pPr lvl="1"/>
            <a:r>
              <a:rPr lang="en-US" altLang="en-US" b="1" dirty="0"/>
              <a:t>OHE downloads ISIRs each night</a:t>
            </a:r>
          </a:p>
          <a:p>
            <a:pPr lvl="1"/>
            <a:r>
              <a:rPr lang="en-US" altLang="en-US" b="1" dirty="0"/>
              <a:t>Data written to school’s on-line hold report each night if:</a:t>
            </a:r>
          </a:p>
          <a:p>
            <a:pPr lvl="2"/>
            <a:r>
              <a:rPr lang="en-US" altLang="en-US" b="1" dirty="0"/>
              <a:t>Student has new hold/warning or released hold; and</a:t>
            </a:r>
          </a:p>
          <a:p>
            <a:pPr lvl="2"/>
            <a:r>
              <a:rPr lang="en-US" altLang="en-US" b="1" dirty="0"/>
              <a:t>School listed on ISIR or DDS record previously submitted by school</a:t>
            </a:r>
          </a:p>
          <a:p>
            <a:pPr lvl="1"/>
            <a:r>
              <a:rPr lang="en-US" altLang="en-US" b="1" dirty="0"/>
              <a:t>School notified via email if data added/revised</a:t>
            </a:r>
          </a:p>
          <a:p>
            <a:pPr lvl="1"/>
            <a:r>
              <a:rPr lang="en-US" altLang="en-US" b="1" dirty="0"/>
              <a:t>School can print comprehensive report or alter date range to select only new/revised records</a:t>
            </a:r>
          </a:p>
          <a:p>
            <a:pPr lvl="1"/>
            <a:r>
              <a:rPr lang="en-US" altLang="en-US" b="1" dirty="0"/>
              <a:t>Does not include MN Dream Act applicants</a:t>
            </a:r>
          </a:p>
          <a:p>
            <a:endParaRPr lang="en-US" dirty="0"/>
          </a:p>
        </p:txBody>
      </p:sp>
      <p:sp>
        <p:nvSpPr>
          <p:cNvPr id="3" name="Title 2"/>
          <p:cNvSpPr>
            <a:spLocks noGrp="1"/>
          </p:cNvSpPr>
          <p:nvPr>
            <p:ph type="title"/>
          </p:nvPr>
        </p:nvSpPr>
        <p:spPr/>
        <p:txBody>
          <a:bodyPr/>
          <a:lstStyle/>
          <a:p>
            <a:r>
              <a:rPr lang="en-US" altLang="en-US" dirty="0"/>
              <a:t>Eligibility Screening</a:t>
            </a:r>
            <a:endParaRPr lang="en-US" dirty="0"/>
          </a:p>
        </p:txBody>
      </p:sp>
    </p:spTree>
    <p:extLst>
      <p:ext uri="{BB962C8B-B14F-4D97-AF65-F5344CB8AC3E}">
        <p14:creationId xmlns:p14="http://schemas.microsoft.com/office/powerpoint/2010/main" val="3997040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Hold data displayed on report:</a:t>
            </a:r>
          </a:p>
          <a:p>
            <a:pPr lvl="1"/>
            <a:r>
              <a:rPr lang="en-US" altLang="en-US" b="1" dirty="0"/>
              <a:t>Child support arrears</a:t>
            </a:r>
          </a:p>
          <a:p>
            <a:pPr lvl="1"/>
            <a:r>
              <a:rPr lang="en-US" altLang="en-US" b="1" dirty="0"/>
              <a:t>SELF loan default</a:t>
            </a:r>
          </a:p>
          <a:p>
            <a:pPr lvl="1"/>
            <a:r>
              <a:rPr lang="en-US" altLang="en-US" b="1" dirty="0"/>
              <a:t>Units of State Grant PAID through current year</a:t>
            </a:r>
          </a:p>
          <a:p>
            <a:pPr lvl="1"/>
            <a:r>
              <a:rPr lang="en-US" altLang="en-US" b="1" dirty="0"/>
              <a:t>Previous State Grant </a:t>
            </a:r>
            <a:r>
              <a:rPr lang="en-US" altLang="en-US" b="1" dirty="0" smtClean="0"/>
              <a:t>Overpayment (rare)</a:t>
            </a:r>
          </a:p>
          <a:p>
            <a:pPr lvl="1"/>
            <a:r>
              <a:rPr lang="en-US" altLang="en-US" b="1" dirty="0" smtClean="0"/>
              <a:t>Continuously monitor the hold reports- students can have a hold, have it removed and go back on hold within the same aid year</a:t>
            </a:r>
            <a:endParaRPr lang="en-US" altLang="en-US" b="1" dirty="0"/>
          </a:p>
          <a:p>
            <a:r>
              <a:rPr lang="en-US" altLang="en-US" sz="2400" b="1" dirty="0"/>
              <a:t>Instructions and on-line tutorial available at:</a:t>
            </a:r>
          </a:p>
          <a:p>
            <a:pPr>
              <a:buNone/>
            </a:pPr>
            <a:endParaRPr lang="en-US" altLang="en-US" sz="2400" b="1" dirty="0"/>
          </a:p>
          <a:p>
            <a:pPr>
              <a:buNone/>
            </a:pPr>
            <a:r>
              <a:rPr lang="en-US" altLang="en-US" b="1" dirty="0"/>
              <a:t>     </a:t>
            </a:r>
            <a:r>
              <a:rPr lang="en-US" altLang="en-US" b="1" dirty="0">
                <a:solidFill>
                  <a:schemeClr val="hlink"/>
                </a:solidFill>
              </a:rPr>
              <a:t>http://www.ohe.state.mn.us/mPg.cfm?pageID=346</a:t>
            </a:r>
          </a:p>
          <a:p>
            <a:endParaRPr lang="en-US" dirty="0"/>
          </a:p>
        </p:txBody>
      </p:sp>
      <p:sp>
        <p:nvSpPr>
          <p:cNvPr id="3" name="Title 2"/>
          <p:cNvSpPr>
            <a:spLocks noGrp="1"/>
          </p:cNvSpPr>
          <p:nvPr>
            <p:ph type="title"/>
          </p:nvPr>
        </p:nvSpPr>
        <p:spPr/>
        <p:txBody>
          <a:bodyPr/>
          <a:lstStyle/>
          <a:p>
            <a:r>
              <a:rPr lang="en-US" altLang="en-US" dirty="0"/>
              <a:t>Eligibility Screening</a:t>
            </a:r>
            <a:endParaRPr lang="en-US" dirty="0"/>
          </a:p>
        </p:txBody>
      </p:sp>
    </p:spTree>
    <p:extLst>
      <p:ext uri="{BB962C8B-B14F-4D97-AF65-F5344CB8AC3E}">
        <p14:creationId xmlns:p14="http://schemas.microsoft.com/office/powerpoint/2010/main" val="1177895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Student screen can be used to determine:</a:t>
            </a:r>
          </a:p>
          <a:p>
            <a:pPr lvl="1"/>
            <a:r>
              <a:rPr lang="en-US" altLang="en-US" sz="2800" b="1" dirty="0"/>
              <a:t>Holds  (child support arrears, SELF default, federal loan default, State Grant overpayment)</a:t>
            </a:r>
          </a:p>
          <a:p>
            <a:pPr lvl="1"/>
            <a:r>
              <a:rPr lang="en-US" altLang="en-US" sz="2800" b="1" dirty="0"/>
              <a:t>Units of State Grant </a:t>
            </a:r>
            <a:r>
              <a:rPr lang="en-US" altLang="en-US" sz="2800" b="1" dirty="0" smtClean="0"/>
              <a:t>payments </a:t>
            </a:r>
            <a:r>
              <a:rPr lang="en-US" altLang="en-US" i="1" dirty="0" smtClean="0"/>
              <a:t>(just payments, not attendance)</a:t>
            </a:r>
            <a:endParaRPr lang="en-US" altLang="en-US" i="1" dirty="0"/>
          </a:p>
          <a:p>
            <a:pPr lvl="1"/>
            <a:r>
              <a:rPr lang="en-US" altLang="en-US" sz="2800" b="1" dirty="0"/>
              <a:t>Awards and payments for current year</a:t>
            </a:r>
          </a:p>
          <a:p>
            <a:r>
              <a:rPr lang="en-US" altLang="en-US" sz="3200" b="1" dirty="0"/>
              <a:t>School must be listed as college on student’s current ISIR in order for school to access State Grant database</a:t>
            </a:r>
          </a:p>
          <a:p>
            <a:endParaRPr lang="en-US" dirty="0"/>
          </a:p>
        </p:txBody>
      </p:sp>
      <p:sp>
        <p:nvSpPr>
          <p:cNvPr id="3" name="Title 2"/>
          <p:cNvSpPr>
            <a:spLocks noGrp="1"/>
          </p:cNvSpPr>
          <p:nvPr>
            <p:ph type="title"/>
          </p:nvPr>
        </p:nvSpPr>
        <p:spPr/>
        <p:txBody>
          <a:bodyPr/>
          <a:lstStyle/>
          <a:p>
            <a:r>
              <a:rPr lang="en-US" altLang="en-US" dirty="0"/>
              <a:t>SG Student Web Access Screen</a:t>
            </a:r>
            <a:endParaRPr lang="en-US" dirty="0"/>
          </a:p>
        </p:txBody>
      </p:sp>
    </p:spTree>
    <p:extLst>
      <p:ext uri="{BB962C8B-B14F-4D97-AF65-F5344CB8AC3E}">
        <p14:creationId xmlns:p14="http://schemas.microsoft.com/office/powerpoint/2010/main" val="4147383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SG Web Access Screen</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r="64018" b="55505"/>
          <a:stretch>
            <a:fillRect/>
          </a:stretch>
        </p:blipFill>
        <p:spPr bwMode="auto">
          <a:xfrm>
            <a:off x="172934" y="1892063"/>
            <a:ext cx="6324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2057400" y="3505199"/>
            <a:ext cx="40386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a:buNone/>
            </a:pPr>
            <a:r>
              <a:rPr lang="en-US" altLang="en-US" sz="1600" dirty="0">
                <a:solidFill>
                  <a:srgbClr val="0571E0"/>
                </a:solidFill>
              </a:rPr>
              <a:t>Username is school’s FAFSA </a:t>
            </a:r>
            <a:r>
              <a:rPr lang="en-US" altLang="en-US" sz="1600" dirty="0" smtClean="0">
                <a:solidFill>
                  <a:srgbClr val="0571E0"/>
                </a:solidFill>
              </a:rPr>
              <a:t>code.</a:t>
            </a:r>
            <a:br>
              <a:rPr lang="en-US" altLang="en-US" sz="1600" dirty="0" smtClean="0">
                <a:solidFill>
                  <a:srgbClr val="0571E0"/>
                </a:solidFill>
              </a:rPr>
            </a:br>
            <a:r>
              <a:rPr lang="en-US" altLang="en-US" sz="1600" dirty="0" smtClean="0">
                <a:solidFill>
                  <a:srgbClr val="0571E0"/>
                </a:solidFill>
              </a:rPr>
              <a:t/>
            </a:r>
            <a:br>
              <a:rPr lang="en-US" altLang="en-US" sz="1600" dirty="0" smtClean="0">
                <a:solidFill>
                  <a:srgbClr val="0571E0"/>
                </a:solidFill>
              </a:rPr>
            </a:br>
            <a:r>
              <a:rPr lang="en-US" altLang="en-US" sz="1600" dirty="0" smtClean="0">
                <a:solidFill>
                  <a:srgbClr val="0571E0"/>
                </a:solidFill>
              </a:rPr>
              <a:t>Password </a:t>
            </a:r>
            <a:r>
              <a:rPr lang="en-US" altLang="en-US" sz="1600" dirty="0">
                <a:solidFill>
                  <a:srgbClr val="0571E0"/>
                </a:solidFill>
              </a:rPr>
              <a:t>is set by </a:t>
            </a:r>
            <a:r>
              <a:rPr lang="en-US" altLang="en-US" sz="1600" dirty="0" smtClean="0">
                <a:solidFill>
                  <a:srgbClr val="0571E0"/>
                </a:solidFill>
              </a:rPr>
              <a:t>school.</a:t>
            </a:r>
            <a:br>
              <a:rPr lang="en-US" altLang="en-US" sz="1600" dirty="0" smtClean="0">
                <a:solidFill>
                  <a:srgbClr val="0571E0"/>
                </a:solidFill>
              </a:rPr>
            </a:br>
            <a:r>
              <a:rPr lang="en-US" altLang="en-US" sz="1600" dirty="0" smtClean="0">
                <a:solidFill>
                  <a:srgbClr val="0571E0"/>
                </a:solidFill>
              </a:rPr>
              <a:t>(Call </a:t>
            </a:r>
            <a:r>
              <a:rPr lang="en-US" altLang="en-US" sz="1600" dirty="0">
                <a:solidFill>
                  <a:srgbClr val="0571E0"/>
                </a:solidFill>
              </a:rPr>
              <a:t>OHE Grant Unit for </a:t>
            </a:r>
            <a:r>
              <a:rPr lang="en-US" altLang="en-US" sz="1600" dirty="0" smtClean="0">
                <a:solidFill>
                  <a:srgbClr val="0571E0"/>
                </a:solidFill>
              </a:rPr>
              <a:t>assistance.)</a:t>
            </a:r>
            <a:endParaRPr lang="en-US" altLang="en-US" sz="1600" dirty="0">
              <a:solidFill>
                <a:srgbClr val="0571E0"/>
              </a:solidFill>
            </a:endParaRPr>
          </a:p>
          <a:p>
            <a:pPr eaLnBrk="1" hangingPunct="1">
              <a:buFontTx/>
              <a:buNone/>
            </a:pPr>
            <a:endParaRPr lang="en-US" altLang="en-US" sz="1600" dirty="0">
              <a:solidFill>
                <a:srgbClr val="0571E0"/>
              </a:solidFill>
            </a:endParaRPr>
          </a:p>
        </p:txBody>
      </p:sp>
      <p:sp>
        <p:nvSpPr>
          <p:cNvPr id="6" name="TextBox 5"/>
          <p:cNvSpPr txBox="1"/>
          <p:nvPr/>
        </p:nvSpPr>
        <p:spPr>
          <a:xfrm>
            <a:off x="6497534" y="3892998"/>
            <a:ext cx="4856266" cy="646331"/>
          </a:xfrm>
          <a:prstGeom prst="rect">
            <a:avLst/>
          </a:prstGeom>
          <a:noFill/>
        </p:spPr>
        <p:txBody>
          <a:bodyPr wrap="none" rtlCol="0">
            <a:spAutoFit/>
          </a:bodyPr>
          <a:lstStyle/>
          <a:p>
            <a:r>
              <a:rPr lang="en-US" altLang="en-US" b="1" dirty="0">
                <a:hlinkClick r:id="rId3"/>
              </a:rPr>
              <a:t>https://www.ohe.state.mn.us/SSL/SG/index.cfm</a:t>
            </a:r>
            <a:endParaRPr lang="en-US" altLang="en-US" b="1" dirty="0"/>
          </a:p>
          <a:p>
            <a:endParaRPr lang="en-US" dirty="0"/>
          </a:p>
        </p:txBody>
      </p:sp>
    </p:spTree>
    <p:extLst>
      <p:ext uri="{BB962C8B-B14F-4D97-AF65-F5344CB8AC3E}">
        <p14:creationId xmlns:p14="http://schemas.microsoft.com/office/powerpoint/2010/main" val="17815763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1465" y="472311"/>
            <a:ext cx="10515600" cy="1325563"/>
          </a:xfrm>
        </p:spPr>
        <p:txBody>
          <a:bodyPr/>
          <a:lstStyle/>
          <a:p>
            <a:r>
              <a:rPr lang="en-US" altLang="en-US" dirty="0"/>
              <a:t>SG Student Web Access Screen</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r="53128" b="47118"/>
          <a:stretch>
            <a:fillRect/>
          </a:stretch>
        </p:blipFill>
        <p:spPr bwMode="auto">
          <a:xfrm>
            <a:off x="641465" y="1851705"/>
            <a:ext cx="6889865" cy="437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6096000" y="2689166"/>
            <a:ext cx="914400" cy="485775"/>
          </a:xfrm>
          <a:prstGeom prst="leftArrow">
            <a:avLst>
              <a:gd name="adj1" fmla="val 50000"/>
              <a:gd name="adj2" fmla="val 50248"/>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Rectangle 8"/>
          <p:cNvSpPr>
            <a:spLocks noChangeArrowheads="1"/>
          </p:cNvSpPr>
          <p:nvPr/>
        </p:nvSpPr>
        <p:spPr bwMode="auto">
          <a:xfrm>
            <a:off x="2089265" y="5836978"/>
            <a:ext cx="7620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rgbClr val="0A0F22"/>
                </a:solidFill>
                <a:latin typeface="Arial" panose="020B0604020202020204" pitchFamily="34" charset="0"/>
              </a:defRPr>
            </a:lvl1pPr>
            <a:lvl2pPr>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lvl="1" eaLnBrk="1" hangingPunct="1">
              <a:lnSpc>
                <a:spcPct val="80000"/>
              </a:lnSpc>
              <a:buFontTx/>
              <a:buNone/>
            </a:pPr>
            <a:r>
              <a:rPr lang="en-US" altLang="en-US" dirty="0">
                <a:solidFill>
                  <a:srgbClr val="0571E0"/>
                </a:solidFill>
                <a:hlinkClick r:id="rId3"/>
              </a:rPr>
              <a:t>https://www.ohe.state.mn.us/SSL/SG/index.cfm</a:t>
            </a:r>
            <a:endParaRPr lang="en-US" altLang="en-US" dirty="0">
              <a:solidFill>
                <a:srgbClr val="0571E0"/>
              </a:solidFill>
            </a:endParaRPr>
          </a:p>
        </p:txBody>
      </p:sp>
    </p:spTree>
    <p:extLst>
      <p:ext uri="{BB962C8B-B14F-4D97-AF65-F5344CB8AC3E}">
        <p14:creationId xmlns:p14="http://schemas.microsoft.com/office/powerpoint/2010/main" val="10331637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SG Student Web Access Screen</a:t>
            </a:r>
            <a:endParaRPr lang="en-US" dirty="0"/>
          </a:p>
        </p:txBody>
      </p:sp>
      <p:pic>
        <p:nvPicPr>
          <p:cNvPr id="4"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165" r="21051" b="24864"/>
          <a:stretch/>
        </p:blipFill>
        <p:spPr bwMode="auto">
          <a:xfrm>
            <a:off x="1346662" y="1629440"/>
            <a:ext cx="6916190" cy="41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5119687" y="3016251"/>
            <a:ext cx="976313" cy="485775"/>
          </a:xfrm>
          <a:prstGeom prst="leftArrow">
            <a:avLst>
              <a:gd name="adj1" fmla="val 50000"/>
              <a:gd name="adj2" fmla="val 50245"/>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AutoShape 2"/>
          <p:cNvSpPr>
            <a:spLocks noChangeArrowheads="1"/>
          </p:cNvSpPr>
          <p:nvPr/>
        </p:nvSpPr>
        <p:spPr bwMode="auto">
          <a:xfrm>
            <a:off x="5119687" y="3997617"/>
            <a:ext cx="976313" cy="485775"/>
          </a:xfrm>
          <a:prstGeom prst="leftArrow">
            <a:avLst>
              <a:gd name="adj1" fmla="val 50000"/>
              <a:gd name="adj2" fmla="val 50245"/>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AutoShape 2"/>
          <p:cNvSpPr>
            <a:spLocks noChangeArrowheads="1"/>
          </p:cNvSpPr>
          <p:nvPr/>
        </p:nvSpPr>
        <p:spPr bwMode="auto">
          <a:xfrm>
            <a:off x="5119687" y="4844763"/>
            <a:ext cx="976313" cy="485775"/>
          </a:xfrm>
          <a:prstGeom prst="leftArrow">
            <a:avLst>
              <a:gd name="adj1" fmla="val 50000"/>
              <a:gd name="adj2" fmla="val 50245"/>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8" name="Rectangle 8"/>
          <p:cNvSpPr>
            <a:spLocks noChangeArrowheads="1"/>
          </p:cNvSpPr>
          <p:nvPr/>
        </p:nvSpPr>
        <p:spPr bwMode="auto">
          <a:xfrm>
            <a:off x="1797843" y="5946371"/>
            <a:ext cx="7620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rgbClr val="0A0F22"/>
                </a:solidFill>
                <a:latin typeface="Arial" panose="020B0604020202020204" pitchFamily="34" charset="0"/>
              </a:defRPr>
            </a:lvl1pPr>
            <a:lvl2pPr>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lvl="1" eaLnBrk="1" hangingPunct="1">
              <a:lnSpc>
                <a:spcPct val="80000"/>
              </a:lnSpc>
              <a:buFontTx/>
              <a:buNone/>
            </a:pPr>
            <a:r>
              <a:rPr lang="en-US" altLang="en-US" dirty="0">
                <a:solidFill>
                  <a:srgbClr val="0571E0"/>
                </a:solidFill>
                <a:hlinkClick r:id="rId3"/>
              </a:rPr>
              <a:t>https://www.ohe.state.mn.us/SSL/SG/index.cfm</a:t>
            </a:r>
            <a:endParaRPr lang="en-US" altLang="en-US" dirty="0">
              <a:solidFill>
                <a:srgbClr val="0571E0"/>
              </a:solidFill>
            </a:endParaRPr>
          </a:p>
        </p:txBody>
      </p:sp>
    </p:spTree>
    <p:extLst>
      <p:ext uri="{BB962C8B-B14F-4D97-AF65-F5344CB8AC3E}">
        <p14:creationId xmlns:p14="http://schemas.microsoft.com/office/powerpoint/2010/main" val="470045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Original </a:t>
            </a:r>
            <a:r>
              <a:rPr lang="en-US" altLang="en-US" b="1" dirty="0" smtClean="0"/>
              <a:t>FAFSA/MN Dream Act Application </a:t>
            </a:r>
            <a:r>
              <a:rPr lang="en-US" altLang="en-US" b="1" dirty="0"/>
              <a:t>must be received by the federal application C</a:t>
            </a:r>
            <a:r>
              <a:rPr lang="en-US" altLang="en-US" b="1" dirty="0" smtClean="0"/>
              <a:t>entral Processing Center </a:t>
            </a:r>
            <a:r>
              <a:rPr lang="en-US" altLang="en-US" b="1" dirty="0"/>
              <a:t>(CPS</a:t>
            </a:r>
            <a:r>
              <a:rPr lang="en-US" altLang="en-US" b="1" dirty="0" smtClean="0"/>
              <a:t>)/OHE </a:t>
            </a:r>
            <a:r>
              <a:rPr lang="en-US" altLang="en-US" b="1" i="1" dirty="0"/>
              <a:t>no later than </a:t>
            </a:r>
            <a:r>
              <a:rPr lang="en-US" altLang="en-US" b="1" dirty="0"/>
              <a:t>the 30th day of the term</a:t>
            </a:r>
          </a:p>
          <a:p>
            <a:pPr lvl="1"/>
            <a:r>
              <a:rPr lang="en-US" altLang="en-US" sz="2800" b="1" dirty="0"/>
              <a:t>e.g., September 30</a:t>
            </a:r>
            <a:r>
              <a:rPr lang="en-US" altLang="en-US" sz="2800" b="1" baseline="30000" dirty="0"/>
              <a:t>th</a:t>
            </a:r>
            <a:r>
              <a:rPr lang="en-US" altLang="en-US" sz="2800" b="1" dirty="0"/>
              <a:t> for term starting September 1</a:t>
            </a:r>
          </a:p>
          <a:p>
            <a:pPr lvl="1"/>
            <a:r>
              <a:rPr lang="en-US" altLang="en-US" sz="2800" b="1" dirty="0"/>
              <a:t>The FAFSA receipt date appears as Application Receipt Date on the </a:t>
            </a:r>
            <a:r>
              <a:rPr lang="en-US" altLang="en-US" sz="2800" b="1" dirty="0" smtClean="0"/>
              <a:t>Institutional Student Information Record (ISIR) and Student Aid Report (SAR).</a:t>
            </a:r>
            <a:endParaRPr lang="en-US" altLang="en-US" sz="2800" b="1" dirty="0"/>
          </a:p>
          <a:p>
            <a:pPr lvl="1"/>
            <a:r>
              <a:rPr lang="en-US" altLang="en-US" sz="2800" b="1" dirty="0"/>
              <a:t>Deadline applies only to ORIGINAL application</a:t>
            </a:r>
          </a:p>
          <a:p>
            <a:pPr lvl="2"/>
            <a:r>
              <a:rPr lang="en-US" altLang="en-US" sz="2400" b="1" dirty="0"/>
              <a:t>No deadline for corrections</a:t>
            </a:r>
          </a:p>
          <a:p>
            <a:pPr lvl="1"/>
            <a:r>
              <a:rPr lang="en-US" altLang="en-US" sz="2800" b="1" dirty="0"/>
              <a:t>Missing deadline for one term won’t affect subsequent terms (if deadline met for those terms)</a:t>
            </a:r>
          </a:p>
          <a:p>
            <a:endParaRPr lang="en-US" dirty="0"/>
          </a:p>
        </p:txBody>
      </p:sp>
      <p:sp>
        <p:nvSpPr>
          <p:cNvPr id="3" name="Title 2"/>
          <p:cNvSpPr>
            <a:spLocks noGrp="1"/>
          </p:cNvSpPr>
          <p:nvPr>
            <p:ph type="title"/>
          </p:nvPr>
        </p:nvSpPr>
        <p:spPr/>
        <p:txBody>
          <a:bodyPr/>
          <a:lstStyle/>
          <a:p>
            <a:r>
              <a:rPr lang="en-US" dirty="0" smtClean="0"/>
              <a:t>State Grant Application Deadline	</a:t>
            </a:r>
            <a:endParaRPr lang="en-US" dirty="0"/>
          </a:p>
        </p:txBody>
      </p:sp>
    </p:spTree>
    <p:extLst>
      <p:ext uri="{BB962C8B-B14F-4D97-AF65-F5344CB8AC3E}">
        <p14:creationId xmlns:p14="http://schemas.microsoft.com/office/powerpoint/2010/main" val="16641287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On-Line Hold Report</a:t>
            </a: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r="53128" b="47118"/>
          <a:stretch>
            <a:fillRect/>
          </a:stretch>
        </p:blipFill>
        <p:spPr bwMode="auto">
          <a:xfrm>
            <a:off x="1023851" y="1717675"/>
            <a:ext cx="7239000" cy="45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6458988" y="2859663"/>
            <a:ext cx="1205346" cy="563360"/>
          </a:xfrm>
          <a:prstGeom prst="leftArrow">
            <a:avLst>
              <a:gd name="adj1" fmla="val 50000"/>
              <a:gd name="adj2" fmla="val 50245"/>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Rectangle 8"/>
          <p:cNvSpPr>
            <a:spLocks noChangeArrowheads="1"/>
          </p:cNvSpPr>
          <p:nvPr/>
        </p:nvSpPr>
        <p:spPr bwMode="auto">
          <a:xfrm>
            <a:off x="2286000" y="4998720"/>
            <a:ext cx="7620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rgbClr val="0A0F22"/>
                </a:solidFill>
                <a:latin typeface="Arial" panose="020B0604020202020204" pitchFamily="34" charset="0"/>
              </a:defRPr>
            </a:lvl1pPr>
            <a:lvl2pPr>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lvl="1" eaLnBrk="1" hangingPunct="1">
              <a:lnSpc>
                <a:spcPct val="80000"/>
              </a:lnSpc>
              <a:buFontTx/>
              <a:buNone/>
            </a:pPr>
            <a:r>
              <a:rPr lang="en-US" altLang="en-US" dirty="0">
                <a:solidFill>
                  <a:srgbClr val="0571E0"/>
                </a:solidFill>
                <a:hlinkClick r:id="rId3"/>
              </a:rPr>
              <a:t>https://www.ohe.state.mn.us/SSL/SG/index.cfm</a:t>
            </a:r>
            <a:endParaRPr lang="en-US" altLang="en-US" dirty="0">
              <a:solidFill>
                <a:srgbClr val="0571E0"/>
              </a:solidFill>
            </a:endParaRPr>
          </a:p>
        </p:txBody>
      </p:sp>
    </p:spTree>
    <p:extLst>
      <p:ext uri="{BB962C8B-B14F-4D97-AF65-F5344CB8AC3E}">
        <p14:creationId xmlns:p14="http://schemas.microsoft.com/office/powerpoint/2010/main" val="2885809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On-Line Hold Report</a:t>
            </a:r>
            <a:endParaRPr lang="en-US" dirty="0"/>
          </a:p>
        </p:txBody>
      </p:sp>
      <p:sp>
        <p:nvSpPr>
          <p:cNvPr id="4" name="TextBox 5"/>
          <p:cNvSpPr txBox="1">
            <a:spLocks noChangeArrowheads="1"/>
          </p:cNvSpPr>
          <p:nvPr/>
        </p:nvSpPr>
        <p:spPr bwMode="auto">
          <a:xfrm>
            <a:off x="838200" y="1752600"/>
            <a:ext cx="10515600" cy="9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algn="ctr" eaLnBrk="1" hangingPunct="1">
              <a:buFontTx/>
              <a:buNone/>
            </a:pPr>
            <a:r>
              <a:rPr lang="en-US" altLang="en-US" sz="3200" dirty="0">
                <a:solidFill>
                  <a:srgbClr val="0571E0"/>
                </a:solidFill>
              </a:rPr>
              <a:t>Tutorial available at: </a:t>
            </a:r>
            <a:r>
              <a:rPr lang="en-US" altLang="en-US" sz="3200" dirty="0">
                <a:solidFill>
                  <a:srgbClr val="0571E0"/>
                </a:solidFill>
                <a:hlinkClick r:id="rId2"/>
              </a:rPr>
              <a:t>www.ohe.state.mn.us</a:t>
            </a:r>
            <a:endParaRPr lang="en-US" altLang="en-US" sz="3200" dirty="0">
              <a:solidFill>
                <a:srgbClr val="0571E0"/>
              </a:solidFill>
            </a:endParaRPr>
          </a:p>
          <a:p>
            <a:pPr algn="ctr" eaLnBrk="1" hangingPunct="1">
              <a:buFontTx/>
              <a:buNone/>
            </a:pPr>
            <a:r>
              <a:rPr lang="en-US" altLang="en-US" sz="1800" dirty="0">
                <a:solidFill>
                  <a:srgbClr val="0571E0"/>
                </a:solidFill>
              </a:rPr>
              <a:t>(Minnesota State Grant Program Administration Page)</a:t>
            </a:r>
          </a:p>
        </p:txBody>
      </p:sp>
      <p:graphicFrame>
        <p:nvGraphicFramePr>
          <p:cNvPr id="5" name="Table 4"/>
          <p:cNvGraphicFramePr>
            <a:graphicFrameLocks noGrp="1"/>
          </p:cNvGraphicFramePr>
          <p:nvPr>
            <p:extLst>
              <p:ext uri="{D42A27DB-BD31-4B8C-83A1-F6EECF244321}">
                <p14:modId xmlns:p14="http://schemas.microsoft.com/office/powerpoint/2010/main" val="1344246507"/>
              </p:ext>
            </p:extLst>
          </p:nvPr>
        </p:nvGraphicFramePr>
        <p:xfrm>
          <a:off x="2213950" y="2669774"/>
          <a:ext cx="7764100" cy="3993196"/>
        </p:xfrm>
        <a:graphic>
          <a:graphicData uri="http://schemas.openxmlformats.org/drawingml/2006/table">
            <a:tbl>
              <a:tblPr/>
              <a:tblGrid>
                <a:gridCol w="759326">
                  <a:extLst>
                    <a:ext uri="{9D8B030D-6E8A-4147-A177-3AD203B41FA5}">
                      <a16:colId xmlns:a16="http://schemas.microsoft.com/office/drawing/2014/main" val="20000"/>
                    </a:ext>
                  </a:extLst>
                </a:gridCol>
                <a:gridCol w="455595">
                  <a:extLst>
                    <a:ext uri="{9D8B030D-6E8A-4147-A177-3AD203B41FA5}">
                      <a16:colId xmlns:a16="http://schemas.microsoft.com/office/drawing/2014/main" val="20001"/>
                    </a:ext>
                  </a:extLst>
                </a:gridCol>
                <a:gridCol w="626444">
                  <a:extLst>
                    <a:ext uri="{9D8B030D-6E8A-4147-A177-3AD203B41FA5}">
                      <a16:colId xmlns:a16="http://schemas.microsoft.com/office/drawing/2014/main" val="20002"/>
                    </a:ext>
                  </a:extLst>
                </a:gridCol>
                <a:gridCol w="455595">
                  <a:extLst>
                    <a:ext uri="{9D8B030D-6E8A-4147-A177-3AD203B41FA5}">
                      <a16:colId xmlns:a16="http://schemas.microsoft.com/office/drawing/2014/main" val="20003"/>
                    </a:ext>
                  </a:extLst>
                </a:gridCol>
                <a:gridCol w="455595">
                  <a:extLst>
                    <a:ext uri="{9D8B030D-6E8A-4147-A177-3AD203B41FA5}">
                      <a16:colId xmlns:a16="http://schemas.microsoft.com/office/drawing/2014/main" val="20004"/>
                    </a:ext>
                  </a:extLst>
                </a:gridCol>
                <a:gridCol w="455595">
                  <a:extLst>
                    <a:ext uri="{9D8B030D-6E8A-4147-A177-3AD203B41FA5}">
                      <a16:colId xmlns:a16="http://schemas.microsoft.com/office/drawing/2014/main" val="20005"/>
                    </a:ext>
                  </a:extLst>
                </a:gridCol>
                <a:gridCol w="455595">
                  <a:extLst>
                    <a:ext uri="{9D8B030D-6E8A-4147-A177-3AD203B41FA5}">
                      <a16:colId xmlns:a16="http://schemas.microsoft.com/office/drawing/2014/main" val="20006"/>
                    </a:ext>
                  </a:extLst>
                </a:gridCol>
                <a:gridCol w="455595">
                  <a:extLst>
                    <a:ext uri="{9D8B030D-6E8A-4147-A177-3AD203B41FA5}">
                      <a16:colId xmlns:a16="http://schemas.microsoft.com/office/drawing/2014/main" val="20007"/>
                    </a:ext>
                  </a:extLst>
                </a:gridCol>
                <a:gridCol w="455595">
                  <a:extLst>
                    <a:ext uri="{9D8B030D-6E8A-4147-A177-3AD203B41FA5}">
                      <a16:colId xmlns:a16="http://schemas.microsoft.com/office/drawing/2014/main" val="20008"/>
                    </a:ext>
                  </a:extLst>
                </a:gridCol>
                <a:gridCol w="455595">
                  <a:extLst>
                    <a:ext uri="{9D8B030D-6E8A-4147-A177-3AD203B41FA5}">
                      <a16:colId xmlns:a16="http://schemas.microsoft.com/office/drawing/2014/main" val="20009"/>
                    </a:ext>
                  </a:extLst>
                </a:gridCol>
                <a:gridCol w="455595">
                  <a:extLst>
                    <a:ext uri="{9D8B030D-6E8A-4147-A177-3AD203B41FA5}">
                      <a16:colId xmlns:a16="http://schemas.microsoft.com/office/drawing/2014/main" val="20010"/>
                    </a:ext>
                  </a:extLst>
                </a:gridCol>
                <a:gridCol w="455595">
                  <a:extLst>
                    <a:ext uri="{9D8B030D-6E8A-4147-A177-3AD203B41FA5}">
                      <a16:colId xmlns:a16="http://schemas.microsoft.com/office/drawing/2014/main" val="20011"/>
                    </a:ext>
                  </a:extLst>
                </a:gridCol>
                <a:gridCol w="455595">
                  <a:extLst>
                    <a:ext uri="{9D8B030D-6E8A-4147-A177-3AD203B41FA5}">
                      <a16:colId xmlns:a16="http://schemas.microsoft.com/office/drawing/2014/main" val="20012"/>
                    </a:ext>
                  </a:extLst>
                </a:gridCol>
                <a:gridCol w="455595">
                  <a:extLst>
                    <a:ext uri="{9D8B030D-6E8A-4147-A177-3AD203B41FA5}">
                      <a16:colId xmlns:a16="http://schemas.microsoft.com/office/drawing/2014/main" val="20013"/>
                    </a:ext>
                  </a:extLst>
                </a:gridCol>
                <a:gridCol w="455595">
                  <a:extLst>
                    <a:ext uri="{9D8B030D-6E8A-4147-A177-3AD203B41FA5}">
                      <a16:colId xmlns:a16="http://schemas.microsoft.com/office/drawing/2014/main" val="20014"/>
                    </a:ext>
                  </a:extLst>
                </a:gridCol>
                <a:gridCol w="455595">
                  <a:extLst>
                    <a:ext uri="{9D8B030D-6E8A-4147-A177-3AD203B41FA5}">
                      <a16:colId xmlns:a16="http://schemas.microsoft.com/office/drawing/2014/main" val="20015"/>
                    </a:ext>
                  </a:extLst>
                </a:gridCol>
              </a:tblGrid>
              <a:tr h="105466">
                <a:tc rowSpan="7">
                  <a:txBody>
                    <a:bodyPr/>
                    <a:lstStyle/>
                    <a:p>
                      <a:pPr algn="ctr" fontAlgn="ctr"/>
                      <a:r>
                        <a:rPr lang="en-US" sz="600" b="0" i="0" u="sng" strike="noStrike" dirty="0">
                          <a:solidFill>
                            <a:srgbClr val="0000FF"/>
                          </a:solidFill>
                          <a:latin typeface="Arial"/>
                          <a:hlinkClick r:id=""/>
                        </a:rPr>
                        <a:t>SSN</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7">
                  <a:txBody>
                    <a:bodyPr/>
                    <a:lstStyle/>
                    <a:p>
                      <a:pPr algn="ctr" fontAlgn="ctr"/>
                      <a:r>
                        <a:rPr lang="en-US" sz="600" b="0" i="0" u="sng" strike="noStrike" dirty="0">
                          <a:solidFill>
                            <a:srgbClr val="0000FF"/>
                          </a:solidFill>
                          <a:latin typeface="Arial"/>
                          <a:hlinkClick r:id=""/>
                        </a:rPr>
                        <a:t>Student</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600" b="0" i="0" u="sng" strike="noStrike" dirty="0">
                          <a:solidFill>
                            <a:srgbClr val="0000FF"/>
                          </a:solidFill>
                          <a:latin typeface="Arial"/>
                          <a:hlinkClick r:id="" action="ppaction://hlinkfile"/>
                        </a:rPr>
                        <a:t>help</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05466">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05466">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Child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Child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05466">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SELF</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SELF</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Support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Support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Child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05466">
                <a:tc vMerge="1">
                  <a:txBody>
                    <a:bodyPr/>
                    <a:lstStyle/>
                    <a:p>
                      <a:endParaRPr lang="en-US"/>
                    </a:p>
                  </a:txBody>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600" b="0" i="0" u="sng" strike="noStrike" dirty="0">
                          <a:solidFill>
                            <a:srgbClr val="0000FF"/>
                          </a:solidFill>
                          <a:latin typeface="Arial"/>
                          <a:hlinkClick r:id=""/>
                        </a:rPr>
                        <a:t>DDS/</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SELF</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Child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Support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none" strike="noStrike" dirty="0">
                          <a:solidFill>
                            <a:srgbClr val="0000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05466">
                <a:tc vMerge="1">
                  <a:txBody>
                    <a:bodyPr/>
                    <a:lstStyle/>
                    <a:p>
                      <a:endParaRPr lang="en-US"/>
                    </a:p>
                  </a:txBody>
                  <a:tcPr/>
                </a:tc>
                <a:tc>
                  <a:txBody>
                    <a:bodyPr/>
                    <a:lstStyle/>
                    <a:p>
                      <a:pPr algn="ctr" fontAlgn="ctr"/>
                      <a:r>
                        <a:rPr lang="en-US" sz="600" b="0" i="0" u="sng" strike="noStrike" dirty="0">
                          <a:solidFill>
                            <a:srgbClr val="0000FF"/>
                          </a:solidFill>
                          <a:latin typeface="Arial"/>
                          <a:hlinkClick r:id=""/>
                        </a:rPr>
                        <a:t>Aid</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600" b="0" i="0" u="sng" strike="noStrike" dirty="0">
                          <a:solidFill>
                            <a:srgbClr val="0000FF"/>
                          </a:solidFill>
                          <a:latin typeface="Arial"/>
                          <a:hlinkClick r:id=""/>
                        </a:rPr>
                        <a:t>ISIR</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SELF</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start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end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Notification</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Support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start</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end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Notification</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 </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Units</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500" b="0" i="0" u="none" strike="noStrike" dirty="0">
                          <a:solidFill>
                            <a:srgbClr val="441100"/>
                          </a:solidFill>
                          <a:latin typeface="Arial"/>
                        </a:rPr>
                        <a:t>Units</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600" b="0" i="0" u="sng" strike="noStrike" dirty="0">
                          <a:solidFill>
                            <a:srgbClr val="0000FF"/>
                          </a:solidFill>
                          <a:latin typeface="Arial"/>
                          <a:hlinkClick r:id=""/>
                        </a:rPr>
                        <a:t>Last</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04857">
                <a:tc vMerge="1">
                  <a:txBody>
                    <a:bodyPr/>
                    <a:lstStyle/>
                    <a:p>
                      <a:endParaRPr lang="en-US"/>
                    </a:p>
                  </a:txBody>
                  <a:tcPr/>
                </a:tc>
                <a:tc>
                  <a:txBody>
                    <a:bodyPr/>
                    <a:lstStyle/>
                    <a:p>
                      <a:pPr algn="ctr" fontAlgn="ctr"/>
                      <a:r>
                        <a:rPr lang="en-US" sz="600" b="0" i="0" u="sng" strike="noStrike" dirty="0">
                          <a:solidFill>
                            <a:srgbClr val="0000FF"/>
                          </a:solidFill>
                          <a:latin typeface="Arial"/>
                          <a:hlinkClick r:id=""/>
                        </a:rPr>
                        <a:t>Year</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600" b="0" i="0" u="sng" strike="noStrike" dirty="0">
                          <a:solidFill>
                            <a:srgbClr val="0000FF"/>
                          </a:solidFill>
                          <a:latin typeface="Arial"/>
                          <a:hlinkClick r:id=""/>
                        </a:rPr>
                        <a:t>rank</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hold</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Units</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&gt; 72 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441100"/>
                          </a:solidFill>
                          <a:latin typeface="Arial"/>
                        </a:rPr>
                        <a:t>&lt; 72 date</a:t>
                      </a: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600" b="0" i="0" u="sng" strike="noStrike" dirty="0">
                          <a:solidFill>
                            <a:srgbClr val="0000FF"/>
                          </a:solidFill>
                          <a:latin typeface="Arial"/>
                          <a:hlinkClick r:id=""/>
                        </a:rPr>
                        <a:t>Transaction</a:t>
                      </a:r>
                      <a:endParaRPr lang="en-US" sz="600" b="0" i="0" u="sng" strike="noStrike" dirty="0">
                        <a:solidFill>
                          <a:srgbClr val="0000FF"/>
                        </a:solidFill>
                        <a:latin typeface="Arial"/>
                      </a:endParaRPr>
                    </a:p>
                  </a:txBody>
                  <a:tcPr marL="5589" marR="5589" marT="55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5466">
                <a:tc>
                  <a:txBody>
                    <a:bodyPr/>
                    <a:lstStyle/>
                    <a:p>
                      <a:pPr algn="ctr" fontAlgn="b"/>
                      <a:r>
                        <a:rPr lang="en-US" sz="500" b="0" i="0" u="none" strike="noStrike" dirty="0">
                          <a:solidFill>
                            <a:srgbClr val="441100"/>
                          </a:solidFill>
                          <a:latin typeface="Arial"/>
                        </a:rPr>
                        <a:t>617-xx-xxxx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73.6 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9/15/2006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9/15/2006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5466">
                <a:tc>
                  <a:txBody>
                    <a:bodyPr/>
                    <a:lstStyle/>
                    <a:p>
                      <a:pPr algn="ctr" fontAlgn="b"/>
                      <a:r>
                        <a:rPr lang="en-US" sz="500" b="0" i="0" u="none" strike="noStrike" dirty="0">
                          <a:solidFill>
                            <a:srgbClr val="441100"/>
                          </a:solidFill>
                          <a:latin typeface="Arial"/>
                        </a:rPr>
                        <a:t>553-xx-xxxx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72.8 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5466">
                <a:tc>
                  <a:txBody>
                    <a:bodyPr/>
                    <a:lstStyle/>
                    <a:p>
                      <a:pPr algn="ctr" fontAlgn="b"/>
                      <a:r>
                        <a:rPr lang="en-US" sz="500" b="0" i="0" u="none" strike="noStrike" dirty="0">
                          <a:solidFill>
                            <a:srgbClr val="441100"/>
                          </a:solidFill>
                          <a:latin typeface="Arial"/>
                        </a:rPr>
                        <a:t>553-xx-xxxx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72.8 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8/31/2006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8/31/2006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466">
                <a:tc>
                  <a:txBody>
                    <a:bodyPr/>
                    <a:lstStyle/>
                    <a:p>
                      <a:pPr algn="ctr" fontAlgn="b"/>
                      <a:r>
                        <a:rPr lang="en-US" sz="500" b="0" i="0" u="none" strike="noStrike" dirty="0">
                          <a:solidFill>
                            <a:srgbClr val="441100"/>
                          </a:solidFill>
                          <a:latin typeface="Arial"/>
                        </a:rPr>
                        <a:t>476-xx-xxxx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15 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96.0 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9/5/2007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9/5/2007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05466">
                <a:tc>
                  <a:txBody>
                    <a:bodyPr/>
                    <a:lstStyle/>
                    <a:p>
                      <a:pPr algn="ctr" fontAlgn="b"/>
                      <a:r>
                        <a:rPr lang="en-US" sz="500" b="0" i="0" u="none" strike="noStrike" dirty="0">
                          <a:solidFill>
                            <a:srgbClr val="441100"/>
                          </a:solidFill>
                          <a:latin typeface="Arial"/>
                        </a:rPr>
                        <a:t>476-xx-xxxx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96.0 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9/21/2006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9/21/2006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05466">
                <a:tc>
                  <a:txBody>
                    <a:bodyPr/>
                    <a:lstStyle/>
                    <a:p>
                      <a:pPr algn="ctr" fontAlgn="b"/>
                      <a:r>
                        <a:rPr lang="en-US" sz="500" b="0" i="0" u="none" strike="noStrike" dirty="0">
                          <a:solidFill>
                            <a:srgbClr val="441100"/>
                          </a:solidFill>
                          <a:latin typeface="Arial"/>
                        </a:rPr>
                        <a:t>469-xx-xxxx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101.6 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8/7/2007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6/6/2007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8/7/2007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05466">
                <a:tc>
                  <a:txBody>
                    <a:bodyPr/>
                    <a:lstStyle/>
                    <a:p>
                      <a:pPr algn="ctr" fontAlgn="b"/>
                      <a:r>
                        <a:rPr lang="en-US" sz="500" b="0" i="0" u="none" strike="noStrike" dirty="0">
                          <a:solidFill>
                            <a:srgbClr val="441100"/>
                          </a:solidFill>
                          <a:latin typeface="Arial"/>
                        </a:rPr>
                        <a:t>472-xx-xxxx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78.4 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05466">
                <a:tc>
                  <a:txBody>
                    <a:bodyPr/>
                    <a:lstStyle/>
                    <a:p>
                      <a:pPr algn="ctr" fontAlgn="b"/>
                      <a:r>
                        <a:rPr lang="en-US" sz="500" b="0" i="0" u="none" strike="noStrike" dirty="0">
                          <a:solidFill>
                            <a:srgbClr val="441100"/>
                          </a:solidFill>
                          <a:latin typeface="Arial"/>
                        </a:rPr>
                        <a:t>615-xx-xxxx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Feb 2008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2/10/2008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2/10/2008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92431">
                <a:tc>
                  <a:txBody>
                    <a:bodyPr/>
                    <a:lstStyle/>
                    <a:p>
                      <a:pPr algn="ctr" fontAlgn="b"/>
                      <a:r>
                        <a:rPr lang="en-US" sz="500" b="0" i="0" u="none" strike="noStrike" dirty="0">
                          <a:solidFill>
                            <a:srgbClr val="441100"/>
                          </a:solidFill>
                          <a:latin typeface="Arial"/>
                        </a:rPr>
                        <a:t>504-xx-xxxx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14 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75.2 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1/25/2008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1/24/2008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1/25/2008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05466">
                <a:tc>
                  <a:txBody>
                    <a:bodyPr/>
                    <a:lstStyle/>
                    <a:p>
                      <a:pPr algn="ctr" fontAlgn="b"/>
                      <a:r>
                        <a:rPr lang="en-US" sz="500" b="0" i="0" u="none" strike="noStrike" dirty="0">
                          <a:solidFill>
                            <a:srgbClr val="441100"/>
                          </a:solidFill>
                          <a:latin typeface="Arial"/>
                        </a:rPr>
                        <a:t>475-xx-xxxx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80.0 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2/6/2008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2/6/2008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05466">
                <a:tc>
                  <a:txBody>
                    <a:bodyPr/>
                    <a:lstStyle/>
                    <a:p>
                      <a:pPr algn="ctr" fontAlgn="b"/>
                      <a:r>
                        <a:rPr lang="en-US" sz="500" b="0" i="0" u="none" strike="noStrike" dirty="0">
                          <a:solidFill>
                            <a:srgbClr val="441100"/>
                          </a:solidFill>
                          <a:latin typeface="Arial"/>
                        </a:rPr>
                        <a:t>225-xx-xxxx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92.0 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9/22/2006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9/22/2006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05466">
                <a:tc>
                  <a:txBody>
                    <a:bodyPr/>
                    <a:lstStyle/>
                    <a:p>
                      <a:pPr algn="ctr" fontAlgn="b"/>
                      <a:r>
                        <a:rPr lang="en-US" sz="500" b="0" i="0" u="none" strike="noStrike" dirty="0">
                          <a:solidFill>
                            <a:srgbClr val="441100"/>
                          </a:solidFill>
                          <a:latin typeface="Arial"/>
                        </a:rPr>
                        <a:t>228-xx-xxxx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Aug 2005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05466">
                <a:tc>
                  <a:txBody>
                    <a:bodyPr/>
                    <a:lstStyle/>
                    <a:p>
                      <a:pPr algn="ctr" fontAlgn="b"/>
                      <a:r>
                        <a:rPr lang="en-US" sz="500" b="0" i="0" u="none" strike="noStrike" dirty="0">
                          <a:solidFill>
                            <a:srgbClr val="441100"/>
                          </a:solidFill>
                          <a:latin typeface="Arial"/>
                        </a:rPr>
                        <a:t>228-xx-xxxx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Aug 2005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7/9/2006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7/9/2006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05466">
                <a:tc>
                  <a:txBody>
                    <a:bodyPr/>
                    <a:lstStyle/>
                    <a:p>
                      <a:pPr algn="ctr" fontAlgn="b"/>
                      <a:r>
                        <a:rPr lang="en-US" sz="500" b="0" i="0" u="none" strike="noStrike" dirty="0">
                          <a:solidFill>
                            <a:srgbClr val="441100"/>
                          </a:solidFill>
                          <a:latin typeface="Arial"/>
                        </a:rPr>
                        <a:t>640-xx-xxxx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76.8 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6/14/2007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6/14/2007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05466">
                <a:tc>
                  <a:txBody>
                    <a:bodyPr/>
                    <a:lstStyle/>
                    <a:p>
                      <a:pPr algn="ctr" fontAlgn="b"/>
                      <a:r>
                        <a:rPr lang="en-US" sz="500" b="0" i="0" u="none" strike="noStrike" dirty="0">
                          <a:solidFill>
                            <a:srgbClr val="441100"/>
                          </a:solidFill>
                          <a:latin typeface="Arial"/>
                        </a:rPr>
                        <a:t>225-xx-xxxx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Sep 2007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2/27/2007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9/12/2007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9/12/2007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05466">
                <a:tc>
                  <a:txBody>
                    <a:bodyPr/>
                    <a:lstStyle/>
                    <a:p>
                      <a:pPr algn="ctr" fontAlgn="b"/>
                      <a:r>
                        <a:rPr lang="en-US" sz="500" b="0" i="0" u="none" strike="noStrike" dirty="0">
                          <a:solidFill>
                            <a:srgbClr val="441100"/>
                          </a:solidFill>
                          <a:latin typeface="Arial"/>
                        </a:rPr>
                        <a:t>472-xx-xxxx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88.8 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12/28/2006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12/28/2006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05466">
                <a:tc>
                  <a:txBody>
                    <a:bodyPr/>
                    <a:lstStyle/>
                    <a:p>
                      <a:pPr algn="ctr" fontAlgn="b"/>
                      <a:r>
                        <a:rPr lang="en-US" sz="500" b="0" i="0" u="none" strike="noStrike" dirty="0">
                          <a:solidFill>
                            <a:srgbClr val="441100"/>
                          </a:solidFill>
                          <a:latin typeface="Arial"/>
                        </a:rPr>
                        <a:t>469-xx-xxxx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96.0 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4/19/2007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05466">
                <a:tc>
                  <a:txBody>
                    <a:bodyPr/>
                    <a:lstStyle/>
                    <a:p>
                      <a:pPr algn="ctr" fontAlgn="b"/>
                      <a:r>
                        <a:rPr lang="en-US" sz="500" b="0" i="0" u="none" strike="noStrike" dirty="0">
                          <a:solidFill>
                            <a:srgbClr val="441100"/>
                          </a:solidFill>
                          <a:latin typeface="Arial"/>
                        </a:rPr>
                        <a:t>469-xx-xxxx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73.6 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1/31/2007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1/31/2007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05466">
                <a:tc>
                  <a:txBody>
                    <a:bodyPr/>
                    <a:lstStyle/>
                    <a:p>
                      <a:pPr algn="ctr" fontAlgn="b"/>
                      <a:r>
                        <a:rPr lang="en-US" sz="500" b="0" i="0" u="none" strike="noStrike" dirty="0">
                          <a:solidFill>
                            <a:srgbClr val="441100"/>
                          </a:solidFill>
                          <a:latin typeface="Arial"/>
                        </a:rPr>
                        <a:t>339-xx-xxxx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83.7 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6/27/2006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6/27/2006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05466">
                <a:tc>
                  <a:txBody>
                    <a:bodyPr/>
                    <a:lstStyle/>
                    <a:p>
                      <a:pPr algn="ctr" fontAlgn="b"/>
                      <a:r>
                        <a:rPr lang="en-US" sz="500" b="0" i="0" u="none" strike="noStrike" dirty="0">
                          <a:solidFill>
                            <a:srgbClr val="441100"/>
                          </a:solidFill>
                          <a:latin typeface="Arial"/>
                        </a:rPr>
                        <a:t>619-xx-xxxx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Jan 2004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8/14/2007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8/14/2007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05466">
                <a:tc>
                  <a:txBody>
                    <a:bodyPr/>
                    <a:lstStyle/>
                    <a:p>
                      <a:pPr algn="ctr" fontAlgn="b"/>
                      <a:r>
                        <a:rPr lang="en-US" sz="500" b="0" i="0" u="none" strike="noStrike" dirty="0">
                          <a:solidFill>
                            <a:srgbClr val="441100"/>
                          </a:solidFill>
                          <a:latin typeface="Arial"/>
                        </a:rPr>
                        <a:t>636-xx-xxxx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82.4 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1/11/2007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1/11/2007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05466">
                <a:tc>
                  <a:txBody>
                    <a:bodyPr/>
                    <a:lstStyle/>
                    <a:p>
                      <a:pPr algn="ctr" fontAlgn="b"/>
                      <a:r>
                        <a:rPr lang="en-US" sz="500" b="0" i="0" u="none" strike="noStrike" dirty="0">
                          <a:solidFill>
                            <a:srgbClr val="441100"/>
                          </a:solidFill>
                          <a:latin typeface="Arial"/>
                        </a:rPr>
                        <a:t>610-xx-xxxx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31 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May 2006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3/20/2007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6/3/2006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3/20/2007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05466">
                <a:tc>
                  <a:txBody>
                    <a:bodyPr/>
                    <a:lstStyle/>
                    <a:p>
                      <a:pPr algn="ctr" fontAlgn="b"/>
                      <a:r>
                        <a:rPr lang="en-US" sz="500" b="0" i="0" u="none" strike="noStrike" dirty="0">
                          <a:solidFill>
                            <a:srgbClr val="441100"/>
                          </a:solidFill>
                          <a:latin typeface="Arial"/>
                        </a:rPr>
                        <a:t>474-xx-xxxx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100.8 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05466">
                <a:tc>
                  <a:txBody>
                    <a:bodyPr/>
                    <a:lstStyle/>
                    <a:p>
                      <a:pPr algn="ctr" fontAlgn="b"/>
                      <a:r>
                        <a:rPr lang="en-US" sz="500" b="0" i="0" u="none" strike="noStrike" dirty="0">
                          <a:solidFill>
                            <a:srgbClr val="441100"/>
                          </a:solidFill>
                          <a:latin typeface="Arial"/>
                        </a:rPr>
                        <a:t>474-xx-xxxx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Feb 2006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7/26/2006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7/26/2006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05466">
                <a:tc>
                  <a:txBody>
                    <a:bodyPr/>
                    <a:lstStyle/>
                    <a:p>
                      <a:pPr algn="ctr" fontAlgn="b"/>
                      <a:r>
                        <a:rPr lang="en-US" sz="500" b="0" i="0" u="none" strike="noStrike" dirty="0">
                          <a:solidFill>
                            <a:srgbClr val="441100"/>
                          </a:solidFill>
                          <a:latin typeface="Arial"/>
                        </a:rPr>
                        <a:t>647-xx-xxxx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Y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Jan 2005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8/6/2006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05466">
                <a:tc>
                  <a:txBody>
                    <a:bodyPr/>
                    <a:lstStyle/>
                    <a:p>
                      <a:pPr algn="ctr" fontAlgn="b"/>
                      <a:r>
                        <a:rPr lang="en-US" sz="500" b="0" i="0" u="none" strike="noStrike" dirty="0">
                          <a:solidFill>
                            <a:srgbClr val="441100"/>
                          </a:solidFill>
                          <a:latin typeface="Arial"/>
                        </a:rPr>
                        <a:t>648-xx-xxxx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76.8 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1/29/2008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1/29/2008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05466">
                <a:tc>
                  <a:txBody>
                    <a:bodyPr/>
                    <a:lstStyle/>
                    <a:p>
                      <a:pPr algn="ctr" fontAlgn="b"/>
                      <a:r>
                        <a:rPr lang="en-US" sz="500" b="0" i="0" u="none" strike="noStrike" dirty="0">
                          <a:solidFill>
                            <a:srgbClr val="441100"/>
                          </a:solidFill>
                          <a:latin typeface="Arial"/>
                        </a:rPr>
                        <a:t>497-xx-xxxx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Sep 2003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9/12/2006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7/23/2006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9/12/2006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05466">
                <a:tc>
                  <a:txBody>
                    <a:bodyPr/>
                    <a:lstStyle/>
                    <a:p>
                      <a:pPr algn="ctr" fontAlgn="b"/>
                      <a:r>
                        <a:rPr lang="en-US" sz="500" b="0" i="0" u="none" strike="noStrike" dirty="0">
                          <a:solidFill>
                            <a:srgbClr val="441100"/>
                          </a:solidFill>
                          <a:latin typeface="Arial"/>
                        </a:rPr>
                        <a:t>471-xx-xxxx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Jun 2006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9/7/2006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6/8/2006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9/7/2006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05466">
                <a:tc>
                  <a:txBody>
                    <a:bodyPr/>
                    <a:lstStyle/>
                    <a:p>
                      <a:pPr algn="ctr" fontAlgn="b"/>
                      <a:r>
                        <a:rPr lang="en-US" sz="500" b="0" i="0" u="none" strike="noStrike" dirty="0">
                          <a:solidFill>
                            <a:srgbClr val="441100"/>
                          </a:solidFill>
                          <a:latin typeface="Arial"/>
                        </a:rPr>
                        <a:t>439-xx-xxxx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2008</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DDS</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75.2 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9/6/2007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9/6/2007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05466">
                <a:tc>
                  <a:txBody>
                    <a:bodyPr/>
                    <a:lstStyle/>
                    <a:p>
                      <a:pPr algn="ctr" fontAlgn="b"/>
                      <a:r>
                        <a:rPr lang="en-US" sz="500" b="0" i="0" u="none" strike="noStrike" dirty="0">
                          <a:solidFill>
                            <a:srgbClr val="441100"/>
                          </a:solidFill>
                          <a:latin typeface="Arial"/>
                        </a:rPr>
                        <a:t>469-xx-xxxx</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2007</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sng" strike="noStrike" dirty="0">
                          <a:solidFill>
                            <a:srgbClr val="0000FF"/>
                          </a:solidFill>
                          <a:latin typeface="Arial"/>
                          <a:hlinkClick r:id=""/>
                        </a:rPr>
                        <a:t>Axxxxxxx</a:t>
                      </a:r>
                      <a:endParaRPr lang="en-US" sz="600" b="0" i="0" u="sng" strike="noStrike" dirty="0">
                        <a:solidFill>
                          <a:srgbClr val="0000FF"/>
                        </a:solidFill>
                        <a:latin typeface="Arial"/>
                      </a:endParaRP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441100"/>
                          </a:solidFill>
                          <a:latin typeface="Arial"/>
                        </a:rPr>
                        <a:t>11 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441100"/>
                          </a:solidFill>
                          <a:latin typeface="Arial"/>
                        </a:rPr>
                        <a:t>84.3 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11/28/2006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 </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441100"/>
                          </a:solidFill>
                          <a:latin typeface="Arial"/>
                        </a:rPr>
                        <a:t>11/28/2006</a:t>
                      </a:r>
                    </a:p>
                  </a:txBody>
                  <a:tcPr marL="5589" marR="5589" marT="55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bl>
          </a:graphicData>
        </a:graphic>
      </p:graphicFrame>
    </p:spTree>
    <p:extLst>
      <p:ext uri="{BB962C8B-B14F-4D97-AF65-F5344CB8AC3E}">
        <p14:creationId xmlns:p14="http://schemas.microsoft.com/office/powerpoint/2010/main" val="22301876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Verification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238" y="1690688"/>
            <a:ext cx="7035523" cy="4812680"/>
          </a:xfrm>
          <a:prstGeom prst="rect">
            <a:avLst/>
          </a:prstGeom>
        </p:spPr>
      </p:pic>
    </p:spTree>
    <p:extLst>
      <p:ext uri="{BB962C8B-B14F-4D97-AF65-F5344CB8AC3E}">
        <p14:creationId xmlns:p14="http://schemas.microsoft.com/office/powerpoint/2010/main" val="26210623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Must verify certain items reported on FAFSA if selected for verification</a:t>
            </a:r>
          </a:p>
          <a:p>
            <a:r>
              <a:rPr lang="en-US" altLang="en-US" b="1" dirty="0"/>
              <a:t>Text of student’s SAR will indicate if application was selected for verification, as will Verification Flag = Y shown under ‘For Financial Aid Office Use Only’</a:t>
            </a:r>
          </a:p>
          <a:p>
            <a:pPr lvl="1"/>
            <a:r>
              <a:rPr lang="en-US" altLang="en-US" b="1" dirty="0">
                <a:solidFill>
                  <a:schemeClr val="hlink"/>
                </a:solidFill>
              </a:rPr>
              <a:t>SAR will also have asterisk following the EFC if selected for verification</a:t>
            </a:r>
          </a:p>
          <a:p>
            <a:r>
              <a:rPr lang="en-US" altLang="en-US" b="1" dirty="0"/>
              <a:t>ISIR record will indicate if the application was selected for verification</a:t>
            </a:r>
          </a:p>
          <a:p>
            <a:r>
              <a:rPr lang="en-US" altLang="en-US" b="1" dirty="0"/>
              <a:t>OHE will perform verification for ALL MN Dream Act state financial aid </a:t>
            </a:r>
            <a:r>
              <a:rPr lang="en-US" altLang="en-US" b="1" dirty="0" smtClean="0"/>
              <a:t>applicants (100% verification)</a:t>
            </a:r>
            <a:endParaRPr lang="en-US" altLang="en-US" b="1" dirty="0"/>
          </a:p>
          <a:p>
            <a:endParaRPr lang="en-US" dirty="0"/>
          </a:p>
        </p:txBody>
      </p:sp>
      <p:sp>
        <p:nvSpPr>
          <p:cNvPr id="3" name="Title 2"/>
          <p:cNvSpPr>
            <a:spLocks noGrp="1"/>
          </p:cNvSpPr>
          <p:nvPr>
            <p:ph type="title"/>
          </p:nvPr>
        </p:nvSpPr>
        <p:spPr/>
        <p:txBody>
          <a:bodyPr/>
          <a:lstStyle/>
          <a:p>
            <a:r>
              <a:rPr lang="en-US" altLang="en-US" dirty="0"/>
              <a:t>Verification</a:t>
            </a:r>
            <a:endParaRPr lang="en-US" dirty="0"/>
          </a:p>
        </p:txBody>
      </p:sp>
    </p:spTree>
    <p:extLst>
      <p:ext uri="{BB962C8B-B14F-4D97-AF65-F5344CB8AC3E}">
        <p14:creationId xmlns:p14="http://schemas.microsoft.com/office/powerpoint/2010/main" val="28294326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4807931"/>
          </a:xfrm>
        </p:spPr>
        <p:txBody>
          <a:bodyPr>
            <a:normAutofit/>
          </a:bodyPr>
          <a:lstStyle/>
          <a:p>
            <a:pPr>
              <a:lnSpc>
                <a:spcPct val="80000"/>
              </a:lnSpc>
            </a:pPr>
            <a:r>
              <a:rPr lang="en-US" altLang="en-US" b="1" dirty="0"/>
              <a:t>School must use federal guidelines and forms for verification (even if not participating in federal aid programs)</a:t>
            </a:r>
          </a:p>
          <a:p>
            <a:pPr lvl="1">
              <a:lnSpc>
                <a:spcPct val="80000"/>
              </a:lnSpc>
            </a:pPr>
            <a:r>
              <a:rPr lang="en-US" altLang="en-US" b="1" dirty="0"/>
              <a:t>http://ifap.ed.gov/fsahandbook/attachments/1516AVGCh4.pdf</a:t>
            </a:r>
          </a:p>
          <a:p>
            <a:pPr>
              <a:lnSpc>
                <a:spcPct val="80000"/>
              </a:lnSpc>
            </a:pPr>
            <a:r>
              <a:rPr lang="en-US" altLang="en-US" b="1" dirty="0"/>
              <a:t>School liable for any overpayments if verification not performed</a:t>
            </a:r>
          </a:p>
          <a:p>
            <a:pPr>
              <a:lnSpc>
                <a:spcPct val="80000"/>
              </a:lnSpc>
            </a:pPr>
            <a:r>
              <a:rPr lang="en-US" altLang="en-US" b="1" dirty="0"/>
              <a:t>School also responsible for resolving any </a:t>
            </a:r>
            <a:r>
              <a:rPr lang="en-US" altLang="en-US" b="1" dirty="0">
                <a:solidFill>
                  <a:schemeClr val="hlink"/>
                </a:solidFill>
              </a:rPr>
              <a:t>conflicting information</a:t>
            </a:r>
            <a:r>
              <a:rPr lang="en-US" altLang="en-US" b="1" dirty="0"/>
              <a:t> on student’s financial aid application and other documentation collected by the school, EVEN IF the student is not selected for verification</a:t>
            </a:r>
          </a:p>
          <a:p>
            <a:pPr lvl="1">
              <a:lnSpc>
                <a:spcPct val="80000"/>
              </a:lnSpc>
            </a:pPr>
            <a:r>
              <a:rPr lang="en-US" altLang="en-US" b="1" dirty="0"/>
              <a:t>Must resolve ‘C’ codes following EFC on ISIR/SAR</a:t>
            </a:r>
          </a:p>
          <a:p>
            <a:pPr lvl="1">
              <a:lnSpc>
                <a:spcPct val="80000"/>
              </a:lnSpc>
            </a:pPr>
            <a:r>
              <a:rPr lang="en-US" altLang="en-US" b="1" dirty="0"/>
              <a:t>Indicates there are problems the student or school must resolve</a:t>
            </a:r>
          </a:p>
          <a:p>
            <a:endParaRPr lang="en-US" sz="2400" dirty="0"/>
          </a:p>
        </p:txBody>
      </p:sp>
      <p:sp>
        <p:nvSpPr>
          <p:cNvPr id="3" name="Title 2"/>
          <p:cNvSpPr>
            <a:spLocks noGrp="1"/>
          </p:cNvSpPr>
          <p:nvPr>
            <p:ph type="title"/>
          </p:nvPr>
        </p:nvSpPr>
        <p:spPr/>
        <p:txBody>
          <a:bodyPr/>
          <a:lstStyle/>
          <a:p>
            <a:r>
              <a:rPr lang="en-US" altLang="en-US" dirty="0"/>
              <a:t>Verification</a:t>
            </a:r>
            <a:endParaRPr lang="en-US" dirty="0"/>
          </a:p>
        </p:txBody>
      </p:sp>
    </p:spTree>
    <p:extLst>
      <p:ext uri="{BB962C8B-B14F-4D97-AF65-F5344CB8AC3E}">
        <p14:creationId xmlns:p14="http://schemas.microsoft.com/office/powerpoint/2010/main" val="1388148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7296" y="1690688"/>
            <a:ext cx="3301279" cy="4952378"/>
          </a:xfrm>
        </p:spPr>
      </p:pic>
      <p:sp>
        <p:nvSpPr>
          <p:cNvPr id="3" name="Title 2"/>
          <p:cNvSpPr>
            <a:spLocks noGrp="1"/>
          </p:cNvSpPr>
          <p:nvPr>
            <p:ph type="title"/>
          </p:nvPr>
        </p:nvSpPr>
        <p:spPr/>
        <p:txBody>
          <a:bodyPr/>
          <a:lstStyle/>
          <a:p>
            <a:r>
              <a:rPr lang="en-US" dirty="0" smtClean="0"/>
              <a:t>Professional Judgement</a:t>
            </a:r>
            <a:endParaRPr lang="en-US" dirty="0"/>
          </a:p>
        </p:txBody>
      </p:sp>
    </p:spTree>
    <p:extLst>
      <p:ext uri="{BB962C8B-B14F-4D97-AF65-F5344CB8AC3E}">
        <p14:creationId xmlns:p14="http://schemas.microsoft.com/office/powerpoint/2010/main" val="19608419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Schools must use Title IV guidelines for professional judgment</a:t>
            </a:r>
          </a:p>
          <a:p>
            <a:pPr lvl="1"/>
            <a:r>
              <a:rPr lang="en-US" altLang="en-US" b="1" dirty="0"/>
              <a:t>Federal Student Aid Handbook ‘Application and Verification Guide’ is a resource </a:t>
            </a:r>
          </a:p>
          <a:p>
            <a:r>
              <a:rPr lang="en-US" altLang="en-US" sz="2400" b="1" dirty="0"/>
              <a:t>Adjustments must be based on </a:t>
            </a:r>
            <a:r>
              <a:rPr lang="en-US" altLang="en-US" sz="2400" b="1" dirty="0">
                <a:solidFill>
                  <a:srgbClr val="0070C0"/>
                </a:solidFill>
              </a:rPr>
              <a:t>unusual circumstances </a:t>
            </a:r>
            <a:r>
              <a:rPr lang="en-US" altLang="en-US" sz="2400" b="1" dirty="0"/>
              <a:t>that can be </a:t>
            </a:r>
            <a:r>
              <a:rPr lang="en-US" altLang="en-US" sz="2400" b="1" dirty="0">
                <a:solidFill>
                  <a:srgbClr val="0070C0"/>
                </a:solidFill>
              </a:rPr>
              <a:t>adequately documented</a:t>
            </a:r>
            <a:r>
              <a:rPr lang="en-US" altLang="en-US" sz="2400" b="1" dirty="0"/>
              <a:t>, preferably by someone outside the family</a:t>
            </a:r>
          </a:p>
          <a:p>
            <a:r>
              <a:rPr lang="en-US" altLang="en-US" sz="2400" b="1" dirty="0"/>
              <a:t>Adjustments must be done on </a:t>
            </a:r>
            <a:r>
              <a:rPr lang="en-US" altLang="en-US" sz="2400" b="1" dirty="0">
                <a:solidFill>
                  <a:srgbClr val="0070C0"/>
                </a:solidFill>
              </a:rPr>
              <a:t>a case-by-case basis </a:t>
            </a:r>
            <a:r>
              <a:rPr lang="en-US" altLang="en-US" sz="2400" b="1" dirty="0"/>
              <a:t>and not applied to a broad class of students</a:t>
            </a:r>
          </a:p>
          <a:p>
            <a:endParaRPr lang="en-US" dirty="0"/>
          </a:p>
        </p:txBody>
      </p:sp>
      <p:sp>
        <p:nvSpPr>
          <p:cNvPr id="3" name="Title 2"/>
          <p:cNvSpPr>
            <a:spLocks noGrp="1"/>
          </p:cNvSpPr>
          <p:nvPr>
            <p:ph type="title"/>
          </p:nvPr>
        </p:nvSpPr>
        <p:spPr/>
        <p:txBody>
          <a:bodyPr/>
          <a:lstStyle/>
          <a:p>
            <a:r>
              <a:rPr lang="en-US" altLang="en-US" dirty="0"/>
              <a:t>Professional Judgment</a:t>
            </a:r>
            <a:endParaRPr lang="en-US" dirty="0"/>
          </a:p>
        </p:txBody>
      </p:sp>
    </p:spTree>
    <p:extLst>
      <p:ext uri="{BB962C8B-B14F-4D97-AF65-F5344CB8AC3E}">
        <p14:creationId xmlns:p14="http://schemas.microsoft.com/office/powerpoint/2010/main" val="33299059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a:t>Common examples include:</a:t>
            </a:r>
          </a:p>
          <a:p>
            <a:r>
              <a:rPr lang="en-US" b="1" dirty="0"/>
              <a:t>Significant change in income from past tax year based on unemployment, underemployment, death, divorce, military service or natural disaster</a:t>
            </a:r>
          </a:p>
          <a:p>
            <a:r>
              <a:rPr lang="en-US" b="1" dirty="0"/>
              <a:t>Unusually high medical expenses</a:t>
            </a:r>
          </a:p>
          <a:p>
            <a:r>
              <a:rPr lang="en-US" b="1" dirty="0"/>
              <a:t>Nursing home expenses</a:t>
            </a:r>
          </a:p>
          <a:p>
            <a:r>
              <a:rPr lang="en-US" b="1" dirty="0"/>
              <a:t>Elementary or secondary school tuition</a:t>
            </a:r>
          </a:p>
          <a:p>
            <a:r>
              <a:rPr lang="en-US" b="1" dirty="0"/>
              <a:t>Significant college costs for dependent student’s parent attending college</a:t>
            </a:r>
          </a:p>
          <a:p>
            <a:r>
              <a:rPr lang="en-US" b="1" dirty="0"/>
              <a:t>Dependency override</a:t>
            </a:r>
          </a:p>
          <a:p>
            <a:r>
              <a:rPr lang="en-US" b="1" dirty="0"/>
              <a:t>Family should contact financial aid administrator to discuss unusual circumstances</a:t>
            </a:r>
          </a:p>
          <a:p>
            <a:endParaRPr lang="en-US" dirty="0"/>
          </a:p>
        </p:txBody>
      </p:sp>
      <p:sp>
        <p:nvSpPr>
          <p:cNvPr id="3" name="Title 2"/>
          <p:cNvSpPr>
            <a:spLocks noGrp="1"/>
          </p:cNvSpPr>
          <p:nvPr>
            <p:ph type="title"/>
          </p:nvPr>
        </p:nvSpPr>
        <p:spPr/>
        <p:txBody>
          <a:bodyPr/>
          <a:lstStyle/>
          <a:p>
            <a:r>
              <a:rPr lang="en-US" dirty="0" smtClean="0"/>
              <a:t>Professional Judgement	</a:t>
            </a:r>
            <a:endParaRPr lang="en-US" dirty="0"/>
          </a:p>
        </p:txBody>
      </p:sp>
    </p:spTree>
    <p:extLst>
      <p:ext uri="{BB962C8B-B14F-4D97-AF65-F5344CB8AC3E}">
        <p14:creationId xmlns:p14="http://schemas.microsoft.com/office/powerpoint/2010/main" val="30574751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Dependency override allows dependent student to apply as independent</a:t>
            </a:r>
          </a:p>
          <a:p>
            <a:pPr lvl="1"/>
            <a:r>
              <a:rPr lang="en-US" altLang="en-US" sz="2800" b="1" dirty="0"/>
              <a:t>Examples:  Left parental household due to abuse, inability to locate parents</a:t>
            </a:r>
          </a:p>
          <a:p>
            <a:r>
              <a:rPr lang="en-US" altLang="en-US" b="1" dirty="0"/>
              <a:t>Dependency override should not be done merely because:</a:t>
            </a:r>
          </a:p>
          <a:p>
            <a:pPr lvl="1"/>
            <a:r>
              <a:rPr lang="en-US" altLang="en-US" sz="2800" b="1" dirty="0"/>
              <a:t>Parents unwilling to complete FAFSA</a:t>
            </a:r>
          </a:p>
          <a:p>
            <a:pPr lvl="1"/>
            <a:r>
              <a:rPr lang="en-US" altLang="en-US" sz="2800" b="1" dirty="0"/>
              <a:t>Student lives independently of parents after graduating from high school</a:t>
            </a:r>
          </a:p>
          <a:p>
            <a:r>
              <a:rPr lang="en-US" altLang="en-US" b="1" dirty="0"/>
              <a:t>Aid administrators can use professional judgment to adjust the cost of attendance used for state campus-based programs, such as State Work Study, but NOT State Grant budget</a:t>
            </a:r>
          </a:p>
          <a:p>
            <a:endParaRPr lang="en-US" dirty="0"/>
          </a:p>
        </p:txBody>
      </p:sp>
      <p:sp>
        <p:nvSpPr>
          <p:cNvPr id="3" name="Title 2"/>
          <p:cNvSpPr>
            <a:spLocks noGrp="1"/>
          </p:cNvSpPr>
          <p:nvPr>
            <p:ph type="title"/>
          </p:nvPr>
        </p:nvSpPr>
        <p:spPr/>
        <p:txBody>
          <a:bodyPr/>
          <a:lstStyle/>
          <a:p>
            <a:r>
              <a:rPr lang="en-US" dirty="0" smtClean="0"/>
              <a:t>Professional Judgement</a:t>
            </a:r>
            <a:endParaRPr lang="en-US" dirty="0"/>
          </a:p>
        </p:txBody>
      </p:sp>
    </p:spTree>
    <p:extLst>
      <p:ext uri="{BB962C8B-B14F-4D97-AF65-F5344CB8AC3E}">
        <p14:creationId xmlns:p14="http://schemas.microsoft.com/office/powerpoint/2010/main" val="8633391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Aid administrators cannot use professional judgment to override a State Grant Program eligibility requirement (e.g., application deadline, residency, citizenship, etc.).</a:t>
            </a:r>
          </a:p>
          <a:p>
            <a:r>
              <a:rPr lang="en-US" altLang="en-US" b="1" dirty="0"/>
              <a:t>Can adjust </a:t>
            </a:r>
            <a:r>
              <a:rPr lang="en-US" altLang="en-US" b="1" dirty="0">
                <a:solidFill>
                  <a:srgbClr val="2EC8ED"/>
                </a:solidFill>
              </a:rPr>
              <a:t>financial data elements</a:t>
            </a:r>
            <a:r>
              <a:rPr lang="en-US" altLang="en-US" b="1" dirty="0"/>
              <a:t> to end up with different EFC but cannot make bottom-line change to EFC</a:t>
            </a:r>
          </a:p>
          <a:p>
            <a:r>
              <a:rPr lang="en-US" altLang="en-US" b="1" dirty="0"/>
              <a:t>OHE will perform professional judgment adjustments for undocumented students completing MN state financial aid application</a:t>
            </a:r>
          </a:p>
          <a:p>
            <a:endParaRPr lang="en-US" dirty="0"/>
          </a:p>
        </p:txBody>
      </p:sp>
      <p:sp>
        <p:nvSpPr>
          <p:cNvPr id="3" name="Title 2"/>
          <p:cNvSpPr>
            <a:spLocks noGrp="1"/>
          </p:cNvSpPr>
          <p:nvPr>
            <p:ph type="title"/>
          </p:nvPr>
        </p:nvSpPr>
        <p:spPr/>
        <p:txBody>
          <a:bodyPr/>
          <a:lstStyle/>
          <a:p>
            <a:r>
              <a:rPr lang="en-US" altLang="en-US" dirty="0"/>
              <a:t>Professional Judgment</a:t>
            </a:r>
            <a:endParaRPr lang="en-US" dirty="0"/>
          </a:p>
        </p:txBody>
      </p:sp>
    </p:spTree>
    <p:extLst>
      <p:ext uri="{BB962C8B-B14F-4D97-AF65-F5344CB8AC3E}">
        <p14:creationId xmlns:p14="http://schemas.microsoft.com/office/powerpoint/2010/main" val="2408068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The Office of Higher Education (OHE) will reject term payment submitted by school if student didn’t meet application deadline</a:t>
            </a:r>
          </a:p>
          <a:p>
            <a:pPr lvl="1"/>
            <a:r>
              <a:rPr lang="en-US" altLang="en-US" sz="2800" b="1" dirty="0"/>
              <a:t>OHE collects term start dates from schools on </a:t>
            </a:r>
            <a:r>
              <a:rPr lang="en-US" altLang="en-US" sz="2800" b="1" dirty="0" smtClean="0"/>
              <a:t>annual SG Budget </a:t>
            </a:r>
            <a:r>
              <a:rPr lang="en-US" altLang="en-US" sz="2800" b="1" dirty="0"/>
              <a:t>Q</a:t>
            </a:r>
            <a:r>
              <a:rPr lang="en-US" altLang="en-US" sz="2800" b="1" dirty="0" smtClean="0"/>
              <a:t>uestionnaire</a:t>
            </a:r>
            <a:endParaRPr lang="en-US" altLang="en-US" sz="2800" b="1" dirty="0"/>
          </a:p>
          <a:p>
            <a:pPr lvl="1"/>
            <a:r>
              <a:rPr lang="en-US" altLang="en-US" sz="2800" b="1" dirty="0"/>
              <a:t>OHE uses application receipt date on ISIR </a:t>
            </a:r>
          </a:p>
          <a:p>
            <a:r>
              <a:rPr lang="en-US" altLang="en-US" b="1" dirty="0"/>
              <a:t>If school combines “mini-terms” into one term, term start date is first day of first “mini-term”</a:t>
            </a:r>
          </a:p>
          <a:p>
            <a:r>
              <a:rPr lang="en-US" altLang="en-US" b="1" dirty="0"/>
              <a:t>State auditors will review term start dates, application receipt dates during audits</a:t>
            </a:r>
          </a:p>
          <a:p>
            <a:endParaRPr lang="en-US" dirty="0"/>
          </a:p>
        </p:txBody>
      </p:sp>
      <p:sp>
        <p:nvSpPr>
          <p:cNvPr id="3" name="Title 2"/>
          <p:cNvSpPr>
            <a:spLocks noGrp="1"/>
          </p:cNvSpPr>
          <p:nvPr>
            <p:ph type="title"/>
          </p:nvPr>
        </p:nvSpPr>
        <p:spPr/>
        <p:txBody>
          <a:bodyPr/>
          <a:lstStyle/>
          <a:p>
            <a:r>
              <a:rPr lang="en-US" dirty="0" smtClean="0"/>
              <a:t>Application Deadlines</a:t>
            </a:r>
            <a:endParaRPr lang="en-US" dirty="0"/>
          </a:p>
        </p:txBody>
      </p:sp>
    </p:spTree>
    <p:extLst>
      <p:ext uri="{BB962C8B-B14F-4D97-AF65-F5344CB8AC3E}">
        <p14:creationId xmlns:p14="http://schemas.microsoft.com/office/powerpoint/2010/main" val="40648692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97927" y="1886010"/>
            <a:ext cx="2655873" cy="2824013"/>
          </a:xfrm>
        </p:spPr>
      </p:pic>
      <p:sp>
        <p:nvSpPr>
          <p:cNvPr id="3" name="Title 2"/>
          <p:cNvSpPr>
            <a:spLocks noGrp="1"/>
          </p:cNvSpPr>
          <p:nvPr>
            <p:ph type="title"/>
          </p:nvPr>
        </p:nvSpPr>
        <p:spPr/>
        <p:txBody>
          <a:bodyPr/>
          <a:lstStyle/>
          <a:p>
            <a:r>
              <a:rPr lang="en-US" dirty="0" smtClean="0"/>
              <a:t>Break Time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42" y="1886010"/>
            <a:ext cx="5238750" cy="304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10023"/>
            <a:ext cx="2886075" cy="1581150"/>
          </a:xfrm>
          <a:prstGeom prst="rect">
            <a:avLst/>
          </a:prstGeom>
        </p:spPr>
      </p:pic>
    </p:spTree>
    <p:extLst>
      <p:ext uri="{BB962C8B-B14F-4D97-AF65-F5344CB8AC3E}">
        <p14:creationId xmlns:p14="http://schemas.microsoft.com/office/powerpoint/2010/main" val="31775039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 Grant Enrollment Levels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226" y="1690688"/>
            <a:ext cx="7253547" cy="4835698"/>
          </a:xfrm>
          <a:prstGeom prst="rect">
            <a:avLst/>
          </a:prstGeom>
        </p:spPr>
      </p:pic>
    </p:spTree>
    <p:extLst>
      <p:ext uri="{BB962C8B-B14F-4D97-AF65-F5344CB8AC3E}">
        <p14:creationId xmlns:p14="http://schemas.microsoft.com/office/powerpoint/2010/main" val="1549426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 Grant Enrollment Levels</a:t>
            </a:r>
            <a:endParaRPr lang="en-US" dirty="0"/>
          </a:p>
        </p:txBody>
      </p:sp>
      <p:sp>
        <p:nvSpPr>
          <p:cNvPr id="4" name="Rectangle 3"/>
          <p:cNvSpPr>
            <a:spLocks noGrp="1" noChangeArrowheads="1"/>
          </p:cNvSpPr>
          <p:nvPr>
            <p:ph idx="1"/>
          </p:nvPr>
        </p:nvSpPr>
        <p:spPr>
          <a:xfrm>
            <a:off x="1133302" y="1875502"/>
            <a:ext cx="9925396" cy="4351338"/>
          </a:xfrm>
        </p:spPr>
        <p:txBody>
          <a:bodyPr>
            <a:normAutofit fontScale="55000" lnSpcReduction="20000"/>
          </a:bodyPr>
          <a:lstStyle/>
          <a:p>
            <a:pPr eaLnBrk="1" hangingPunct="1">
              <a:lnSpc>
                <a:spcPct val="80000"/>
              </a:lnSpc>
              <a:buFontTx/>
              <a:buNone/>
            </a:pPr>
            <a:r>
              <a:rPr lang="en-US" altLang="en-US" b="1" dirty="0" smtClean="0">
                <a:solidFill>
                  <a:srgbClr val="003865"/>
                </a:solidFill>
              </a:rPr>
              <a:t>			Average					% of Full-Time</a:t>
            </a:r>
          </a:p>
          <a:p>
            <a:pPr eaLnBrk="1" hangingPunct="1">
              <a:lnSpc>
                <a:spcPct val="80000"/>
              </a:lnSpc>
              <a:buFontTx/>
              <a:buNone/>
            </a:pPr>
            <a:r>
              <a:rPr lang="en-US" altLang="en-US" b="1" dirty="0" smtClean="0">
                <a:solidFill>
                  <a:srgbClr val="003865"/>
                </a:solidFill>
              </a:rPr>
              <a:t>Credits		Clock Hours				Enrollment	State Grant</a:t>
            </a:r>
          </a:p>
          <a:p>
            <a:pPr eaLnBrk="1" hangingPunct="1">
              <a:lnSpc>
                <a:spcPct val="80000"/>
              </a:lnSpc>
              <a:buFontTx/>
              <a:buNone/>
            </a:pPr>
            <a:r>
              <a:rPr lang="en-US" altLang="en-US" b="1" dirty="0" smtClean="0">
                <a:solidFill>
                  <a:srgbClr val="003865"/>
                </a:solidFill>
              </a:rPr>
              <a:t>Per Term		Per Week			Level		Budget Used</a:t>
            </a:r>
          </a:p>
          <a:p>
            <a:pPr eaLnBrk="1" hangingPunct="1">
              <a:lnSpc>
                <a:spcPct val="80000"/>
              </a:lnSpc>
              <a:buFontTx/>
              <a:buNone/>
            </a:pPr>
            <a:r>
              <a:rPr lang="en-US" altLang="en-US" b="1" dirty="0" smtClean="0"/>
              <a:t>15+		30+			Level 15		100%</a:t>
            </a:r>
          </a:p>
          <a:p>
            <a:pPr eaLnBrk="1" hangingPunct="1">
              <a:lnSpc>
                <a:spcPct val="80000"/>
              </a:lnSpc>
              <a:buFontTx/>
              <a:buNone/>
            </a:pPr>
            <a:r>
              <a:rPr lang="en-US" altLang="en-US" b="1" dirty="0" smtClean="0"/>
              <a:t>14			28-29			Level 14		93.3%</a:t>
            </a:r>
          </a:p>
          <a:p>
            <a:pPr eaLnBrk="1" hangingPunct="1">
              <a:lnSpc>
                <a:spcPct val="80000"/>
              </a:lnSpc>
              <a:buFontTx/>
              <a:buNone/>
            </a:pPr>
            <a:r>
              <a:rPr lang="en-US" altLang="en-US" b="1" dirty="0" smtClean="0"/>
              <a:t>13			26-27			Level 13		86.7%</a:t>
            </a:r>
          </a:p>
          <a:p>
            <a:pPr eaLnBrk="1" hangingPunct="1">
              <a:lnSpc>
                <a:spcPct val="80000"/>
              </a:lnSpc>
              <a:buFontTx/>
              <a:buNone/>
            </a:pPr>
            <a:r>
              <a:rPr lang="en-US" altLang="en-US" b="1" dirty="0" smtClean="0"/>
              <a:t>12			24-25			Level 12		80.0%</a:t>
            </a:r>
          </a:p>
          <a:p>
            <a:pPr eaLnBrk="1" hangingPunct="1">
              <a:lnSpc>
                <a:spcPct val="80000"/>
              </a:lnSpc>
              <a:buFontTx/>
              <a:buNone/>
            </a:pPr>
            <a:r>
              <a:rPr lang="en-US" altLang="en-US" b="1" dirty="0" smtClean="0"/>
              <a:t>11			22-23			Level 11		73.3%		</a:t>
            </a:r>
          </a:p>
          <a:p>
            <a:pPr eaLnBrk="1" hangingPunct="1">
              <a:lnSpc>
                <a:spcPct val="80000"/>
              </a:lnSpc>
              <a:buFontTx/>
              <a:buNone/>
            </a:pPr>
            <a:r>
              <a:rPr lang="en-US" altLang="en-US" b="1" dirty="0" smtClean="0"/>
              <a:t>10			20-21			Level 10		66.7%	</a:t>
            </a:r>
          </a:p>
          <a:p>
            <a:pPr eaLnBrk="1" hangingPunct="1">
              <a:lnSpc>
                <a:spcPct val="80000"/>
              </a:lnSpc>
              <a:buFontTx/>
              <a:buNone/>
            </a:pPr>
            <a:r>
              <a:rPr lang="en-US" altLang="en-US" b="1" dirty="0" smtClean="0"/>
              <a:t>9			18-19			Level 9		60.0%</a:t>
            </a:r>
          </a:p>
          <a:p>
            <a:pPr eaLnBrk="1" hangingPunct="1">
              <a:lnSpc>
                <a:spcPct val="80000"/>
              </a:lnSpc>
              <a:buFontTx/>
              <a:buNone/>
            </a:pPr>
            <a:r>
              <a:rPr lang="en-US" altLang="en-US" b="1" dirty="0" smtClean="0"/>
              <a:t>8			16-17			Level 8		53.3%</a:t>
            </a:r>
          </a:p>
          <a:p>
            <a:pPr eaLnBrk="1" hangingPunct="1">
              <a:lnSpc>
                <a:spcPct val="80000"/>
              </a:lnSpc>
              <a:buFontTx/>
              <a:buNone/>
            </a:pPr>
            <a:r>
              <a:rPr lang="en-US" altLang="en-US" b="1" dirty="0" smtClean="0"/>
              <a:t>7			14-15			Level 7		46.7%</a:t>
            </a:r>
          </a:p>
          <a:p>
            <a:pPr eaLnBrk="1" hangingPunct="1">
              <a:lnSpc>
                <a:spcPct val="80000"/>
              </a:lnSpc>
              <a:buFontTx/>
              <a:buNone/>
            </a:pPr>
            <a:r>
              <a:rPr lang="en-US" altLang="en-US" b="1" dirty="0" smtClean="0"/>
              <a:t>6			12-13			Level 6		40.0%</a:t>
            </a:r>
          </a:p>
          <a:p>
            <a:pPr eaLnBrk="1" hangingPunct="1">
              <a:lnSpc>
                <a:spcPct val="80000"/>
              </a:lnSpc>
              <a:buFontTx/>
              <a:buNone/>
            </a:pPr>
            <a:r>
              <a:rPr lang="en-US" altLang="en-US" b="1" dirty="0" smtClean="0"/>
              <a:t>5			10-11			Level 5		33.3%</a:t>
            </a:r>
          </a:p>
          <a:p>
            <a:pPr eaLnBrk="1" hangingPunct="1">
              <a:lnSpc>
                <a:spcPct val="80000"/>
              </a:lnSpc>
              <a:buFontTx/>
              <a:buNone/>
            </a:pPr>
            <a:r>
              <a:rPr lang="en-US" altLang="en-US" b="1" dirty="0" smtClean="0"/>
              <a:t>4			8-9			Level 4		26.7%</a:t>
            </a:r>
          </a:p>
          <a:p>
            <a:pPr eaLnBrk="1" hangingPunct="1">
              <a:lnSpc>
                <a:spcPct val="80000"/>
              </a:lnSpc>
              <a:buFontTx/>
              <a:buNone/>
            </a:pPr>
            <a:r>
              <a:rPr lang="en-US" altLang="en-US" b="1" dirty="0" smtClean="0"/>
              <a:t>3			6-7			Level 3		20.0%</a:t>
            </a:r>
          </a:p>
          <a:p>
            <a:pPr eaLnBrk="1" hangingPunct="1">
              <a:lnSpc>
                <a:spcPct val="80000"/>
              </a:lnSpc>
              <a:buFontTx/>
              <a:buNone/>
            </a:pPr>
            <a:endParaRPr lang="en-US" altLang="en-US" b="1" dirty="0" smtClean="0"/>
          </a:p>
        </p:txBody>
      </p:sp>
    </p:spTree>
    <p:extLst>
      <p:ext uri="{BB962C8B-B14F-4D97-AF65-F5344CB8AC3E}">
        <p14:creationId xmlns:p14="http://schemas.microsoft.com/office/powerpoint/2010/main" val="42645389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 Grant Award</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0374053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School must calculate the student’s State Grant award on campus and notify student</a:t>
            </a:r>
          </a:p>
          <a:p>
            <a:pPr lvl="1"/>
            <a:r>
              <a:rPr lang="en-US" altLang="en-US" sz="2200" b="1" dirty="0"/>
              <a:t>OHE performs this function for MN Dream Act applicants; however, schools should incorporate the award into their campus financial aid award letter as well.</a:t>
            </a:r>
          </a:p>
          <a:p>
            <a:r>
              <a:rPr lang="en-US" altLang="en-US" sz="2400" b="1" dirty="0"/>
              <a:t>Award notice should indicate that State Grant will vary based on enrollment level</a:t>
            </a:r>
          </a:p>
          <a:p>
            <a:r>
              <a:rPr lang="en-US" altLang="en-US" sz="2400" b="1" dirty="0"/>
              <a:t>Shared Responsibility formula is used to calculate award</a:t>
            </a:r>
          </a:p>
          <a:p>
            <a:r>
              <a:rPr lang="en-US" altLang="en-US" sz="2400" b="1" dirty="0"/>
              <a:t>Shared Responsibility formula is described in text of State Grant Manual and Appendices 8 and 9</a:t>
            </a:r>
          </a:p>
          <a:p>
            <a:endParaRPr lang="en-US" dirty="0"/>
          </a:p>
        </p:txBody>
      </p:sp>
      <p:sp>
        <p:nvSpPr>
          <p:cNvPr id="3" name="Title 2"/>
          <p:cNvSpPr>
            <a:spLocks noGrp="1"/>
          </p:cNvSpPr>
          <p:nvPr>
            <p:ph type="title"/>
          </p:nvPr>
        </p:nvSpPr>
        <p:spPr/>
        <p:txBody>
          <a:bodyPr/>
          <a:lstStyle/>
          <a:p>
            <a:r>
              <a:rPr lang="en-US" altLang="en-US" dirty="0"/>
              <a:t>State Grant Award Notice</a:t>
            </a:r>
            <a:endParaRPr lang="en-US" dirty="0"/>
          </a:p>
        </p:txBody>
      </p:sp>
    </p:spTree>
    <p:extLst>
      <p:ext uri="{BB962C8B-B14F-4D97-AF65-F5344CB8AC3E}">
        <p14:creationId xmlns:p14="http://schemas.microsoft.com/office/powerpoint/2010/main" val="41668416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8640" y="365125"/>
            <a:ext cx="11388435" cy="1325563"/>
          </a:xfrm>
        </p:spPr>
        <p:txBody>
          <a:bodyPr/>
          <a:lstStyle/>
          <a:p>
            <a:r>
              <a:rPr lang="en-US" altLang="en-US" dirty="0"/>
              <a:t>MN Dream Act State </a:t>
            </a:r>
            <a:r>
              <a:rPr lang="en-US" altLang="en-US" dirty="0" smtClean="0"/>
              <a:t>Grant Award </a:t>
            </a:r>
            <a:r>
              <a:rPr lang="en-US" altLang="en-US" dirty="0"/>
              <a:t>Roster Screen</a:t>
            </a:r>
            <a:endParaRPr lang="en-US" dirty="0"/>
          </a:p>
        </p:txBody>
      </p:sp>
      <p:pic>
        <p:nvPicPr>
          <p:cNvPr id="4" name="Content Placeholder 5"/>
          <p:cNvPicPr>
            <a:picLocks noGrp="1"/>
          </p:cNvPicPr>
          <p:nvPr>
            <p:ph idx="1"/>
          </p:nvPr>
        </p:nvPicPr>
        <p:blipFill>
          <a:blip r:embed="rId2">
            <a:extLst>
              <a:ext uri="{28A0092B-C50C-407E-A947-70E740481C1C}">
                <a14:useLocalDpi xmlns:a14="http://schemas.microsoft.com/office/drawing/2010/main" val="0"/>
              </a:ext>
            </a:extLst>
          </a:blip>
          <a:srcRect t="4262" r="15326" b="63470"/>
          <a:stretch>
            <a:fillRect/>
          </a:stretch>
        </p:blipFill>
        <p:spPr>
          <a:xfrm>
            <a:off x="985057" y="2292340"/>
            <a:ext cx="10515600" cy="2254127"/>
          </a:xfrm>
        </p:spPr>
      </p:pic>
    </p:spTree>
    <p:extLst>
      <p:ext uri="{BB962C8B-B14F-4D97-AF65-F5344CB8AC3E}">
        <p14:creationId xmlns:p14="http://schemas.microsoft.com/office/powerpoint/2010/main" val="3830148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1" y="365125"/>
            <a:ext cx="11504814" cy="1325563"/>
          </a:xfrm>
        </p:spPr>
        <p:txBody>
          <a:bodyPr/>
          <a:lstStyle/>
          <a:p>
            <a:r>
              <a:rPr lang="en-US" altLang="en-US" dirty="0"/>
              <a:t>MN Dream Act State </a:t>
            </a:r>
            <a:r>
              <a:rPr lang="en-US" altLang="en-US" dirty="0" smtClean="0"/>
              <a:t>Grant Student </a:t>
            </a:r>
            <a:r>
              <a:rPr lang="en-US" altLang="en-US" dirty="0"/>
              <a:t>Award Screen</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8011" r="28763" b="21594"/>
          <a:stretch>
            <a:fillRect/>
          </a:stretch>
        </p:blipFill>
        <p:spPr bwMode="auto">
          <a:xfrm>
            <a:off x="2422468" y="1690688"/>
            <a:ext cx="7391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p:cNvPicPr>
            <a:picLocks noGrp="1"/>
          </p:cNvPicPr>
          <p:nvPr>
            <p:ph idx="1"/>
          </p:nvPr>
        </p:nvPicPr>
        <p:blipFill>
          <a:blip r:embed="rId3" cstate="print">
            <a:extLst>
              <a:ext uri="{28A0092B-C50C-407E-A947-70E740481C1C}">
                <a14:useLocalDpi xmlns:a14="http://schemas.microsoft.com/office/drawing/2010/main" val="0"/>
              </a:ext>
            </a:extLst>
          </a:blip>
          <a:srcRect t="61082" b="6097"/>
          <a:stretch>
            <a:fillRect/>
          </a:stretch>
        </p:blipFill>
        <p:spPr>
          <a:xfrm>
            <a:off x="2422468" y="5248276"/>
            <a:ext cx="7391400" cy="1349375"/>
          </a:xfrm>
        </p:spPr>
      </p:pic>
    </p:spTree>
    <p:extLst>
      <p:ext uri="{BB962C8B-B14F-4D97-AF65-F5344CB8AC3E}">
        <p14:creationId xmlns:p14="http://schemas.microsoft.com/office/powerpoint/2010/main" val="23229067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5636" y="1825624"/>
            <a:ext cx="10938164" cy="5032375"/>
          </a:xfrm>
        </p:spPr>
        <p:txBody>
          <a:bodyPr>
            <a:normAutofit fontScale="92500" lnSpcReduction="20000"/>
          </a:bodyPr>
          <a:lstStyle/>
          <a:p>
            <a:pPr>
              <a:buNone/>
              <a:defRPr/>
            </a:pPr>
            <a:r>
              <a:rPr lang="en-US" b="1" dirty="0"/>
              <a:t>Average Tuition &amp; Mandatory Fees* </a:t>
            </a:r>
            <a:r>
              <a:rPr lang="en-US" sz="1800" b="1" dirty="0"/>
              <a:t>(30 sem/45 qtr credits) </a:t>
            </a:r>
          </a:p>
          <a:p>
            <a:pPr>
              <a:buNone/>
              <a:defRPr/>
            </a:pPr>
            <a:r>
              <a:rPr lang="en-US" b="1" dirty="0"/>
              <a:t>+	</a:t>
            </a:r>
            <a:r>
              <a:rPr lang="en-US" b="1" u="sng" dirty="0"/>
              <a:t>Living and Misc Expense Allowance (LME)**</a:t>
            </a:r>
            <a:r>
              <a:rPr lang="en-US" b="1" dirty="0"/>
              <a:t> </a:t>
            </a:r>
            <a:r>
              <a:rPr lang="en-US" sz="1800" b="1" dirty="0">
                <a:solidFill>
                  <a:srgbClr val="FF0000"/>
                </a:solidFill>
              </a:rPr>
              <a:t>($</a:t>
            </a:r>
            <a:r>
              <a:rPr lang="en-US" sz="1800" b="1" dirty="0" smtClean="0">
                <a:solidFill>
                  <a:srgbClr val="FF0000"/>
                </a:solidFill>
              </a:rPr>
              <a:t>9,930</a:t>
            </a:r>
            <a:r>
              <a:rPr lang="en-US" sz="1800" b="1" dirty="0" smtClean="0"/>
              <a:t>)</a:t>
            </a:r>
            <a:endParaRPr lang="en-US" sz="1800" b="1" dirty="0"/>
          </a:p>
          <a:p>
            <a:pPr>
              <a:buNone/>
              <a:defRPr/>
            </a:pPr>
            <a:r>
              <a:rPr lang="en-US" b="1" dirty="0"/>
              <a:t>=	State Grant Budget</a:t>
            </a:r>
          </a:p>
          <a:p>
            <a:pPr>
              <a:buFontTx/>
              <a:buChar char="-"/>
              <a:defRPr/>
            </a:pPr>
            <a:r>
              <a:rPr lang="en-US" b="1" dirty="0"/>
              <a:t>50% Assigned Student Responsibility</a:t>
            </a:r>
          </a:p>
          <a:p>
            <a:pPr>
              <a:buFontTx/>
              <a:buChar char="-"/>
              <a:defRPr/>
            </a:pPr>
            <a:r>
              <a:rPr lang="en-US" b="1" dirty="0"/>
              <a:t>Annual 9-month FM PC (dependent) X </a:t>
            </a:r>
            <a:r>
              <a:rPr lang="en-US" b="1" dirty="0">
                <a:solidFill>
                  <a:srgbClr val="FF0000"/>
                </a:solidFill>
              </a:rPr>
              <a:t>.</a:t>
            </a:r>
            <a:r>
              <a:rPr lang="en-US" b="1" dirty="0" smtClean="0">
                <a:solidFill>
                  <a:srgbClr val="FF0000"/>
                </a:solidFill>
              </a:rPr>
              <a:t>82 </a:t>
            </a:r>
            <a:endParaRPr lang="en-US" b="1" dirty="0">
              <a:solidFill>
                <a:srgbClr val="FF0000"/>
              </a:solidFill>
            </a:endParaRPr>
          </a:p>
          <a:p>
            <a:pPr>
              <a:buFontTx/>
              <a:buChar char="-"/>
              <a:defRPr/>
            </a:pPr>
            <a:r>
              <a:rPr lang="en-US" b="1" dirty="0"/>
              <a:t>Annual FM EFC X </a:t>
            </a:r>
            <a:r>
              <a:rPr lang="en-US" b="1" dirty="0">
                <a:solidFill>
                  <a:srgbClr val="FF0000"/>
                </a:solidFill>
              </a:rPr>
              <a:t>.</a:t>
            </a:r>
            <a:r>
              <a:rPr lang="en-US" b="1" dirty="0" smtClean="0">
                <a:solidFill>
                  <a:srgbClr val="FF0000"/>
                </a:solidFill>
              </a:rPr>
              <a:t>74 </a:t>
            </a:r>
            <a:r>
              <a:rPr lang="en-US" b="1" dirty="0"/>
              <a:t>(independent with deps) or  </a:t>
            </a:r>
          </a:p>
          <a:p>
            <a:pPr marL="0" indent="0">
              <a:buNone/>
              <a:defRPr/>
            </a:pPr>
            <a:r>
              <a:rPr lang="en-US" b="1" dirty="0"/>
              <a:t>    Annual FM EFC X </a:t>
            </a:r>
            <a:r>
              <a:rPr lang="en-US" b="1" dirty="0" smtClean="0">
                <a:solidFill>
                  <a:srgbClr val="FF0000"/>
                </a:solidFill>
              </a:rPr>
              <a:t>.38 </a:t>
            </a:r>
            <a:r>
              <a:rPr lang="en-US" b="1" dirty="0"/>
              <a:t>(independent w/o deps)</a:t>
            </a:r>
          </a:p>
          <a:p>
            <a:pPr>
              <a:buFontTx/>
              <a:buChar char="-"/>
              <a:defRPr/>
            </a:pPr>
            <a:r>
              <a:rPr lang="en-US" b="1" u="sng" dirty="0"/>
              <a:t>Pell Grant Award***                                                        </a:t>
            </a:r>
          </a:p>
          <a:p>
            <a:pPr>
              <a:buNone/>
              <a:defRPr/>
            </a:pPr>
            <a:r>
              <a:rPr lang="en-US" b="1" dirty="0"/>
              <a:t>=	State Grant Annual Award (minimum $100)</a:t>
            </a:r>
          </a:p>
          <a:p>
            <a:pPr>
              <a:buNone/>
              <a:defRPr/>
            </a:pPr>
            <a:r>
              <a:rPr lang="en-US" sz="2000" b="1" dirty="0"/>
              <a:t>   *</a:t>
            </a:r>
            <a:r>
              <a:rPr lang="en-US" sz="1800" b="1" dirty="0"/>
              <a:t>Subject to tuition &amp; fee caps: </a:t>
            </a:r>
            <a:r>
              <a:rPr lang="en-US" sz="1800" b="1" dirty="0">
                <a:solidFill>
                  <a:srgbClr val="FF0000"/>
                </a:solidFill>
              </a:rPr>
              <a:t>$</a:t>
            </a:r>
            <a:r>
              <a:rPr lang="en-US" sz="1800" b="1" dirty="0" smtClean="0">
                <a:solidFill>
                  <a:srgbClr val="FF0000"/>
                </a:solidFill>
              </a:rPr>
              <a:t>15,142 </a:t>
            </a:r>
            <a:r>
              <a:rPr lang="en-US" sz="1800" b="1" dirty="0"/>
              <a:t>for 4-yr program; </a:t>
            </a:r>
            <a:r>
              <a:rPr lang="en-US" sz="1800" b="1" dirty="0">
                <a:solidFill>
                  <a:srgbClr val="FF0000"/>
                </a:solidFill>
              </a:rPr>
              <a:t>$</a:t>
            </a:r>
            <a:r>
              <a:rPr lang="en-US" sz="1800" b="1" dirty="0" smtClean="0">
                <a:solidFill>
                  <a:srgbClr val="FF0000"/>
                </a:solidFill>
              </a:rPr>
              <a:t>5,963 </a:t>
            </a:r>
            <a:r>
              <a:rPr lang="en-US" sz="1800" b="1" dirty="0"/>
              <a:t>for 2-yr or less program</a:t>
            </a:r>
          </a:p>
          <a:p>
            <a:pPr>
              <a:buNone/>
              <a:defRPr/>
            </a:pPr>
            <a:r>
              <a:rPr lang="en-US" sz="1800" b="1" dirty="0"/>
              <a:t>  **LME $0 for those in correctional facility</a:t>
            </a:r>
          </a:p>
          <a:p>
            <a:pPr>
              <a:buNone/>
              <a:defRPr/>
            </a:pPr>
            <a:r>
              <a:rPr lang="en-US" sz="1800" b="1" dirty="0"/>
              <a:t>***From </a:t>
            </a:r>
            <a:r>
              <a:rPr lang="en-US" sz="1800" b="1" dirty="0" smtClean="0"/>
              <a:t>2019-2020 </a:t>
            </a:r>
            <a:r>
              <a:rPr lang="en-US" sz="1800" b="1" dirty="0"/>
              <a:t>Federal Pell Grant Disbursement Schedule. Amount based </a:t>
            </a:r>
          </a:p>
          <a:p>
            <a:pPr>
              <a:buNone/>
              <a:defRPr/>
            </a:pPr>
            <a:r>
              <a:rPr lang="en-US" sz="1800" b="1" dirty="0"/>
              <a:t>    on student’s EFC</a:t>
            </a:r>
            <a:r>
              <a:rPr lang="en-US" sz="1800" b="1" dirty="0" smtClean="0"/>
              <a:t>. Amount subtracted even if student not actually receiving Pell.</a:t>
            </a:r>
            <a:endParaRPr lang="en-US" sz="1800" b="1" dirty="0"/>
          </a:p>
        </p:txBody>
      </p:sp>
      <p:sp>
        <p:nvSpPr>
          <p:cNvPr id="3" name="Title 2"/>
          <p:cNvSpPr>
            <a:spLocks noGrp="1"/>
          </p:cNvSpPr>
          <p:nvPr>
            <p:ph type="title"/>
          </p:nvPr>
        </p:nvSpPr>
        <p:spPr>
          <a:xfrm>
            <a:off x="838200" y="1"/>
            <a:ext cx="10515600" cy="1690688"/>
          </a:xfrm>
        </p:spPr>
        <p:txBody>
          <a:bodyPr/>
          <a:lstStyle/>
          <a:p>
            <a:r>
              <a:rPr lang="en-US" altLang="en-US" dirty="0"/>
              <a:t>Design for Shared Responsibility</a:t>
            </a:r>
            <a:br>
              <a:rPr lang="en-US" altLang="en-US" dirty="0"/>
            </a:br>
            <a:r>
              <a:rPr lang="en-US" altLang="en-US" dirty="0" smtClean="0"/>
              <a:t>2019-2020 </a:t>
            </a:r>
            <a:r>
              <a:rPr lang="en-US" altLang="en-US" dirty="0"/>
              <a:t>Annual Award Calculation</a:t>
            </a:r>
            <a:endParaRPr lang="en-US" dirty="0"/>
          </a:p>
        </p:txBody>
      </p:sp>
    </p:spTree>
    <p:extLst>
      <p:ext uri="{BB962C8B-B14F-4D97-AF65-F5344CB8AC3E}">
        <p14:creationId xmlns:p14="http://schemas.microsoft.com/office/powerpoint/2010/main" val="35400573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“Non-standard” term means semester less than 15 weeks or quarter less than 10 weeks</a:t>
            </a:r>
          </a:p>
          <a:p>
            <a:r>
              <a:rPr lang="en-US" altLang="en-US" sz="3600" b="1" dirty="0"/>
              <a:t>Award for non-standard term is same as award for standard term</a:t>
            </a:r>
          </a:p>
          <a:p>
            <a:pPr lvl="1"/>
            <a:r>
              <a:rPr lang="en-US" altLang="en-US" sz="3600" b="1" dirty="0"/>
              <a:t>No adjustments required for shorter term length</a:t>
            </a:r>
          </a:p>
          <a:p>
            <a:endParaRPr lang="en-US" dirty="0"/>
          </a:p>
        </p:txBody>
      </p:sp>
      <p:sp>
        <p:nvSpPr>
          <p:cNvPr id="3" name="Title 2"/>
          <p:cNvSpPr>
            <a:spLocks noGrp="1"/>
          </p:cNvSpPr>
          <p:nvPr>
            <p:ph type="title"/>
          </p:nvPr>
        </p:nvSpPr>
        <p:spPr/>
        <p:txBody>
          <a:bodyPr/>
          <a:lstStyle/>
          <a:p>
            <a:r>
              <a:rPr lang="en-US" altLang="en-US" dirty="0"/>
              <a:t>Award for Non-Standard Term</a:t>
            </a:r>
            <a:endParaRPr lang="en-US" dirty="0"/>
          </a:p>
        </p:txBody>
      </p:sp>
    </p:spTree>
    <p:extLst>
      <p:ext uri="{BB962C8B-B14F-4D97-AF65-F5344CB8AC3E}">
        <p14:creationId xmlns:p14="http://schemas.microsoft.com/office/powerpoint/2010/main" val="15986286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Student may receive State Grant for up to 4 full-time quarters or 3 full-time semesters during a fiscal year</a:t>
            </a:r>
          </a:p>
          <a:p>
            <a:pPr lvl="1"/>
            <a:r>
              <a:rPr lang="en-US" altLang="en-US" sz="3200" b="1" dirty="0"/>
              <a:t>This translates into 60 quarter credits or 45 semester credits in a fiscal year</a:t>
            </a:r>
          </a:p>
          <a:p>
            <a:r>
              <a:rPr lang="en-US" altLang="en-US" sz="3200" b="1" dirty="0"/>
              <a:t>Term with 15 or more credits only counts as 15 credits</a:t>
            </a:r>
          </a:p>
          <a:p>
            <a:r>
              <a:rPr lang="en-US" altLang="en-US" sz="3200" b="1" dirty="0"/>
              <a:t>If student transfers to another school, the new school must limit payment to stay within these credit limits</a:t>
            </a:r>
          </a:p>
          <a:p>
            <a:endParaRPr lang="en-US" dirty="0"/>
          </a:p>
        </p:txBody>
      </p:sp>
      <p:sp>
        <p:nvSpPr>
          <p:cNvPr id="3" name="Title 2"/>
          <p:cNvSpPr>
            <a:spLocks noGrp="1"/>
          </p:cNvSpPr>
          <p:nvPr>
            <p:ph type="title"/>
          </p:nvPr>
        </p:nvSpPr>
        <p:spPr/>
        <p:txBody>
          <a:bodyPr/>
          <a:lstStyle/>
          <a:p>
            <a:r>
              <a:rPr lang="en-US" altLang="en-US" dirty="0"/>
              <a:t>Award for Full Fiscal Year</a:t>
            </a:r>
            <a:endParaRPr lang="en-US" dirty="0"/>
          </a:p>
        </p:txBody>
      </p:sp>
    </p:spTree>
    <p:extLst>
      <p:ext uri="{BB962C8B-B14F-4D97-AF65-F5344CB8AC3E}">
        <p14:creationId xmlns:p14="http://schemas.microsoft.com/office/powerpoint/2010/main" val="3449123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For clock hour schools and schools with multiple start dates for term, FAFSA application receipt date (or MN Dream Act application submission date) must be within 30 days of date </a:t>
            </a:r>
            <a:r>
              <a:rPr lang="en-US" altLang="en-US" sz="3200" b="1" u="sng" dirty="0">
                <a:solidFill>
                  <a:schemeClr val="hlink"/>
                </a:solidFill>
              </a:rPr>
              <a:t>student’s</a:t>
            </a:r>
            <a:r>
              <a:rPr lang="en-US" altLang="en-US" sz="3200" b="1" dirty="0">
                <a:solidFill>
                  <a:schemeClr val="hlink"/>
                </a:solidFill>
              </a:rPr>
              <a:t> </a:t>
            </a:r>
            <a:r>
              <a:rPr lang="en-US" altLang="en-US" sz="3200" b="1" dirty="0"/>
              <a:t>term or payment period starts</a:t>
            </a:r>
          </a:p>
          <a:p>
            <a:pPr lvl="1"/>
            <a:r>
              <a:rPr lang="en-US" altLang="en-US" sz="3200" b="1" dirty="0"/>
              <a:t>OHE will be unable to verify</a:t>
            </a:r>
          </a:p>
          <a:p>
            <a:pPr lvl="1"/>
            <a:r>
              <a:rPr lang="en-US" altLang="en-US" sz="3200" b="1" dirty="0"/>
              <a:t>Schools must monitor on campus</a:t>
            </a:r>
          </a:p>
          <a:p>
            <a:endParaRPr lang="en-US" dirty="0"/>
          </a:p>
        </p:txBody>
      </p:sp>
      <p:sp>
        <p:nvSpPr>
          <p:cNvPr id="3" name="Title 2"/>
          <p:cNvSpPr>
            <a:spLocks noGrp="1"/>
          </p:cNvSpPr>
          <p:nvPr>
            <p:ph type="title"/>
          </p:nvPr>
        </p:nvSpPr>
        <p:spPr/>
        <p:txBody>
          <a:bodyPr/>
          <a:lstStyle/>
          <a:p>
            <a:r>
              <a:rPr lang="en-US" dirty="0" smtClean="0"/>
              <a:t>Application Deadlines</a:t>
            </a:r>
            <a:endParaRPr lang="en-US" dirty="0"/>
          </a:p>
        </p:txBody>
      </p:sp>
    </p:spTree>
    <p:extLst>
      <p:ext uri="{BB962C8B-B14F-4D97-AF65-F5344CB8AC3E}">
        <p14:creationId xmlns:p14="http://schemas.microsoft.com/office/powerpoint/2010/main" val="17895031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altLang="en-US" sz="3200" b="1" dirty="0">
                <a:solidFill>
                  <a:srgbClr val="003865"/>
                </a:solidFill>
              </a:rPr>
              <a:t>Example of Transfer Student</a:t>
            </a:r>
          </a:p>
          <a:p>
            <a:r>
              <a:rPr lang="en-US" altLang="en-US" b="1" dirty="0"/>
              <a:t>Student completes 17 semester credits at School A</a:t>
            </a:r>
          </a:p>
          <a:p>
            <a:r>
              <a:rPr lang="en-US" altLang="en-US" b="1" dirty="0"/>
              <a:t>Student transfers to School B, which is on the quarter system</a:t>
            </a:r>
          </a:p>
          <a:p>
            <a:r>
              <a:rPr lang="en-US" altLang="en-US" b="1" dirty="0"/>
              <a:t>School B must translate 15 semester credits to 22.5 quarter credits (15 X 1.5)</a:t>
            </a:r>
          </a:p>
          <a:p>
            <a:pPr>
              <a:buNone/>
            </a:pPr>
            <a:r>
              <a:rPr lang="en-US" altLang="en-US" b="1" dirty="0"/>
              <a:t>   (17 credits only counted as 15)</a:t>
            </a:r>
          </a:p>
          <a:p>
            <a:r>
              <a:rPr lang="en-US" altLang="en-US" b="1" dirty="0"/>
              <a:t>School B can only award the student for the remaining 37.5 quarter credits of eligibility for the aid year</a:t>
            </a:r>
          </a:p>
          <a:p>
            <a:endParaRPr lang="en-US" dirty="0"/>
          </a:p>
        </p:txBody>
      </p:sp>
      <p:sp>
        <p:nvSpPr>
          <p:cNvPr id="3" name="Title 2"/>
          <p:cNvSpPr>
            <a:spLocks noGrp="1"/>
          </p:cNvSpPr>
          <p:nvPr>
            <p:ph type="title"/>
          </p:nvPr>
        </p:nvSpPr>
        <p:spPr>
          <a:xfrm>
            <a:off x="665019" y="365125"/>
            <a:ext cx="11022676" cy="1325563"/>
          </a:xfrm>
        </p:spPr>
        <p:txBody>
          <a:bodyPr/>
          <a:lstStyle/>
          <a:p>
            <a:r>
              <a:rPr lang="en-US" altLang="en-US" dirty="0"/>
              <a:t>Fiscal Year Award Limitation </a:t>
            </a:r>
            <a:r>
              <a:rPr lang="en-US" altLang="en-US" dirty="0" smtClean="0"/>
              <a:t>for </a:t>
            </a:r>
            <a:r>
              <a:rPr lang="en-US" altLang="en-US" dirty="0"/>
              <a:t>Transfer Student</a:t>
            </a:r>
            <a:endParaRPr lang="en-US" dirty="0"/>
          </a:p>
        </p:txBody>
      </p:sp>
    </p:spTree>
    <p:extLst>
      <p:ext uri="{BB962C8B-B14F-4D97-AF65-F5344CB8AC3E}">
        <p14:creationId xmlns:p14="http://schemas.microsoft.com/office/powerpoint/2010/main" val="24251557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600" b="1" dirty="0"/>
              <a:t>State Grant award for student’s 4th quarter or 3rd semester within fiscal year is calculated in the same manner as for other terms</a:t>
            </a:r>
          </a:p>
          <a:p>
            <a:r>
              <a:rPr lang="en-US" altLang="en-US" sz="3600" b="1" dirty="0"/>
              <a:t>Pell Grant student </a:t>
            </a:r>
            <a:r>
              <a:rPr lang="en-US" altLang="en-US" sz="3600" b="1" strike="sngStrike" dirty="0"/>
              <a:t>would be eligible to receive </a:t>
            </a:r>
            <a:r>
              <a:rPr lang="en-US" altLang="en-US" sz="3600" b="1" dirty="0"/>
              <a:t>for 4th quarter or 3rd semester is subtracted in the State Grant award </a:t>
            </a:r>
            <a:r>
              <a:rPr lang="en-US" altLang="en-US" sz="3600" b="1" dirty="0" smtClean="0"/>
              <a:t>calculation </a:t>
            </a:r>
            <a:endParaRPr lang="en-US" altLang="en-US" sz="3600" b="1" dirty="0"/>
          </a:p>
          <a:p>
            <a:pPr lvl="1"/>
            <a:r>
              <a:rPr lang="en-US" altLang="en-US" sz="3200" b="1" dirty="0" smtClean="0"/>
              <a:t>Beginning with summer 2018, “year round” Pell. Students can receive up to 150% of their scheduled Pell  award each year.</a:t>
            </a:r>
            <a:endParaRPr lang="en-US" altLang="en-US" sz="3200" b="1" dirty="0"/>
          </a:p>
          <a:p>
            <a:endParaRPr lang="en-US" dirty="0"/>
          </a:p>
        </p:txBody>
      </p:sp>
      <p:sp>
        <p:nvSpPr>
          <p:cNvPr id="3" name="Title 2"/>
          <p:cNvSpPr>
            <a:spLocks noGrp="1"/>
          </p:cNvSpPr>
          <p:nvPr>
            <p:ph type="title"/>
          </p:nvPr>
        </p:nvSpPr>
        <p:spPr/>
        <p:txBody>
          <a:bodyPr/>
          <a:lstStyle/>
          <a:p>
            <a:r>
              <a:rPr lang="en-US" altLang="en-US" dirty="0"/>
              <a:t>Award for 4</a:t>
            </a:r>
            <a:r>
              <a:rPr lang="en-US" altLang="en-US" baseline="30000" dirty="0"/>
              <a:t>th</a:t>
            </a:r>
            <a:r>
              <a:rPr lang="en-US" altLang="en-US" dirty="0"/>
              <a:t> Quarter or 3</a:t>
            </a:r>
            <a:r>
              <a:rPr lang="en-US" altLang="en-US" baseline="30000" dirty="0"/>
              <a:t>rd</a:t>
            </a:r>
            <a:r>
              <a:rPr lang="en-US" altLang="en-US" dirty="0"/>
              <a:t> Semester</a:t>
            </a:r>
            <a:endParaRPr lang="en-US" dirty="0"/>
          </a:p>
        </p:txBody>
      </p:sp>
    </p:spTree>
    <p:extLst>
      <p:ext uri="{BB962C8B-B14F-4D97-AF65-F5344CB8AC3E}">
        <p14:creationId xmlns:p14="http://schemas.microsoft.com/office/powerpoint/2010/main" val="16414636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Student can receive separate State Grants at multiple MN schools during the same term based on the cost and credits at each school attended</a:t>
            </a:r>
          </a:p>
          <a:p>
            <a:r>
              <a:rPr lang="en-US" altLang="en-US" sz="2400" b="1" dirty="0"/>
              <a:t>Can’t receive payment for more than 15 credits per term</a:t>
            </a:r>
          </a:p>
          <a:p>
            <a:pPr lvl="1"/>
            <a:r>
              <a:rPr lang="en-US" altLang="en-US" b="1" dirty="0"/>
              <a:t>School that reports payment that exceeds 15 credits will have payment rejected by OHE</a:t>
            </a:r>
          </a:p>
          <a:p>
            <a:pPr lvl="1"/>
            <a:r>
              <a:rPr lang="en-US" altLang="en-US" b="1" dirty="0"/>
              <a:t>School must recalculate payment for enrollment level of remaining credits. Example:</a:t>
            </a:r>
          </a:p>
          <a:p>
            <a:pPr lvl="2"/>
            <a:r>
              <a:rPr lang="en-US" altLang="en-US" b="1" dirty="0"/>
              <a:t>School A pays for 12 credits and has payment accepted</a:t>
            </a:r>
          </a:p>
          <a:p>
            <a:pPr lvl="2"/>
            <a:r>
              <a:rPr lang="en-US" altLang="en-US" b="1" dirty="0"/>
              <a:t>School B pays for 6 credits and has payment rejected</a:t>
            </a:r>
          </a:p>
          <a:p>
            <a:pPr lvl="2"/>
            <a:r>
              <a:rPr lang="en-US" altLang="en-US" b="1" dirty="0"/>
              <a:t>School B must recalculate State Grant to Level 3 instead of Level 6</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14208189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When calculating awards at separate schools for the same term:</a:t>
            </a:r>
          </a:p>
          <a:p>
            <a:pPr lvl="1"/>
            <a:r>
              <a:rPr lang="en-US" altLang="en-US" sz="3200" b="1" dirty="0"/>
              <a:t>Each school must use the average tuition and mandatory fees, appropriate tuition and fee maximum, and LME for the student’s enrollment level </a:t>
            </a:r>
            <a:r>
              <a:rPr lang="en-US" altLang="en-US" sz="3200" b="1" dirty="0">
                <a:solidFill>
                  <a:schemeClr val="hlink"/>
                </a:solidFill>
              </a:rPr>
              <a:t>at that school</a:t>
            </a:r>
          </a:p>
          <a:p>
            <a:r>
              <a:rPr lang="en-US" altLang="en-US" sz="3200" b="1" dirty="0"/>
              <a:t>Example of the award calculation for a student attending two schools for the same term can be found as Example 7 in Appendix 9 of State Grant manual</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20844329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One eligible MN school may act as the ‘home school’ and base student’s award on the costs for combined credits at both schools</a:t>
            </a:r>
          </a:p>
          <a:p>
            <a:r>
              <a:rPr lang="en-US" altLang="en-US" sz="3200" b="1" dirty="0"/>
              <a:t>A consortium agreement is not required as long as both schools are eligible MN schools</a:t>
            </a:r>
          </a:p>
          <a:p>
            <a:pPr lvl="1"/>
            <a:r>
              <a:rPr lang="en-US" altLang="en-US" sz="2800" b="1" dirty="0"/>
              <a:t>However, home school must monitor student’s enrollment at other school to determine if student withdraws or is making satisfactory progress</a:t>
            </a:r>
          </a:p>
          <a:p>
            <a:endParaRPr lang="en-US" dirty="0"/>
          </a:p>
        </p:txBody>
      </p:sp>
      <p:sp>
        <p:nvSpPr>
          <p:cNvPr id="3" name="Title 2"/>
          <p:cNvSpPr>
            <a:spLocks noGrp="1"/>
          </p:cNvSpPr>
          <p:nvPr>
            <p:ph type="title"/>
          </p:nvPr>
        </p:nvSpPr>
        <p:spPr/>
        <p:txBody>
          <a:bodyPr/>
          <a:lstStyle/>
          <a:p>
            <a:r>
              <a:rPr lang="en-US" altLang="en-US" dirty="0"/>
              <a:t>Combining Credits at ‘Home School’</a:t>
            </a:r>
            <a:endParaRPr lang="en-US" dirty="0"/>
          </a:p>
        </p:txBody>
      </p:sp>
    </p:spTree>
    <p:extLst>
      <p:ext uri="{BB962C8B-B14F-4D97-AF65-F5344CB8AC3E}">
        <p14:creationId xmlns:p14="http://schemas.microsoft.com/office/powerpoint/2010/main" val="34756838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“Home school” must add the average tuition and fees charged at both schools </a:t>
            </a:r>
            <a:r>
              <a:rPr lang="en-US" altLang="en-US" sz="2400" b="1" dirty="0">
                <a:solidFill>
                  <a:schemeClr val="hlink"/>
                </a:solidFill>
              </a:rPr>
              <a:t>for up to 15 credits per term</a:t>
            </a:r>
          </a:p>
          <a:p>
            <a:pPr lvl="1"/>
            <a:r>
              <a:rPr lang="en-US" altLang="en-US" sz="2000" b="1" dirty="0"/>
              <a:t>Home school can use its own tuition and fees if the other school is within the same system (</a:t>
            </a:r>
            <a:r>
              <a:rPr lang="en-US" altLang="en-US" sz="2000" b="1" dirty="0" smtClean="0"/>
              <a:t>MNState, </a:t>
            </a:r>
            <a:r>
              <a:rPr lang="en-US" altLang="en-US" sz="2000" b="1" dirty="0"/>
              <a:t>U of M, Private 4-year, Private 2-year)</a:t>
            </a:r>
          </a:p>
          <a:p>
            <a:pPr lvl="1"/>
            <a:r>
              <a:rPr lang="en-US" altLang="en-US" sz="2000" b="1" dirty="0"/>
              <a:t>The lesser of the tuition and fees or the applicable tuition and fee maximum for </a:t>
            </a:r>
            <a:r>
              <a:rPr lang="en-US" altLang="en-US" sz="2000" b="1" u="sng" dirty="0"/>
              <a:t>the student’s degree program </a:t>
            </a:r>
            <a:r>
              <a:rPr lang="en-US" altLang="en-US" sz="2000" b="1" dirty="0"/>
              <a:t>must be used in the award calculation</a:t>
            </a:r>
          </a:p>
          <a:p>
            <a:r>
              <a:rPr lang="en-US" altLang="en-US" sz="2400" b="1" dirty="0"/>
              <a:t>LME used in State Grant award calculation cannot exceed the full-time LME for 15 credits</a:t>
            </a:r>
          </a:p>
          <a:p>
            <a:r>
              <a:rPr lang="en-US" altLang="en-US" sz="2400" b="1" dirty="0"/>
              <a:t>Example award calculation can be found as Example 8 in Appendix 9 of the State Grant manual</a:t>
            </a:r>
          </a:p>
          <a:p>
            <a:pPr lvl="1"/>
            <a:r>
              <a:rPr lang="en-US" altLang="en-US" sz="2000" b="1" dirty="0"/>
              <a:t>Multiple school award calculation spreadsheet available at: www.ohe.state.mn.us</a:t>
            </a:r>
          </a:p>
          <a:p>
            <a:endParaRPr lang="en-US" dirty="0"/>
          </a:p>
        </p:txBody>
      </p:sp>
      <p:sp>
        <p:nvSpPr>
          <p:cNvPr id="3" name="Title 2"/>
          <p:cNvSpPr>
            <a:spLocks noGrp="1"/>
          </p:cNvSpPr>
          <p:nvPr>
            <p:ph type="title"/>
          </p:nvPr>
        </p:nvSpPr>
        <p:spPr/>
        <p:txBody>
          <a:bodyPr/>
          <a:lstStyle/>
          <a:p>
            <a:r>
              <a:rPr lang="en-US" altLang="en-US" dirty="0"/>
              <a:t>Combining Credits at ‘Home School’</a:t>
            </a:r>
            <a:endParaRPr lang="en-US" dirty="0"/>
          </a:p>
        </p:txBody>
      </p:sp>
    </p:spTree>
    <p:extLst>
      <p:ext uri="{BB962C8B-B14F-4D97-AF65-F5344CB8AC3E}">
        <p14:creationId xmlns:p14="http://schemas.microsoft.com/office/powerpoint/2010/main" val="12257406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smtClean="0"/>
              <a:t>A student cannot receive a State Grant at an ineligible school </a:t>
            </a:r>
            <a:r>
              <a:rPr lang="en-US" altLang="en-US" sz="3200" b="1" dirty="0" smtClean="0">
                <a:solidFill>
                  <a:schemeClr val="hlink"/>
                </a:solidFill>
              </a:rPr>
              <a:t>unless the school has a consortium agreement with an eligible MN school</a:t>
            </a:r>
            <a:r>
              <a:rPr lang="en-US" altLang="en-US" sz="3200" b="1" dirty="0" smtClean="0"/>
              <a:t> and the student is accepted into a degree, certificate or diploma program at the eligible MN school</a:t>
            </a:r>
          </a:p>
          <a:p>
            <a:pPr lvl="1"/>
            <a:r>
              <a:rPr lang="en-US" altLang="en-US" sz="2800" b="1" dirty="0" smtClean="0"/>
              <a:t>The eligible MN school must act as the ‘home school’ and award the State Grant </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32258079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Award may be funded from either aid year</a:t>
            </a:r>
          </a:p>
          <a:p>
            <a:pPr lvl="1"/>
            <a:r>
              <a:rPr lang="en-US" altLang="en-US" b="1" dirty="0"/>
              <a:t>Decision on which aid year’s FAFSA to use can differ on student-by-student basis</a:t>
            </a:r>
          </a:p>
          <a:p>
            <a:pPr lvl="1"/>
            <a:r>
              <a:rPr lang="en-US" altLang="en-US" b="1" dirty="0"/>
              <a:t>Must match aid year selected for Federal Pell Grant</a:t>
            </a:r>
          </a:p>
          <a:p>
            <a:pPr lvl="1"/>
            <a:r>
              <a:rPr lang="en-US" altLang="en-US" b="1" dirty="0"/>
              <a:t>Considerations:</a:t>
            </a:r>
          </a:p>
          <a:p>
            <a:pPr lvl="2"/>
            <a:r>
              <a:rPr lang="en-US" altLang="en-US" sz="2400" b="1" dirty="0"/>
              <a:t>Which year’s FAFSA might yield the highest State Grant award?</a:t>
            </a:r>
          </a:p>
          <a:p>
            <a:pPr lvl="2"/>
            <a:r>
              <a:rPr lang="en-US" altLang="en-US" sz="2400" b="1" dirty="0"/>
              <a:t>Has the student met the application deadline for both years?</a:t>
            </a:r>
          </a:p>
          <a:p>
            <a:pPr lvl="2"/>
            <a:r>
              <a:rPr lang="en-US" altLang="en-US" sz="2400" b="1" dirty="0"/>
              <a:t>Has the student already been awarded for 3 FT semesters or 4 FT quarters for the current aid year?</a:t>
            </a:r>
          </a:p>
          <a:p>
            <a:r>
              <a:rPr lang="en-US" altLang="en-US" b="1" dirty="0"/>
              <a:t>Laws, regs and policies for aid year selected apply</a:t>
            </a:r>
          </a:p>
          <a:p>
            <a:endParaRPr lang="en-US" dirty="0"/>
          </a:p>
        </p:txBody>
      </p:sp>
      <p:sp>
        <p:nvSpPr>
          <p:cNvPr id="3" name="Title 2"/>
          <p:cNvSpPr>
            <a:spLocks noGrp="1"/>
          </p:cNvSpPr>
          <p:nvPr>
            <p:ph type="title"/>
          </p:nvPr>
        </p:nvSpPr>
        <p:spPr>
          <a:xfrm>
            <a:off x="838200" y="440575"/>
            <a:ext cx="10515600" cy="1250114"/>
          </a:xfrm>
        </p:spPr>
        <p:txBody>
          <a:bodyPr>
            <a:normAutofit fontScale="90000"/>
          </a:bodyPr>
          <a:lstStyle/>
          <a:p>
            <a:r>
              <a:rPr lang="en-US" altLang="en-US" sz="5300" b="1" dirty="0"/>
              <a:t>Crossover Term Award</a:t>
            </a:r>
            <a:br>
              <a:rPr lang="en-US" altLang="en-US" sz="5300" b="1" dirty="0"/>
            </a:br>
            <a:r>
              <a:rPr lang="en-US" altLang="en-US" sz="4000" b="1" dirty="0"/>
              <a:t>Overlaps fiscal years (starts before and ends after July 1</a:t>
            </a:r>
            <a:r>
              <a:rPr lang="en-US" altLang="en-US" sz="4000" b="1" baseline="30000" dirty="0"/>
              <a:t>st</a:t>
            </a:r>
            <a:r>
              <a:rPr lang="en-US" altLang="en-US" sz="4000" b="1" dirty="0" smtClean="0"/>
              <a:t>)</a:t>
            </a:r>
            <a:r>
              <a:rPr lang="en-US" altLang="en-US" sz="6000" b="1" dirty="0"/>
              <a:t/>
            </a:r>
            <a:br>
              <a:rPr lang="en-US" altLang="en-US" sz="6000" b="1" dirty="0"/>
            </a:br>
            <a:endParaRPr lang="en-US" dirty="0"/>
          </a:p>
        </p:txBody>
      </p:sp>
    </p:spTree>
    <p:extLst>
      <p:ext uri="{BB962C8B-B14F-4D97-AF65-F5344CB8AC3E}">
        <p14:creationId xmlns:p14="http://schemas.microsoft.com/office/powerpoint/2010/main" val="42736685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Disbursement</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001" y="1825625"/>
            <a:ext cx="6519997" cy="4351338"/>
          </a:xfrm>
        </p:spPr>
      </p:pic>
    </p:spTree>
    <p:extLst>
      <p:ext uri="{BB962C8B-B14F-4D97-AF65-F5344CB8AC3E}">
        <p14:creationId xmlns:p14="http://schemas.microsoft.com/office/powerpoint/2010/main" val="31926761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b="1" dirty="0" smtClean="0"/>
              <a:t>Initial DDS batch for the year is set to TEST at OHE and must be individually reviewed before putting into PRODUCTION</a:t>
            </a:r>
          </a:p>
          <a:p>
            <a:r>
              <a:rPr lang="en-US" sz="3200" b="1" dirty="0" smtClean="0"/>
              <a:t>Plan accordingly for peak processing time; it can take 5-10 business days to review and push first batch into production</a:t>
            </a:r>
          </a:p>
          <a:p>
            <a:r>
              <a:rPr lang="en-US" sz="3200" b="1" dirty="0" smtClean="0"/>
              <a:t>Be sure to closeout previous aid year</a:t>
            </a:r>
            <a:endParaRPr lang="en-US" sz="3200" b="1" dirty="0"/>
          </a:p>
        </p:txBody>
      </p:sp>
      <p:sp>
        <p:nvSpPr>
          <p:cNvPr id="3" name="Title 2"/>
          <p:cNvSpPr>
            <a:spLocks noGrp="1"/>
          </p:cNvSpPr>
          <p:nvPr>
            <p:ph type="title"/>
          </p:nvPr>
        </p:nvSpPr>
        <p:spPr/>
        <p:txBody>
          <a:bodyPr/>
          <a:lstStyle/>
          <a:p>
            <a:r>
              <a:rPr lang="en-US" altLang="en-US" dirty="0"/>
              <a:t>Initial Funds Advances</a:t>
            </a:r>
            <a:endParaRPr lang="en-US" dirty="0"/>
          </a:p>
        </p:txBody>
      </p:sp>
    </p:spTree>
    <p:extLst>
      <p:ext uri="{BB962C8B-B14F-4D97-AF65-F5344CB8AC3E}">
        <p14:creationId xmlns:p14="http://schemas.microsoft.com/office/powerpoint/2010/main" val="1110854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Application deadline also applies to MN Dream Act financial aid application</a:t>
            </a:r>
          </a:p>
          <a:p>
            <a:pPr lvl="1"/>
            <a:r>
              <a:rPr lang="en-US" altLang="en-US" sz="3200" b="1" dirty="0"/>
              <a:t>“Orig Application Receipt Date” on MN Dream Act Database</a:t>
            </a:r>
          </a:p>
          <a:p>
            <a:pPr lvl="1"/>
            <a:r>
              <a:rPr lang="en-US" altLang="en-US" sz="3200" b="1" dirty="0"/>
              <a:t>Must be received by 30</a:t>
            </a:r>
            <a:r>
              <a:rPr lang="en-US" altLang="en-US" sz="3200" b="1" baseline="30000" dirty="0"/>
              <a:t>th</a:t>
            </a:r>
            <a:r>
              <a:rPr lang="en-US" altLang="en-US" sz="3200" b="1" dirty="0"/>
              <a:t> day of term</a:t>
            </a:r>
          </a:p>
          <a:p>
            <a:pPr lvl="1"/>
            <a:r>
              <a:rPr lang="en-US" altLang="en-US" sz="3200" b="1" dirty="0"/>
              <a:t>Applies to application itself and not supporting documentation (100% verification for MN Dream Act applicants)</a:t>
            </a:r>
          </a:p>
          <a:p>
            <a:endParaRPr lang="en-US" dirty="0"/>
          </a:p>
        </p:txBody>
      </p:sp>
      <p:sp>
        <p:nvSpPr>
          <p:cNvPr id="3" name="Title 2"/>
          <p:cNvSpPr>
            <a:spLocks noGrp="1"/>
          </p:cNvSpPr>
          <p:nvPr>
            <p:ph type="title"/>
          </p:nvPr>
        </p:nvSpPr>
        <p:spPr/>
        <p:txBody>
          <a:bodyPr/>
          <a:lstStyle/>
          <a:p>
            <a:r>
              <a:rPr lang="en-US" dirty="0" smtClean="0"/>
              <a:t>Application Deadlines	</a:t>
            </a:r>
            <a:endParaRPr lang="en-US" dirty="0"/>
          </a:p>
        </p:txBody>
      </p:sp>
    </p:spTree>
    <p:extLst>
      <p:ext uri="{BB962C8B-B14F-4D97-AF65-F5344CB8AC3E}">
        <p14:creationId xmlns:p14="http://schemas.microsoft.com/office/powerpoint/2010/main" val="29808064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State Grant funds advanced to schools via paper check or EFT transaction </a:t>
            </a:r>
          </a:p>
          <a:p>
            <a:r>
              <a:rPr lang="en-US" altLang="en-US" sz="3200" b="1" dirty="0"/>
              <a:t>Initial advance for first term is based on total amount of first term awards in school’s DDS batch for the current year</a:t>
            </a:r>
          </a:p>
          <a:p>
            <a:r>
              <a:rPr lang="en-US" altLang="en-US" sz="3200" b="1" dirty="0"/>
              <a:t>Only 90% of the initial advance will be disbursed to school</a:t>
            </a:r>
          </a:p>
          <a:p>
            <a:pPr lvl="1"/>
            <a:r>
              <a:rPr lang="en-US" altLang="en-US" sz="3200" b="1" dirty="0"/>
              <a:t>School can request additional funds later, if necessary</a:t>
            </a:r>
          </a:p>
          <a:p>
            <a:r>
              <a:rPr lang="en-US" altLang="en-US" sz="3200" b="1" dirty="0"/>
              <a:t>Advance held by OHE if school not in compliance with close out deadline for prior year</a:t>
            </a:r>
          </a:p>
          <a:p>
            <a:endParaRPr lang="en-US" dirty="0"/>
          </a:p>
        </p:txBody>
      </p:sp>
      <p:sp>
        <p:nvSpPr>
          <p:cNvPr id="3" name="Title 2"/>
          <p:cNvSpPr>
            <a:spLocks noGrp="1"/>
          </p:cNvSpPr>
          <p:nvPr>
            <p:ph type="title"/>
          </p:nvPr>
        </p:nvSpPr>
        <p:spPr/>
        <p:txBody>
          <a:bodyPr/>
          <a:lstStyle/>
          <a:p>
            <a:r>
              <a:rPr lang="en-US" altLang="en-US" dirty="0"/>
              <a:t>Initial Funds Advances</a:t>
            </a:r>
            <a:endParaRPr lang="en-US" dirty="0"/>
          </a:p>
        </p:txBody>
      </p:sp>
    </p:spTree>
    <p:extLst>
      <p:ext uri="{BB962C8B-B14F-4D97-AF65-F5344CB8AC3E}">
        <p14:creationId xmlns:p14="http://schemas.microsoft.com/office/powerpoint/2010/main" val="10561890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Request funds using the State Grant Funds Request Option on SG Web Access Screen: </a:t>
            </a:r>
          </a:p>
          <a:p>
            <a:pPr lvl="1"/>
            <a:r>
              <a:rPr lang="en-US" altLang="en-US" sz="2000" b="1" dirty="0">
                <a:solidFill>
                  <a:srgbClr val="2EC8ED"/>
                </a:solidFill>
                <a:hlinkClick r:id="rId2"/>
              </a:rPr>
              <a:t>https://www.ohe.state.mn.us/SSL/SG/index.cfm</a:t>
            </a:r>
            <a:endParaRPr lang="en-US" altLang="en-US" sz="2000" b="1" dirty="0">
              <a:solidFill>
                <a:srgbClr val="2EC8ED"/>
              </a:solidFill>
            </a:endParaRPr>
          </a:p>
          <a:p>
            <a:endParaRPr lang="en-US" altLang="en-US" b="1" dirty="0">
              <a:solidFill>
                <a:srgbClr val="0571E0"/>
              </a:solidFill>
            </a:endParaRPr>
          </a:p>
          <a:p>
            <a:r>
              <a:rPr lang="en-US" altLang="en-US" sz="2400" b="1" dirty="0"/>
              <a:t>OHE can limit advances to amount of total awards for term  in most recent DDS batch </a:t>
            </a:r>
          </a:p>
          <a:p>
            <a:r>
              <a:rPr lang="en-US" altLang="en-US" sz="2400" b="1" dirty="0"/>
              <a:t>Schools cannot receive funds more than 14 days before term start date</a:t>
            </a:r>
          </a:p>
          <a:p>
            <a:r>
              <a:rPr lang="en-US" altLang="en-US" sz="2400" b="1" dirty="0"/>
              <a:t>Advances held if school missed close out deadline for prior year or not meeting monthly reporting requirements</a:t>
            </a:r>
          </a:p>
          <a:p>
            <a:endParaRPr lang="en-US" dirty="0"/>
          </a:p>
        </p:txBody>
      </p:sp>
      <p:sp>
        <p:nvSpPr>
          <p:cNvPr id="3" name="Title 2"/>
          <p:cNvSpPr>
            <a:spLocks noGrp="1"/>
          </p:cNvSpPr>
          <p:nvPr>
            <p:ph type="title"/>
          </p:nvPr>
        </p:nvSpPr>
        <p:spPr/>
        <p:txBody>
          <a:bodyPr/>
          <a:lstStyle/>
          <a:p>
            <a:r>
              <a:rPr lang="en-US" altLang="en-US" dirty="0"/>
              <a:t>Subsequent Funds Advances</a:t>
            </a:r>
            <a:endParaRPr lang="en-US" dirty="0"/>
          </a:p>
        </p:txBody>
      </p:sp>
    </p:spTree>
    <p:extLst>
      <p:ext uri="{BB962C8B-B14F-4D97-AF65-F5344CB8AC3E}">
        <p14:creationId xmlns:p14="http://schemas.microsoft.com/office/powerpoint/2010/main" val="41293190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Funds Request</a:t>
            </a:r>
            <a:endParaRPr lang="en-US" dirty="0"/>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r="53128" b="47118"/>
          <a:stretch>
            <a:fillRect/>
          </a:stretch>
        </p:blipFill>
        <p:spPr bwMode="auto">
          <a:xfrm>
            <a:off x="2195252" y="1690688"/>
            <a:ext cx="7801495" cy="46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4256550" y="3361084"/>
            <a:ext cx="980468" cy="363018"/>
          </a:xfrm>
          <a:prstGeom prst="leftArrow">
            <a:avLst>
              <a:gd name="adj1" fmla="val 50000"/>
              <a:gd name="adj2" fmla="val 88873"/>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10"/>
          <p:cNvSpPr txBox="1">
            <a:spLocks noChangeArrowheads="1"/>
          </p:cNvSpPr>
          <p:nvPr/>
        </p:nvSpPr>
        <p:spPr bwMode="auto">
          <a:xfrm>
            <a:off x="6193416" y="3489582"/>
            <a:ext cx="220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600" dirty="0">
                <a:solidFill>
                  <a:srgbClr val="0571E0"/>
                </a:solidFill>
              </a:rPr>
              <a:t>Select funds request from main menu and hit ‘Go’</a:t>
            </a:r>
          </a:p>
        </p:txBody>
      </p:sp>
    </p:spTree>
    <p:extLst>
      <p:ext uri="{BB962C8B-B14F-4D97-AF65-F5344CB8AC3E}">
        <p14:creationId xmlns:p14="http://schemas.microsoft.com/office/powerpoint/2010/main" val="16538877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Funds Request</a:t>
            </a:r>
            <a:endParaRPr lang="en-US" dirty="0"/>
          </a:p>
        </p:txBody>
      </p:sp>
      <p:pic>
        <p:nvPicPr>
          <p:cNvPr id="4" name="Picture 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84" r="52083" b="28403"/>
          <a:stretch>
            <a:fillRect/>
          </a:stretch>
        </p:blipFill>
        <p:spPr bwMode="auto">
          <a:xfrm>
            <a:off x="838200" y="1975254"/>
            <a:ext cx="607977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a:spLocks noChangeArrowheads="1"/>
          </p:cNvSpPr>
          <p:nvPr/>
        </p:nvSpPr>
        <p:spPr bwMode="auto">
          <a:xfrm>
            <a:off x="5926363" y="2842952"/>
            <a:ext cx="991610" cy="496888"/>
          </a:xfrm>
          <a:prstGeom prst="leftArrow">
            <a:avLst>
              <a:gd name="adj1" fmla="val 50000"/>
              <a:gd name="adj2" fmla="val 88768"/>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15"/>
          <p:cNvSpPr txBox="1">
            <a:spLocks noChangeArrowheads="1"/>
          </p:cNvSpPr>
          <p:nvPr/>
        </p:nvSpPr>
        <p:spPr bwMode="auto">
          <a:xfrm>
            <a:off x="6917973" y="2678646"/>
            <a:ext cx="28051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600" dirty="0">
                <a:solidFill>
                  <a:srgbClr val="0571E0"/>
                </a:solidFill>
              </a:rPr>
              <a:t>Make sure to select correct aid year and indicate if final batch (final batch indicator not present until summer)</a:t>
            </a:r>
          </a:p>
        </p:txBody>
      </p:sp>
      <p:sp>
        <p:nvSpPr>
          <p:cNvPr id="7" name="AutoShape 2"/>
          <p:cNvSpPr>
            <a:spLocks noChangeArrowheads="1"/>
          </p:cNvSpPr>
          <p:nvPr/>
        </p:nvSpPr>
        <p:spPr bwMode="auto">
          <a:xfrm>
            <a:off x="4671983" y="4921135"/>
            <a:ext cx="914169" cy="768350"/>
          </a:xfrm>
          <a:prstGeom prst="upArrow">
            <a:avLst>
              <a:gd name="adj1" fmla="val 50000"/>
              <a:gd name="adj2" fmla="val 50244"/>
            </a:avLst>
          </a:prstGeom>
          <a:solidFill>
            <a:srgbClr val="003865"/>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8" name="TextBox 17"/>
          <p:cNvSpPr txBox="1">
            <a:spLocks noChangeArrowheads="1"/>
          </p:cNvSpPr>
          <p:nvPr/>
        </p:nvSpPr>
        <p:spPr bwMode="auto">
          <a:xfrm>
            <a:off x="5851966" y="4868732"/>
            <a:ext cx="24685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r>
              <a:rPr lang="en-US" altLang="en-US" sz="1600" dirty="0">
                <a:solidFill>
                  <a:srgbClr val="0571E0"/>
                </a:solidFill>
              </a:rPr>
              <a:t>Enter amount needed for each term and then click ‘Send Request.’   Do not enter cents.</a:t>
            </a:r>
          </a:p>
        </p:txBody>
      </p:sp>
    </p:spTree>
    <p:extLst>
      <p:ext uri="{BB962C8B-B14F-4D97-AF65-F5344CB8AC3E}">
        <p14:creationId xmlns:p14="http://schemas.microsoft.com/office/powerpoint/2010/main" val="1770333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State Grant funds must be maintained in separate account or in a manner that allows auditors to adequately track funds</a:t>
            </a:r>
          </a:p>
          <a:p>
            <a:r>
              <a:rPr lang="en-US" altLang="en-US" b="1" dirty="0"/>
              <a:t>Interest earnings must be used to offset State Grant administrative costs </a:t>
            </a:r>
          </a:p>
          <a:p>
            <a:r>
              <a:rPr lang="en-US" altLang="en-US" b="1" dirty="0"/>
              <a:t>Schools can disburse State Grant funds to students using any of the following methods:</a:t>
            </a:r>
          </a:p>
          <a:p>
            <a:pPr lvl="1"/>
            <a:r>
              <a:rPr lang="en-US" altLang="en-US" b="1" dirty="0">
                <a:solidFill>
                  <a:srgbClr val="0571E0"/>
                </a:solidFill>
              </a:rPr>
              <a:t>by check directly to the student</a:t>
            </a:r>
          </a:p>
          <a:p>
            <a:pPr lvl="1"/>
            <a:r>
              <a:rPr lang="en-US" altLang="en-US" b="1" dirty="0">
                <a:solidFill>
                  <a:srgbClr val="0571E0"/>
                </a:solidFill>
              </a:rPr>
              <a:t>by check mailed to the student</a:t>
            </a:r>
          </a:p>
          <a:p>
            <a:pPr lvl="1"/>
            <a:r>
              <a:rPr lang="en-US" altLang="en-US" b="1" dirty="0">
                <a:solidFill>
                  <a:srgbClr val="0571E0"/>
                </a:solidFill>
              </a:rPr>
              <a:t>applying funds to the student’s account</a:t>
            </a:r>
          </a:p>
          <a:p>
            <a:pPr lvl="1"/>
            <a:r>
              <a:rPr lang="en-US" altLang="en-US" b="1" dirty="0">
                <a:solidFill>
                  <a:srgbClr val="0571E0"/>
                </a:solidFill>
              </a:rPr>
              <a:t>transferring funds via EFT</a:t>
            </a:r>
          </a:p>
          <a:p>
            <a:endParaRPr lang="en-US" dirty="0"/>
          </a:p>
        </p:txBody>
      </p:sp>
      <p:sp>
        <p:nvSpPr>
          <p:cNvPr id="3" name="Title 2"/>
          <p:cNvSpPr>
            <a:spLocks noGrp="1"/>
          </p:cNvSpPr>
          <p:nvPr>
            <p:ph type="title"/>
          </p:nvPr>
        </p:nvSpPr>
        <p:spPr/>
        <p:txBody>
          <a:bodyPr/>
          <a:lstStyle/>
          <a:p>
            <a:r>
              <a:rPr lang="en-US" altLang="en-US" dirty="0"/>
              <a:t>How Funds Disbursed</a:t>
            </a:r>
            <a:endParaRPr lang="en-US" dirty="0"/>
          </a:p>
        </p:txBody>
      </p:sp>
    </p:spTree>
    <p:extLst>
      <p:ext uri="{BB962C8B-B14F-4D97-AF65-F5344CB8AC3E}">
        <p14:creationId xmlns:p14="http://schemas.microsoft.com/office/powerpoint/2010/main" val="42514855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OHE will send separate State Grant funds via EFT for MN Dream Act recipients</a:t>
            </a:r>
          </a:p>
          <a:p>
            <a:pPr lvl="1"/>
            <a:r>
              <a:rPr lang="en-US" altLang="en-US" sz="2800" b="1" dirty="0"/>
              <a:t>OHE will email school when funds are sent</a:t>
            </a:r>
          </a:p>
          <a:p>
            <a:pPr lvl="1"/>
            <a:r>
              <a:rPr lang="en-US" altLang="en-US" sz="2800" b="1" dirty="0"/>
              <a:t>These recipients not included in DDS batches or DDS funds advances</a:t>
            </a:r>
          </a:p>
          <a:p>
            <a:r>
              <a:rPr lang="en-US" altLang="en-US" sz="3200" b="1" dirty="0"/>
              <a:t>Accompanying payment roster can be generated by school on MN Dream Act system</a:t>
            </a:r>
          </a:p>
          <a:p>
            <a:r>
              <a:rPr lang="en-US" altLang="en-US" sz="3200" b="1" dirty="0"/>
              <a:t>School can return refunds at end of term using OHE Refund Return Form</a:t>
            </a:r>
          </a:p>
          <a:p>
            <a:endParaRPr lang="en-US" dirty="0"/>
          </a:p>
        </p:txBody>
      </p:sp>
      <p:sp>
        <p:nvSpPr>
          <p:cNvPr id="3" name="Title 2"/>
          <p:cNvSpPr>
            <a:spLocks noGrp="1"/>
          </p:cNvSpPr>
          <p:nvPr>
            <p:ph type="title"/>
          </p:nvPr>
        </p:nvSpPr>
        <p:spPr/>
        <p:txBody>
          <a:bodyPr/>
          <a:lstStyle/>
          <a:p>
            <a:r>
              <a:rPr lang="en-US" altLang="en-US" dirty="0"/>
              <a:t>MN Dream Act State Grant Funds</a:t>
            </a:r>
            <a:endParaRPr lang="en-US" dirty="0"/>
          </a:p>
        </p:txBody>
      </p:sp>
    </p:spTree>
    <p:extLst>
      <p:ext uri="{BB962C8B-B14F-4D97-AF65-F5344CB8AC3E}">
        <p14:creationId xmlns:p14="http://schemas.microsoft.com/office/powerpoint/2010/main" val="31322660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MN Dream Act State Grant Funds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759" t="22852" r="13330" b="15430"/>
          <a:stretch>
            <a:fillRect/>
          </a:stretch>
        </p:blipFill>
        <p:spPr>
          <a:xfrm>
            <a:off x="1530927" y="1690688"/>
            <a:ext cx="8726487" cy="495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6347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School may not disburse funds to a student until the student is registered for a term</a:t>
            </a:r>
          </a:p>
          <a:p>
            <a:pPr lvl="1"/>
            <a:r>
              <a:rPr lang="en-US" altLang="en-US" sz="2800" b="1" dirty="0">
                <a:solidFill>
                  <a:srgbClr val="0571E0"/>
                </a:solidFill>
              </a:rPr>
              <a:t>Disbursement date is considered to be the first day of the term</a:t>
            </a:r>
            <a:endParaRPr lang="en-US" altLang="en-US" sz="2800" b="1" dirty="0"/>
          </a:p>
          <a:p>
            <a:r>
              <a:rPr lang="en-US" altLang="en-US" sz="3200" b="1" dirty="0"/>
              <a:t>If student does not attend, funds must be returned</a:t>
            </a:r>
          </a:p>
          <a:p>
            <a:r>
              <a:rPr lang="en-US" altLang="en-US" sz="3200" b="1" dirty="0"/>
              <a:t>If school posts State Grant payment with own funds prior to beginning of fiscal year</a:t>
            </a:r>
          </a:p>
          <a:p>
            <a:pPr lvl="1"/>
            <a:r>
              <a:rPr lang="en-US" altLang="en-US" sz="2800" b="1" dirty="0"/>
              <a:t>Liable for any overpayments related to changes in eligibility requirements, enrollment level, etc.</a:t>
            </a:r>
          </a:p>
          <a:p>
            <a:endParaRPr lang="en-US" dirty="0"/>
          </a:p>
        </p:txBody>
      </p:sp>
      <p:sp>
        <p:nvSpPr>
          <p:cNvPr id="3" name="Title 2"/>
          <p:cNvSpPr>
            <a:spLocks noGrp="1"/>
          </p:cNvSpPr>
          <p:nvPr>
            <p:ph type="title"/>
          </p:nvPr>
        </p:nvSpPr>
        <p:spPr/>
        <p:txBody>
          <a:bodyPr/>
          <a:lstStyle/>
          <a:p>
            <a:r>
              <a:rPr lang="en-US" altLang="en-US" dirty="0"/>
              <a:t>When Funds are Disbursed</a:t>
            </a:r>
            <a:endParaRPr lang="en-US" dirty="0"/>
          </a:p>
        </p:txBody>
      </p:sp>
    </p:spTree>
    <p:extLst>
      <p:ext uri="{BB962C8B-B14F-4D97-AF65-F5344CB8AC3E}">
        <p14:creationId xmlns:p14="http://schemas.microsoft.com/office/powerpoint/2010/main" val="16470431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If funds disbursed after term starts, disbursement date is:</a:t>
            </a:r>
          </a:p>
          <a:p>
            <a:pPr lvl="1"/>
            <a:r>
              <a:rPr lang="en-US" altLang="en-US" sz="2800" b="1" dirty="0"/>
              <a:t>date funds are applied to student’s account or applied to tuition charges; or</a:t>
            </a:r>
          </a:p>
          <a:p>
            <a:pPr lvl="1"/>
            <a:r>
              <a:rPr lang="en-US" altLang="en-US" sz="2800" b="1" dirty="0"/>
              <a:t>for funds mailed to student or transferred via EFT, date of check or EFT transaction,</a:t>
            </a:r>
          </a:p>
          <a:p>
            <a:pPr lvl="1"/>
            <a:r>
              <a:rPr lang="en-US" altLang="en-US" sz="2800" b="1" dirty="0"/>
              <a:t>for funds disbursed directly to student via check,  date student picks up the check</a:t>
            </a:r>
          </a:p>
          <a:p>
            <a:r>
              <a:rPr lang="en-US" altLang="en-US" b="1" dirty="0"/>
              <a:t>State Grant payment must always be based on student’s enrollment status </a:t>
            </a:r>
            <a:r>
              <a:rPr lang="en-US" altLang="en-US" b="1" dirty="0">
                <a:solidFill>
                  <a:srgbClr val="0571E0"/>
                </a:solidFill>
              </a:rPr>
              <a:t>AS OF THE DATE OF DISBURSEMENT</a:t>
            </a:r>
          </a:p>
          <a:p>
            <a:endParaRPr lang="en-US" dirty="0"/>
          </a:p>
        </p:txBody>
      </p:sp>
      <p:sp>
        <p:nvSpPr>
          <p:cNvPr id="3" name="Title 2"/>
          <p:cNvSpPr>
            <a:spLocks noGrp="1"/>
          </p:cNvSpPr>
          <p:nvPr>
            <p:ph type="title"/>
          </p:nvPr>
        </p:nvSpPr>
        <p:spPr/>
        <p:txBody>
          <a:bodyPr/>
          <a:lstStyle/>
          <a:p>
            <a:r>
              <a:rPr lang="en-US" altLang="en-US" dirty="0"/>
              <a:t>Disbursement Date</a:t>
            </a:r>
            <a:endParaRPr lang="en-US" dirty="0"/>
          </a:p>
        </p:txBody>
      </p:sp>
    </p:spTree>
    <p:extLst>
      <p:ext uri="{BB962C8B-B14F-4D97-AF65-F5344CB8AC3E}">
        <p14:creationId xmlns:p14="http://schemas.microsoft.com/office/powerpoint/2010/main" val="33144133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t>Can pay late in term or retroactively for completed term (even if student not currently enrolled) if student:</a:t>
            </a:r>
          </a:p>
          <a:p>
            <a:pPr lvl="1">
              <a:lnSpc>
                <a:spcPct val="80000"/>
              </a:lnSpc>
            </a:pPr>
            <a:r>
              <a:rPr lang="en-US" altLang="en-US" sz="2800" b="1" dirty="0"/>
              <a:t>met the application deadline for the term in question </a:t>
            </a:r>
          </a:p>
          <a:p>
            <a:pPr lvl="1">
              <a:lnSpc>
                <a:spcPct val="80000"/>
              </a:lnSpc>
            </a:pPr>
            <a:r>
              <a:rPr lang="en-US" altLang="en-US" sz="2800" b="1" dirty="0"/>
              <a:t>currently meets all other program eligibility requirements</a:t>
            </a:r>
          </a:p>
          <a:p>
            <a:pPr>
              <a:lnSpc>
                <a:spcPct val="80000"/>
              </a:lnSpc>
            </a:pPr>
            <a:r>
              <a:rPr lang="en-US" altLang="en-US" b="1" dirty="0"/>
              <a:t>Payment must be based on student’s enrollment status for term as of the </a:t>
            </a:r>
            <a:r>
              <a:rPr lang="en-US" altLang="en-US" b="1" dirty="0">
                <a:solidFill>
                  <a:srgbClr val="0571E0"/>
                </a:solidFill>
              </a:rPr>
              <a:t>date of disbursement</a:t>
            </a:r>
          </a:p>
          <a:p>
            <a:pPr lvl="1">
              <a:lnSpc>
                <a:spcPct val="80000"/>
              </a:lnSpc>
            </a:pPr>
            <a:r>
              <a:rPr lang="en-US" altLang="en-US" sz="2800" b="1" dirty="0"/>
              <a:t>Classes with passing grades or grades of “F,” “NC,” or “I”</a:t>
            </a:r>
            <a:r>
              <a:rPr lang="en-US" altLang="en-US" sz="2800" b="1" dirty="0">
                <a:solidFill>
                  <a:srgbClr val="0571E0"/>
                </a:solidFill>
              </a:rPr>
              <a:t> CAN </a:t>
            </a:r>
            <a:r>
              <a:rPr lang="en-US" altLang="en-US" sz="2800" b="1" dirty="0"/>
              <a:t>be included when determining enrollment status as of the end of the term</a:t>
            </a:r>
          </a:p>
          <a:p>
            <a:pPr lvl="1">
              <a:lnSpc>
                <a:spcPct val="80000"/>
              </a:lnSpc>
            </a:pPr>
            <a:r>
              <a:rPr lang="en-US" altLang="en-US" sz="2800" b="1" dirty="0"/>
              <a:t>Classes with grades of “W,” “FW” or “FN” </a:t>
            </a:r>
            <a:r>
              <a:rPr lang="en-US" altLang="en-US" sz="2800" b="1" dirty="0">
                <a:solidFill>
                  <a:srgbClr val="0571E0"/>
                </a:solidFill>
              </a:rPr>
              <a:t>CANNOT</a:t>
            </a:r>
            <a:r>
              <a:rPr lang="en-US" altLang="en-US" sz="2800" b="1" dirty="0"/>
              <a:t> be counted</a:t>
            </a:r>
          </a:p>
          <a:p>
            <a:endParaRPr lang="en-US" dirty="0"/>
          </a:p>
        </p:txBody>
      </p:sp>
      <p:sp>
        <p:nvSpPr>
          <p:cNvPr id="3" name="Title 2"/>
          <p:cNvSpPr>
            <a:spLocks noGrp="1"/>
          </p:cNvSpPr>
          <p:nvPr>
            <p:ph type="title"/>
          </p:nvPr>
        </p:nvSpPr>
        <p:spPr/>
        <p:txBody>
          <a:bodyPr/>
          <a:lstStyle/>
          <a:p>
            <a:r>
              <a:rPr lang="en-US" altLang="en-US" dirty="0"/>
              <a:t>Late or Retroactive Disbursement</a:t>
            </a:r>
            <a:endParaRPr lang="en-US" dirty="0"/>
          </a:p>
        </p:txBody>
      </p:sp>
    </p:spTree>
    <p:extLst>
      <p:ext uri="{BB962C8B-B14F-4D97-AF65-F5344CB8AC3E}">
        <p14:creationId xmlns:p14="http://schemas.microsoft.com/office/powerpoint/2010/main" val="3846875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1416</TotalTime>
  <Words>11828</Words>
  <Application>Microsoft Office PowerPoint</Application>
  <PresentationFormat>Widescreen</PresentationFormat>
  <Paragraphs>1791</Paragraphs>
  <Slides>170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170</vt:i4>
      </vt:variant>
    </vt:vector>
  </HeadingPairs>
  <TitlesOfParts>
    <vt:vector size="178" baseType="lpstr">
      <vt:lpstr>ＭＳ Ｐゴシック</vt:lpstr>
      <vt:lpstr>Arial</vt:lpstr>
      <vt:lpstr>Calibri</vt:lpstr>
      <vt:lpstr>Calibri Light</vt:lpstr>
      <vt:lpstr>Times</vt:lpstr>
      <vt:lpstr>Times New Roman</vt:lpstr>
      <vt:lpstr>Times New Roman TUR</vt:lpstr>
      <vt:lpstr>Office Theme</vt:lpstr>
      <vt:lpstr>State Grant Training for Financial Aid Administrators</vt:lpstr>
      <vt:lpstr>Application Process</vt:lpstr>
      <vt:lpstr>Application Process</vt:lpstr>
      <vt:lpstr>Application Assistance</vt:lpstr>
      <vt:lpstr>MN Dream Act Application Process</vt:lpstr>
      <vt:lpstr>State Grant Application Deadline </vt:lpstr>
      <vt:lpstr>Application Deadlines</vt:lpstr>
      <vt:lpstr>Application Deadlines</vt:lpstr>
      <vt:lpstr>Application Deadlines </vt:lpstr>
      <vt:lpstr>Application FAFSA Output</vt:lpstr>
      <vt:lpstr>Application State Questionnaire</vt:lpstr>
      <vt:lpstr>Grant Student Eligibility Questionnaire- App 2</vt:lpstr>
      <vt:lpstr>MN Online Student Eligibility Questionnaire</vt:lpstr>
      <vt:lpstr>MN On-Line Student Eligibility Questionnaire</vt:lpstr>
      <vt:lpstr>MN On-Line Student Eligibility Questionnaire</vt:lpstr>
      <vt:lpstr>MN On-Line Student Eligibility Questionnaire</vt:lpstr>
      <vt:lpstr>Participating Schools- View Results</vt:lpstr>
      <vt:lpstr>Disclosure Statement</vt:lpstr>
      <vt:lpstr>Program Eligibility Requirements</vt:lpstr>
      <vt:lpstr>Eligibility Screening</vt:lpstr>
      <vt:lpstr>U.S. Citizen or Eligible Non-Citizen</vt:lpstr>
      <vt:lpstr>Minnesota Resident  M.S.136A.101, Subd. 8</vt:lpstr>
      <vt:lpstr>Continued- Minnesota Resident  M.S.136A.101, Subd. 8</vt:lpstr>
      <vt:lpstr>Continued- Minnesota Resident  M.S.136A.101, Subd. 8</vt:lpstr>
      <vt:lpstr>Minnesota Resident MN Dream Act M.S. 135A.043</vt:lpstr>
      <vt:lpstr>Minnesota Resident Agency Policy</vt:lpstr>
      <vt:lpstr>Minnesota Resident Agency Rules</vt:lpstr>
      <vt:lpstr>MN Residents?</vt:lpstr>
      <vt:lpstr>Additional Requirements </vt:lpstr>
      <vt:lpstr>Enrollment in Eligible School </vt:lpstr>
      <vt:lpstr>Satisfactory Academic Progress</vt:lpstr>
      <vt:lpstr>Satisfactory Academic Progress</vt:lpstr>
      <vt:lpstr>Satisfactory Academic Progress</vt:lpstr>
      <vt:lpstr>Satisfactory Academic Progress</vt:lpstr>
      <vt:lpstr>Satisfactory Academic Progress</vt:lpstr>
      <vt:lpstr>Satisfactory Academic Progress</vt:lpstr>
      <vt:lpstr>Undergraduate Program </vt:lpstr>
      <vt:lpstr>Amount of Post-Secondary Education</vt:lpstr>
      <vt:lpstr>Reviewing Academic Transcripts</vt:lpstr>
      <vt:lpstr>Reviewing Academic Transcripts</vt:lpstr>
      <vt:lpstr>Reviewing Academic Transcripts</vt:lpstr>
      <vt:lpstr>Units of Postsecondary Education (Units Shown for Full-Time Enrollment)</vt:lpstr>
      <vt:lpstr>Units are Based on Term Enrollment Level (Full-Time Definition Changed from 12 to 15 Credits July 1, 1992)</vt:lpstr>
      <vt:lpstr>Transcript Review Tool</vt:lpstr>
      <vt:lpstr>Reviewing Clock Hour Transcripts</vt:lpstr>
      <vt:lpstr>Enrollment Status at Clock Hour School</vt:lpstr>
      <vt:lpstr>Reviewing Clock Hour Transcripts</vt:lpstr>
      <vt:lpstr>Federal Student Loan Default</vt:lpstr>
      <vt:lpstr>Default on SELF Loan</vt:lpstr>
      <vt:lpstr>Child Support Hold </vt:lpstr>
      <vt:lpstr>Eligibility Notification</vt:lpstr>
      <vt:lpstr>Eligibility Screening Tools</vt:lpstr>
      <vt:lpstr>State Grant On-line Hold Report</vt:lpstr>
      <vt:lpstr>Eligibility Screening</vt:lpstr>
      <vt:lpstr>Eligibility Screening</vt:lpstr>
      <vt:lpstr>SG Student Web Access Screen</vt:lpstr>
      <vt:lpstr>SG Web Access Screen</vt:lpstr>
      <vt:lpstr>SG Student Web Access Screen</vt:lpstr>
      <vt:lpstr>SG Student Web Access Screen</vt:lpstr>
      <vt:lpstr>State Grant On-Line Hold Report</vt:lpstr>
      <vt:lpstr>State Grant On-Line Hold Report</vt:lpstr>
      <vt:lpstr>Verification</vt:lpstr>
      <vt:lpstr>Verification</vt:lpstr>
      <vt:lpstr>Verification</vt:lpstr>
      <vt:lpstr>Professional Judgement</vt:lpstr>
      <vt:lpstr>Professional Judgment</vt:lpstr>
      <vt:lpstr>Professional Judgement </vt:lpstr>
      <vt:lpstr>Professional Judgement</vt:lpstr>
      <vt:lpstr>Professional Judgment</vt:lpstr>
      <vt:lpstr>Break Time</vt:lpstr>
      <vt:lpstr>State Grant Enrollment Levels</vt:lpstr>
      <vt:lpstr>State Grant Enrollment Levels</vt:lpstr>
      <vt:lpstr>State Grant Award</vt:lpstr>
      <vt:lpstr>State Grant Award Notice</vt:lpstr>
      <vt:lpstr>MN Dream Act State Grant Award Roster Screen</vt:lpstr>
      <vt:lpstr>MN Dream Act State Grant Student Award Screen</vt:lpstr>
      <vt:lpstr>Design for Shared Responsibility 2019-2020 Annual Award Calculation</vt:lpstr>
      <vt:lpstr>Award for Non-Standard Term</vt:lpstr>
      <vt:lpstr>Award for Full Fiscal Year</vt:lpstr>
      <vt:lpstr>Fiscal Year Award Limitation for Transfer Student</vt:lpstr>
      <vt:lpstr>Award for 4th Quarter or 3rd Semester</vt:lpstr>
      <vt:lpstr>Attending Multiple Schools</vt:lpstr>
      <vt:lpstr>Attending Multiple Schools</vt:lpstr>
      <vt:lpstr>Combining Credits at ‘Home School’</vt:lpstr>
      <vt:lpstr>Combining Credits at ‘Home School’</vt:lpstr>
      <vt:lpstr>Attending Multiple Schools</vt:lpstr>
      <vt:lpstr>Crossover Term Award Overlaps fiscal years (starts before and ends after July 1st) </vt:lpstr>
      <vt:lpstr>Disbursement</vt:lpstr>
      <vt:lpstr>Initial Funds Advances</vt:lpstr>
      <vt:lpstr>Initial Funds Advances</vt:lpstr>
      <vt:lpstr>Subsequent Funds Advances</vt:lpstr>
      <vt:lpstr>State Grant Funds Request</vt:lpstr>
      <vt:lpstr>State Grant Funds Request</vt:lpstr>
      <vt:lpstr>How Funds Disbursed</vt:lpstr>
      <vt:lpstr>MN Dream Act State Grant Funds</vt:lpstr>
      <vt:lpstr>MN Dream Act State Grant Funds</vt:lpstr>
      <vt:lpstr>When Funds are Disbursed</vt:lpstr>
      <vt:lpstr>Disbursement Date</vt:lpstr>
      <vt:lpstr>Late or Retroactive Disbursement</vt:lpstr>
      <vt:lpstr>Student Authorization</vt:lpstr>
      <vt:lpstr>Student Authorization</vt:lpstr>
      <vt:lpstr>Award Recalculation and Refunds</vt:lpstr>
      <vt:lpstr>Award Recalculation </vt:lpstr>
      <vt:lpstr>Award Recalculation</vt:lpstr>
      <vt:lpstr>Withdrawing/Adding Credits After Beginning Attendance (First effective 2013-2014 aid year)</vt:lpstr>
      <vt:lpstr>Withdrawing/Adding Credits After Beginning Attendance</vt:lpstr>
      <vt:lpstr>Partial Withdrawal Resulting in Decreased State Grant Award</vt:lpstr>
      <vt:lpstr>Withdrawing/Adding Credits  After Beginning Attendance</vt:lpstr>
      <vt:lpstr>Award Adjustments</vt:lpstr>
      <vt:lpstr>Refund for Total Withdrawal</vt:lpstr>
      <vt:lpstr>Refund for Total Withdrawal</vt:lpstr>
      <vt:lpstr>Award Adjustments</vt:lpstr>
      <vt:lpstr>State Grant Refunds</vt:lpstr>
      <vt:lpstr>Reporting Requirements</vt:lpstr>
      <vt:lpstr>Reporting Requirements</vt:lpstr>
      <vt:lpstr>Reporting Requirements</vt:lpstr>
      <vt:lpstr>DDS Record</vt:lpstr>
      <vt:lpstr>DDS Record</vt:lpstr>
      <vt:lpstr>DDS Record</vt:lpstr>
      <vt:lpstr>State Grant DDS Batch Upload</vt:lpstr>
      <vt:lpstr>State Grant DDS Batch Upload</vt:lpstr>
      <vt:lpstr>State Grant DDS Batch Upload</vt:lpstr>
      <vt:lpstr>State Grant DDS Batch Upload</vt:lpstr>
      <vt:lpstr>DDS Batch Output Reports</vt:lpstr>
      <vt:lpstr>DDS Batch Output Reports</vt:lpstr>
      <vt:lpstr>State Grant DDS Batch Output Reports Download</vt:lpstr>
      <vt:lpstr>State Grant DDS Batch Output Reports Download</vt:lpstr>
      <vt:lpstr>State Grant DDS Batch Output Reports Download</vt:lpstr>
      <vt:lpstr>DDS Batch Output Reports-  4 output reports</vt:lpstr>
      <vt:lpstr>End of Year Process</vt:lpstr>
      <vt:lpstr>End of Year Process</vt:lpstr>
      <vt:lpstr>Post-Closure Refunds</vt:lpstr>
      <vt:lpstr>Post-Closure Payments</vt:lpstr>
      <vt:lpstr>Office of Higher Education Websites</vt:lpstr>
      <vt:lpstr>OHE.State.MN.US</vt:lpstr>
      <vt:lpstr>Office of Higher Education Web Sites  FAA Resources</vt:lpstr>
      <vt:lpstr>Office of Higher Education Websites State Grant Page</vt:lpstr>
      <vt:lpstr>Office of Higher Education Websites  Forms for FAAs</vt:lpstr>
      <vt:lpstr>Office of Higher Education Web Sites  Forms for FAAs</vt:lpstr>
      <vt:lpstr>Office of Higher Education Grant Unit (651) 642-0567 Option 2</vt:lpstr>
      <vt:lpstr>Office of Higher Education Grant Unit (651) 642-0567 Option 2</vt:lpstr>
      <vt:lpstr>Clock Hour Schools</vt:lpstr>
      <vt:lpstr>Definition of Academic Year </vt:lpstr>
      <vt:lpstr>Definition of Academic Year</vt:lpstr>
      <vt:lpstr>Academic Year and Payment Period for  Less than Full-Time Enrollment</vt:lpstr>
      <vt:lpstr>Payment Period for Less than  Full-Time Enrollment</vt:lpstr>
      <vt:lpstr>Sample Payment Periods 900-Hour Academic Year-2 Pay Periods</vt:lpstr>
      <vt:lpstr>Tuition and Fees</vt:lpstr>
      <vt:lpstr>Tuition Fees Example</vt:lpstr>
      <vt:lpstr>Prorating Term/Period Award</vt:lpstr>
      <vt:lpstr>Prorating Term/Period Award on  State Grant Calculator</vt:lpstr>
      <vt:lpstr>Sample State Grant Calculator Screen Last Payment Period Prorated</vt:lpstr>
      <vt:lpstr>Determining Initial Enrollment Level</vt:lpstr>
      <vt:lpstr>Average Hours Per Week</vt:lpstr>
      <vt:lpstr>Average Hours Per Week</vt:lpstr>
      <vt:lpstr>Hours in Payment Period</vt:lpstr>
      <vt:lpstr>Prorating Award Payment</vt:lpstr>
      <vt:lpstr>Determining Enrollment Level Throughout Program</vt:lpstr>
      <vt:lpstr>Determining Enrollment Level Throughout Program</vt:lpstr>
      <vt:lpstr>Sample Student</vt:lpstr>
      <vt:lpstr>Example 1: Constant Enrollment Level</vt:lpstr>
      <vt:lpstr>Example 1: Constant Enrollment Level</vt:lpstr>
      <vt:lpstr>Example 1: Constant Enrollment Level</vt:lpstr>
      <vt:lpstr>Example 1: Constant Enrollment Level</vt:lpstr>
      <vt:lpstr>Example 1: Constant Enrollment Level</vt:lpstr>
      <vt:lpstr>Example 2: Changing Enrollment Level</vt:lpstr>
      <vt:lpstr>Example 2: Changing Enrollment Level</vt:lpstr>
      <vt:lpstr>Example 2: Changing Enrollment Level</vt:lpstr>
      <vt:lpstr>Example 2: Changing Enrollment Level</vt:lpstr>
      <vt:lpstr>Withdrawal Refund</vt:lpstr>
    </vt:vector>
  </TitlesOfParts>
  <Company>Office of Higher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Fox</dc:creator>
  <cp:lastModifiedBy>Yohannes, Barnabas (MNIT)</cp:lastModifiedBy>
  <cp:revision>104</cp:revision>
  <cp:lastPrinted>2019-11-19T14:07:02Z</cp:lastPrinted>
  <dcterms:created xsi:type="dcterms:W3CDTF">2017-01-09T19:29:55Z</dcterms:created>
  <dcterms:modified xsi:type="dcterms:W3CDTF">2020-05-18T18:01:29Z</dcterms:modified>
</cp:coreProperties>
</file>