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21"/>
  </p:notesMasterIdLst>
  <p:sldIdLst>
    <p:sldId id="261" r:id="rId3"/>
    <p:sldId id="273" r:id="rId4"/>
    <p:sldId id="262" r:id="rId5"/>
    <p:sldId id="276" r:id="rId6"/>
    <p:sldId id="263" r:id="rId7"/>
    <p:sldId id="264" r:id="rId8"/>
    <p:sldId id="265" r:id="rId9"/>
    <p:sldId id="292" r:id="rId10"/>
    <p:sldId id="289" r:id="rId11"/>
    <p:sldId id="293" r:id="rId12"/>
    <p:sldId id="294" r:id="rId13"/>
    <p:sldId id="281" r:id="rId14"/>
    <p:sldId id="290" r:id="rId15"/>
    <p:sldId id="295" r:id="rId16"/>
    <p:sldId id="279" r:id="rId17"/>
    <p:sldId id="291" r:id="rId18"/>
    <p:sldId id="271" r:id="rId19"/>
    <p:sldId id="27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AC"/>
    <a:srgbClr val="F3901D"/>
    <a:srgbClr val="8D8B00"/>
    <a:srgbClr val="00958F"/>
    <a:srgbClr val="B512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01" autoAdjust="0"/>
    <p:restoredTop sz="94660"/>
  </p:normalViewPr>
  <p:slideViewPr>
    <p:cSldViewPr snapToGrid="0">
      <p:cViewPr>
        <p:scale>
          <a:sx n="66" d="100"/>
          <a:sy n="66" d="100"/>
        </p:scale>
        <p:origin x="-127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7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W:\Homeless%202009\Reports\PerspectivesBreakfast\Presentation\charts_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717444717444717"/>
          <c:y val="3.276003276003276E-2"/>
          <c:w val="0.54103194103194108"/>
          <c:h val="0.9017199017199016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B5121B"/>
              </a:solidFill>
            </c:spPr>
          </c:dPt>
          <c:dPt>
            <c:idx val="1"/>
            <c:bubble3D val="0"/>
            <c:spPr>
              <a:solidFill>
                <a:srgbClr val="0067AC"/>
              </a:solidFill>
            </c:spPr>
          </c:dPt>
          <c:dPt>
            <c:idx val="2"/>
            <c:bubble3D val="0"/>
            <c:spPr>
              <a:solidFill>
                <a:srgbClr val="8D8B00"/>
              </a:solidFill>
            </c:spPr>
          </c:dPt>
          <c:dPt>
            <c:idx val="3"/>
            <c:bubble3D val="0"/>
            <c:spPr>
              <a:solidFill>
                <a:srgbClr val="F3901D"/>
              </a:solidFill>
            </c:spPr>
          </c:dPt>
          <c:dPt>
            <c:idx val="4"/>
            <c:bubble3D val="0"/>
            <c:spPr>
              <a:solidFill>
                <a:srgbClr val="00958F"/>
              </a:solidFill>
            </c:spPr>
          </c:dPt>
          <c:cat>
            <c:strRef>
              <c:f>Sheet3!$A$2:$A$6</c:f>
              <c:strCache>
                <c:ptCount val="5"/>
                <c:pt idx="0">
                  <c:v>Children with their parents</c:v>
                </c:pt>
                <c:pt idx="1">
                  <c:v>Unaccompanies youth age 11-17</c:v>
                </c:pt>
                <c:pt idx="2">
                  <c:v>Unaccompanies youth age 18-21</c:v>
                </c:pt>
                <c:pt idx="3">
                  <c:v>Adult males age 22 or older</c:v>
                </c:pt>
                <c:pt idx="4">
                  <c:v>Adult females age 22 or older</c:v>
                </c:pt>
              </c:strCache>
            </c:strRef>
          </c:cat>
          <c:val>
            <c:numRef>
              <c:f>Sheet3!$B$2:$B$6</c:f>
              <c:numCache>
                <c:formatCode>0%</c:formatCode>
                <c:ptCount val="5"/>
                <c:pt idx="0">
                  <c:v>0.35</c:v>
                </c:pt>
                <c:pt idx="1">
                  <c:v>0.01</c:v>
                </c:pt>
                <c:pt idx="2">
                  <c:v>0.1</c:v>
                </c:pt>
                <c:pt idx="3">
                  <c:v>0.28999999999999998</c:v>
                </c:pt>
                <c:pt idx="4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D118B-18BB-40A2-B5ED-D0394BF1B415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994E7-BED5-4F92-8D0B-E9FA50CC2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3FD6A-00FC-4592-A8CD-449095D6133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and/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0" tIns="0" rIns="0" bIns="0" anchor="t" anchorCtr="0">
            <a:noAutofit/>
          </a:bodyPr>
          <a:lstStyle>
            <a:lvl1pPr algn="ctr">
              <a:defRPr sz="4400" b="1"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lIns="0" tIns="0" rIns="0" bIns="0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6934200" y="0"/>
            <a:ext cx="2209800" cy="1066800"/>
            <a:chOff x="6934200" y="0"/>
            <a:chExt cx="2209800" cy="1066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6934200" y="0"/>
              <a:ext cx="2209800" cy="10668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7010400" y="142568"/>
              <a:ext cx="2057400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2200" b="1" dirty="0" smtClean="0">
                  <a:solidFill>
                    <a:schemeClr val="bg1"/>
                  </a:solidFill>
                  <a:latin typeface="Arial Narrow" pitchFamily="34" charset="0"/>
                </a:rPr>
                <a:t>Wilder</a:t>
              </a:r>
            </a:p>
            <a:p>
              <a:pPr>
                <a:lnSpc>
                  <a:spcPts val="2200"/>
                </a:lnSpc>
              </a:pPr>
              <a:r>
                <a:rPr lang="en-US" sz="2200" b="1" dirty="0" smtClean="0">
                  <a:solidFill>
                    <a:schemeClr val="bg1"/>
                  </a:solidFill>
                  <a:latin typeface="Arial Narrow" pitchFamily="34" charset="0"/>
                </a:rPr>
                <a:t>Research</a:t>
              </a:r>
              <a:endParaRPr lang="en-US" sz="22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8" y="5972918"/>
            <a:ext cx="1633942" cy="662577"/>
          </a:xfrm>
          <a:prstGeom prst="rect">
            <a:avLst/>
          </a:prstGeom>
        </p:spPr>
      </p:pic>
      <p:sp>
        <p:nvSpPr>
          <p:cNvPr id="1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1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 rot="16200000">
            <a:off x="-3354221" y="3354221"/>
            <a:ext cx="6868804" cy="160361"/>
            <a:chOff x="0" y="1143000"/>
            <a:chExt cx="9144000" cy="152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Picture Placeholder 2"/>
          <p:cNvSpPr>
            <a:spLocks noGrp="1"/>
          </p:cNvSpPr>
          <p:nvPr>
            <p:ph type="pic" idx="13"/>
          </p:nvPr>
        </p:nvSpPr>
        <p:spPr>
          <a:xfrm>
            <a:off x="4648200" y="1600200"/>
            <a:ext cx="4495800" cy="52686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4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4724400" y="1600200"/>
            <a:ext cx="4038600" cy="45259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20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21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6238"/>
            <a:ext cx="4114800" cy="639762"/>
          </a:xfrm>
        </p:spPr>
        <p:txBody>
          <a:bodyPr tIns="0" bIns="0" anchor="b">
            <a:noAutofit/>
          </a:bodyPr>
          <a:lstStyle>
            <a:lvl1pPr marL="0" indent="0">
              <a:buNone/>
              <a:defRPr sz="2800" b="0">
                <a:solidFill>
                  <a:schemeClr val="tx2"/>
                </a:solidFill>
                <a:latin typeface="Arial Narrow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57200" y="2332037"/>
            <a:ext cx="4038600" cy="39925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accent3"/>
              </a:buClr>
              <a:defRPr sz="1600"/>
            </a:lvl4pPr>
            <a:lvl5pPr>
              <a:buClr>
                <a:schemeClr val="accent3"/>
              </a:buCl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/>
          </p:nvPr>
        </p:nvSpPr>
        <p:spPr>
          <a:xfrm>
            <a:off x="4724399" y="1646238"/>
            <a:ext cx="4119349" cy="639762"/>
          </a:xfrm>
        </p:spPr>
        <p:txBody>
          <a:bodyPr tIns="0" bIns="0" anchor="b">
            <a:noAutofit/>
          </a:bodyPr>
          <a:lstStyle>
            <a:lvl1pPr marL="0" indent="0">
              <a:buNone/>
              <a:defRPr lang="en-US" sz="2800" b="0" kern="1200" dirty="0" smtClean="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4724400" y="2332037"/>
            <a:ext cx="4038600" cy="39925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accent3"/>
              </a:buClr>
              <a:defRPr sz="1600"/>
            </a:lvl4pPr>
            <a:lvl5pPr>
              <a:buClr>
                <a:schemeClr val="accent3"/>
              </a:buCl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5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847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 rot="16200000">
            <a:off x="-1828797" y="1828800"/>
            <a:ext cx="6858002" cy="3200397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307" y="1774209"/>
            <a:ext cx="2788693" cy="435195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3200403" y="0"/>
            <a:ext cx="5943597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218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6200000">
            <a:off x="-1828797" y="1828800"/>
            <a:ext cx="6858002" cy="3200397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9307" y="1774209"/>
            <a:ext cx="2788693" cy="435195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4"/>
          </p:nvPr>
        </p:nvSpPr>
        <p:spPr>
          <a:xfrm>
            <a:off x="3733410" y="1646238"/>
            <a:ext cx="5031178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28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3733800" y="2332037"/>
            <a:ext cx="5029200" cy="3992563"/>
          </a:xfrm>
        </p:spPr>
        <p:txBody>
          <a:bodyPr>
            <a:norm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accent3"/>
              </a:buClr>
              <a:defRPr sz="1600"/>
            </a:lvl4pPr>
            <a:lvl5pPr>
              <a:buClr>
                <a:schemeClr val="accent3"/>
              </a:buCl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43609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_w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EAEEF-4F8A-40DA-9361-4FB9A31B4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2"/>
          </p:nvPr>
        </p:nvSpPr>
        <p:spPr>
          <a:xfrm>
            <a:off x="4552950" y="6319838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wilderresearch.org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614081" y="6471236"/>
            <a:ext cx="1905000" cy="26766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79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078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9144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4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/or 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16200000">
            <a:off x="1828802" y="-457203"/>
            <a:ext cx="5486402" cy="9144004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4" name="Rectangle 3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0" tIns="0" rIns="0" bIns="0" anchor="t" anchorCtr="0">
            <a:no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lIns="0" tIns="0" rIns="0" bIns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6934200" y="0"/>
            <a:ext cx="2209800" cy="1066800"/>
            <a:chOff x="6934200" y="0"/>
            <a:chExt cx="2209800" cy="10668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6934200" y="0"/>
              <a:ext cx="2209800" cy="10668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7010400" y="142568"/>
              <a:ext cx="2057400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2200" b="1" dirty="0" smtClean="0">
                  <a:solidFill>
                    <a:schemeClr val="bg1"/>
                  </a:solidFill>
                  <a:latin typeface="Arial Narrow" pitchFamily="34" charset="0"/>
                </a:rPr>
                <a:t>Wilder</a:t>
              </a:r>
            </a:p>
            <a:p>
              <a:pPr>
                <a:lnSpc>
                  <a:spcPts val="2200"/>
                </a:lnSpc>
              </a:pPr>
              <a:r>
                <a:rPr lang="en-US" sz="2200" b="1" dirty="0" smtClean="0">
                  <a:solidFill>
                    <a:schemeClr val="bg1"/>
                  </a:solidFill>
                  <a:latin typeface="Arial Narrow" pitchFamily="34" charset="0"/>
                </a:rPr>
                <a:t>Research</a:t>
              </a:r>
              <a:endParaRPr lang="en-US" sz="22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sp>
        <p:nvSpPr>
          <p:cNvPr id="1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6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martArt Placeholder 4"/>
          <p:cNvSpPr>
            <a:spLocks noGrp="1"/>
          </p:cNvSpPr>
          <p:nvPr>
            <p:ph type="dgm" sz="quarter" idx="13" hasCustomPrompt="1"/>
          </p:nvPr>
        </p:nvSpPr>
        <p:spPr>
          <a:xfrm>
            <a:off x="457200" y="1676400"/>
            <a:ext cx="8229600" cy="44196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 sz="2800"/>
            </a:lvl1pPr>
          </a:lstStyle>
          <a:p>
            <a:pPr lvl="0"/>
            <a:r>
              <a:rPr lang="en-US" dirty="0" smtClean="0"/>
              <a:t>Click icon to add SmartArt graphic for agenda</a:t>
            </a:r>
          </a:p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20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3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3"/>
              </a:buClr>
              <a:defRPr sz="20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16" name="Rectangle 15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68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slide -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3"/>
              </a:buClr>
              <a:defRPr sz="20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14" name="Slide Number Placeholder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6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3"/>
              </a:buClr>
              <a:defRPr sz="20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 rot="16200000">
            <a:off x="-3354221" y="3354221"/>
            <a:ext cx="6868804" cy="160361"/>
            <a:chOff x="0" y="1143000"/>
            <a:chExt cx="9144000" cy="152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20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17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3"/>
              </a:buClr>
              <a:defRPr sz="20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 rot="16200000">
            <a:off x="-3354221" y="3354221"/>
            <a:ext cx="6868804" cy="160361"/>
            <a:chOff x="0" y="1143000"/>
            <a:chExt cx="9144000" cy="152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ltGray">
          <a:xfrm>
            <a:off x="6219825" y="6383338"/>
            <a:ext cx="2924175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 b="0">
              <a:latin typeface="Tahoma" pitchFamily="34" charset="0"/>
            </a:endParaRPr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2950" y="6319838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C67F07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wilderresearch.org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0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60363" y="0"/>
            <a:ext cx="8983637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 rot="16200000">
            <a:off x="-3354221" y="3354221"/>
            <a:ext cx="6868804" cy="160361"/>
            <a:chOff x="0" y="1143000"/>
            <a:chExt cx="9144000" cy="15240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Autofit/>
          </a:bodyPr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Picture Placeholder 2"/>
          <p:cNvSpPr>
            <a:spLocks noGrp="1"/>
          </p:cNvSpPr>
          <p:nvPr>
            <p:ph type="pic" idx="13"/>
          </p:nvPr>
        </p:nvSpPr>
        <p:spPr>
          <a:xfrm>
            <a:off x="4648200" y="1600200"/>
            <a:ext cx="4495800" cy="5257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1143000"/>
            <a:ext cx="9144000" cy="152400"/>
            <a:chOff x="0" y="1143000"/>
            <a:chExt cx="9144000" cy="1524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1143000"/>
              <a:ext cx="2212848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2212848" y="1143000"/>
              <a:ext cx="2359152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572000" y="1143000"/>
              <a:ext cx="2362200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6934200" y="1143000"/>
              <a:ext cx="2209800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856"/>
            <a:ext cx="8229600" cy="838200"/>
          </a:xfrm>
        </p:spPr>
        <p:txBody>
          <a:bodyPr tIns="0" bIns="0" anchor="b" anchorCtr="0">
            <a:noAutofit/>
          </a:bodyPr>
          <a:lstStyle>
            <a:lvl1pPr>
              <a:defRPr sz="3600" b="1"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22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4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72778" y="632816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F88DCA8E-74FF-485D-86A8-4A66FD62B3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4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78" r:id="rId3"/>
    <p:sldLayoutId id="2147483650" r:id="rId4"/>
    <p:sldLayoutId id="2147483681" r:id="rId5"/>
    <p:sldLayoutId id="2147483662" r:id="rId6"/>
    <p:sldLayoutId id="2147483682" r:id="rId7"/>
    <p:sldLayoutId id="2147483677" r:id="rId8"/>
    <p:sldLayoutId id="2147483664" r:id="rId9"/>
    <p:sldLayoutId id="2147483663" r:id="rId10"/>
    <p:sldLayoutId id="2147483652" r:id="rId11"/>
    <p:sldLayoutId id="2147483653" r:id="rId12"/>
    <p:sldLayoutId id="2147483680" r:id="rId13"/>
    <p:sldLayoutId id="2147483656" r:id="rId14"/>
    <p:sldLayoutId id="2147483685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buClr>
          <a:schemeClr val="tx2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200"/>
        </a:spcBef>
        <a:buClr>
          <a:schemeClr val="accent2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0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9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derresearch.org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4" Type="http://schemas.openxmlformats.org/officeDocument/2006/relationships/hyperlink" Target="mailto:michelle.gerrard@wilder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7AC"/>
                </a:solidFill>
              </a:rPr>
              <a:t>Update on homelessness in Minnesota from the 2012 survey</a:t>
            </a:r>
            <a:endParaRPr lang="en-US" dirty="0">
              <a:solidFill>
                <a:srgbClr val="0067A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878" y="3903837"/>
            <a:ext cx="69603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UROC event: Homeless Students in Higher Education</a:t>
            </a:r>
            <a:endParaRPr lang="en-US" sz="2800" dirty="0" smtClean="0"/>
          </a:p>
          <a:p>
            <a:endParaRPr lang="en-US" sz="2800" dirty="0" smtClean="0"/>
          </a:p>
          <a:p>
            <a:pPr algn="ctr"/>
            <a:r>
              <a:rPr lang="en-US" sz="2800" dirty="0" smtClean="0"/>
              <a:t>June 2013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332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Long-term physical health problems (36%)</a:t>
            </a:r>
          </a:p>
          <a:p>
            <a:r>
              <a:rPr lang="en-US" dirty="0"/>
              <a:t>Significant mental health problems (52%)</a:t>
            </a:r>
          </a:p>
          <a:p>
            <a:r>
              <a:rPr lang="en-US" dirty="0"/>
              <a:t>Substance abuse disorder (16%)</a:t>
            </a:r>
          </a:p>
          <a:p>
            <a:r>
              <a:rPr lang="en-US" dirty="0"/>
              <a:t>Evidence of traumatic brain injury (23%)</a:t>
            </a:r>
          </a:p>
          <a:p>
            <a:r>
              <a:rPr lang="en-US" dirty="0"/>
              <a:t>At least one of the above (69%)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health issues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689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Physically abused as a child (44%)</a:t>
            </a:r>
          </a:p>
          <a:p>
            <a:r>
              <a:rPr lang="en-US" dirty="0" smtClean="0"/>
              <a:t>Sexually abused as a child (27%)</a:t>
            </a:r>
          </a:p>
          <a:p>
            <a:r>
              <a:rPr lang="en-US" dirty="0" smtClean="0"/>
              <a:t>Neglected as a child (31%)</a:t>
            </a:r>
          </a:p>
          <a:p>
            <a:r>
              <a:rPr lang="en-US" dirty="0"/>
              <a:t>At least one of the above (</a:t>
            </a:r>
            <a:r>
              <a:rPr lang="en-US" dirty="0" smtClean="0"/>
              <a:t>55%)</a:t>
            </a:r>
            <a:endParaRPr lang="en-US" dirty="0"/>
          </a:p>
          <a:p>
            <a:r>
              <a:rPr lang="en-US" dirty="0" smtClean="0"/>
              <a:t>Youth in </a:t>
            </a:r>
            <a:r>
              <a:rPr lang="en-US" dirty="0"/>
              <a:t>the Twin Cities are less likely than youth in greater Minnesota </a:t>
            </a:r>
            <a:r>
              <a:rPr lang="en-US" dirty="0" smtClean="0"/>
              <a:t>to have been in placement (54</a:t>
            </a:r>
            <a:r>
              <a:rPr lang="en-US" dirty="0"/>
              <a:t>% versus 65%).</a:t>
            </a:r>
          </a:p>
          <a:p>
            <a:r>
              <a:rPr lang="en-US" dirty="0" smtClean="0"/>
              <a:t>60</a:t>
            </a:r>
            <a:r>
              <a:rPr lang="en-US" dirty="0"/>
              <a:t>% of youth have had at least one parent incarcerated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childhood experiences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059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990824"/>
              </p:ext>
            </p:extLst>
          </p:nvPr>
        </p:nvGraphicFramePr>
        <p:xfrm>
          <a:off x="551543" y="1253804"/>
          <a:ext cx="8200571" cy="3443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486"/>
                <a:gridCol w="2438400"/>
                <a:gridCol w="2220685"/>
              </a:tblGrid>
              <a:tr h="538257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848" marR="91848" anchor="ctr">
                    <a:solidFill>
                      <a:srgbClr val="0067A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Youth</a:t>
                      </a:r>
                      <a:endParaRPr lang="en-US" sz="2400" dirty="0"/>
                    </a:p>
                  </a:txBody>
                  <a:tcPr marL="91848" marR="91848" anchor="ctr">
                    <a:solidFill>
                      <a:srgbClr val="006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82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Female</a:t>
                      </a:r>
                      <a:endParaRPr lang="en-US" sz="18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Male</a:t>
                      </a:r>
                      <a:endParaRPr lang="en-US" sz="1800" dirty="0"/>
                    </a:p>
                  </a:txBody>
                  <a:tcPr marL="91848" marR="91848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Stayed</a:t>
                      </a:r>
                      <a:r>
                        <a:rPr lang="en-US" sz="2400" kern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in abusive situation/no housing options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35%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Attacked</a:t>
                      </a:r>
                      <a:r>
                        <a:rPr lang="en-US" sz="2400" kern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while homeless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Been sexual with</a:t>
                      </a:r>
                      <a:r>
                        <a:rPr lang="en-US" sz="2400" kern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someone to get shelter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15%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Violence and sexual exploitation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52950" y="6319838"/>
            <a:ext cx="1666875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66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youth grew up in MN (76%)</a:t>
            </a:r>
          </a:p>
          <a:p>
            <a:r>
              <a:rPr lang="en-US" altLang="en-US" dirty="0" smtClean="0"/>
              <a:t>42% of youth were found outside the metro</a:t>
            </a:r>
          </a:p>
          <a:p>
            <a:r>
              <a:rPr lang="en-US" altLang="en-US" dirty="0" smtClean="0"/>
              <a:t>15% of youth identified themselves as lesbian, gay, bisexual, or were unsure about their sexual orientation; 2% identified as transgender</a:t>
            </a:r>
          </a:p>
          <a:p>
            <a:r>
              <a:rPr lang="en-US" altLang="en-US" dirty="0" smtClean="0"/>
              <a:t>29% of youth are parents (for female youth 39%); 21% have their children with </a:t>
            </a:r>
            <a:r>
              <a:rPr lang="en-US" altLang="en-US" dirty="0" smtClean="0"/>
              <a:t>them</a:t>
            </a:r>
          </a:p>
          <a:p>
            <a:pPr lvl="0"/>
            <a:r>
              <a:rPr lang="en-US" dirty="0"/>
              <a:t>37% of youth had been held for more than a week in a correctional </a:t>
            </a:r>
            <a:r>
              <a:rPr lang="en-US" dirty="0" smtClean="0"/>
              <a:t>facility</a:t>
            </a: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characteristics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216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31% of youth employed</a:t>
            </a:r>
          </a:p>
          <a:p>
            <a:r>
              <a:rPr lang="en-US" dirty="0" smtClean="0"/>
              <a:t>8% employed </a:t>
            </a:r>
            <a:r>
              <a:rPr lang="en-US" dirty="0" smtClean="0"/>
              <a:t>full-time</a:t>
            </a:r>
          </a:p>
          <a:p>
            <a:pPr marL="0" indent="0">
              <a:buNone/>
            </a:pPr>
            <a:r>
              <a:rPr lang="en-US" dirty="0"/>
              <a:t>Barriers youth identified </a:t>
            </a:r>
            <a:r>
              <a:rPr lang="en-US" dirty="0" smtClean="0"/>
              <a:t>to getting a job:</a:t>
            </a:r>
            <a:endParaRPr lang="en-US" dirty="0"/>
          </a:p>
          <a:p>
            <a:pPr lvl="1"/>
            <a:r>
              <a:rPr lang="en-US" dirty="0"/>
              <a:t>Transportation (29</a:t>
            </a:r>
            <a:r>
              <a:rPr lang="en-US" dirty="0" smtClean="0"/>
              <a:t>%), Job </a:t>
            </a:r>
            <a:r>
              <a:rPr lang="en-US" dirty="0"/>
              <a:t>experience/job history (18</a:t>
            </a:r>
            <a:r>
              <a:rPr lang="en-US" dirty="0" smtClean="0"/>
              <a:t>%), personal </a:t>
            </a:r>
            <a:r>
              <a:rPr lang="en-US" dirty="0"/>
              <a:t>reasons (17</a:t>
            </a:r>
            <a:r>
              <a:rPr lang="en-US" dirty="0" smtClean="0"/>
              <a:t>%), a </a:t>
            </a:r>
            <a:r>
              <a:rPr lang="en-US" dirty="0"/>
              <a:t>lack of housing (16%)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ack </a:t>
            </a:r>
            <a:r>
              <a:rPr lang="en-US" dirty="0"/>
              <a:t>of employment opportunities </a:t>
            </a:r>
            <a:r>
              <a:rPr lang="en-US" dirty="0" smtClean="0"/>
              <a:t>or a </a:t>
            </a:r>
            <a:r>
              <a:rPr lang="en-US" dirty="0"/>
              <a:t>lack of resources needed to </a:t>
            </a:r>
            <a:r>
              <a:rPr lang="en-US" dirty="0" smtClean="0"/>
              <a:t>work </a:t>
            </a:r>
            <a:r>
              <a:rPr lang="en-US" dirty="0"/>
              <a:t>(13</a:t>
            </a:r>
            <a:r>
              <a:rPr lang="en-US" dirty="0" smtClean="0"/>
              <a:t>% each) </a:t>
            </a:r>
            <a:endParaRPr lang="en-US" dirty="0"/>
          </a:p>
          <a:p>
            <a:pPr lvl="1"/>
            <a:r>
              <a:rPr lang="en-US" dirty="0"/>
              <a:t>Criminal history (12</a:t>
            </a:r>
            <a:r>
              <a:rPr lang="en-US" dirty="0" smtClean="0"/>
              <a:t>%), education </a:t>
            </a:r>
            <a:r>
              <a:rPr lang="en-US" dirty="0"/>
              <a:t>(10</a:t>
            </a:r>
            <a:r>
              <a:rPr lang="en-US" dirty="0" smtClean="0"/>
              <a:t>%), mental </a:t>
            </a:r>
            <a:r>
              <a:rPr lang="en-US" dirty="0"/>
              <a:t>health issues (10</a:t>
            </a:r>
            <a:r>
              <a:rPr lang="en-US" dirty="0" smtClean="0"/>
              <a:t>%), and a lack </a:t>
            </a:r>
            <a:r>
              <a:rPr lang="en-US" dirty="0"/>
              <a:t>of child care (10%)</a:t>
            </a:r>
          </a:p>
          <a:p>
            <a:endParaRPr lang="en-US" altLang="en-US" dirty="0" smtClean="0"/>
          </a:p>
          <a:p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42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95</a:t>
            </a:r>
            <a:r>
              <a:rPr lang="en-US" altLang="en-US" dirty="0" smtClean="0"/>
              <a:t>% of minors (17 and under) </a:t>
            </a:r>
            <a:r>
              <a:rPr lang="en-US" altLang="en-US" dirty="0" smtClean="0"/>
              <a:t>and 63% of young adults (18-21) were enrolled </a:t>
            </a:r>
            <a:r>
              <a:rPr lang="en-US" altLang="en-US" dirty="0" smtClean="0"/>
              <a:t>in school</a:t>
            </a:r>
          </a:p>
          <a:p>
            <a:r>
              <a:rPr lang="en-US" altLang="en-US" dirty="0" smtClean="0"/>
              <a:t>69% </a:t>
            </a:r>
            <a:r>
              <a:rPr lang="en-US" altLang="en-US" dirty="0" smtClean="0"/>
              <a:t>of minors attended </a:t>
            </a:r>
            <a:r>
              <a:rPr lang="en-US" altLang="en-US" dirty="0" smtClean="0"/>
              <a:t>on the day of the survey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top reasons homeless youth listed for </a:t>
            </a:r>
            <a:r>
              <a:rPr lang="en-US" u="sng" dirty="0"/>
              <a:t>not</a:t>
            </a:r>
            <a:r>
              <a:rPr lang="en-US" dirty="0"/>
              <a:t> attending school include no permanent address (34</a:t>
            </a:r>
            <a:r>
              <a:rPr lang="en-US" dirty="0" smtClean="0"/>
              <a:t>%) </a:t>
            </a:r>
            <a:r>
              <a:rPr lang="en-US" dirty="0"/>
              <a:t>and not being interested or motivated (27%). </a:t>
            </a:r>
            <a:endParaRPr lang="en-US" dirty="0" smtClean="0"/>
          </a:p>
          <a:p>
            <a:pPr lvl="0"/>
            <a:r>
              <a:rPr lang="en-US" dirty="0" smtClean="0"/>
              <a:t>42% had an IEP or special </a:t>
            </a:r>
            <a:r>
              <a:rPr lang="en-US" dirty="0" err="1" smtClean="0"/>
              <a:t>ed</a:t>
            </a:r>
            <a:r>
              <a:rPr lang="en-US" dirty="0" smtClean="0"/>
              <a:t> plan while in school</a:t>
            </a:r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and </a:t>
            </a:r>
            <a:r>
              <a:rPr lang="en-US" dirty="0" smtClean="0"/>
              <a:t>school </a:t>
            </a:r>
            <a:r>
              <a:rPr lang="en-US" dirty="0" smtClean="0"/>
              <a:t>attendance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658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altLang="en-US" sz="2800" dirty="0" smtClean="0"/>
              <a:t>58</a:t>
            </a:r>
            <a:r>
              <a:rPr lang="en-US" altLang="en-US" sz="2800" dirty="0"/>
              <a:t>% of 19-21 year olds had completed high school or received their </a:t>
            </a:r>
            <a:r>
              <a:rPr lang="en-US" altLang="en-US" sz="2800" dirty="0" smtClean="0"/>
              <a:t>GED</a:t>
            </a:r>
          </a:p>
          <a:p>
            <a:r>
              <a:rPr lang="en-US" dirty="0" smtClean="0"/>
              <a:t>10% of all homeless adults (18 and older) had completed a 2 or 4 year college degree</a:t>
            </a:r>
          </a:p>
          <a:p>
            <a:r>
              <a:rPr lang="en-US" dirty="0" smtClean="0"/>
              <a:t>About </a:t>
            </a:r>
            <a:r>
              <a:rPr lang="en-US" dirty="0"/>
              <a:t>7% of all </a:t>
            </a:r>
            <a:r>
              <a:rPr lang="en-US" dirty="0" smtClean="0"/>
              <a:t>homeless adults (18 and older) </a:t>
            </a:r>
            <a:r>
              <a:rPr lang="en-US" dirty="0"/>
              <a:t>were enrolled in higher education. Of these:</a:t>
            </a:r>
          </a:p>
          <a:p>
            <a:pPr lvl="1"/>
            <a:r>
              <a:rPr lang="en-US" dirty="0"/>
              <a:t>78% were in 2 year college programs</a:t>
            </a:r>
          </a:p>
          <a:p>
            <a:pPr lvl="1"/>
            <a:r>
              <a:rPr lang="en-US" dirty="0"/>
              <a:t>21% were in 4 year college programs</a:t>
            </a:r>
          </a:p>
          <a:p>
            <a:pPr lvl="1"/>
            <a:r>
              <a:rPr lang="en-US" dirty="0"/>
              <a:t>1% were in graduate </a:t>
            </a:r>
            <a:r>
              <a:rPr lang="en-US" dirty="0" smtClean="0"/>
              <a:t>programs</a:t>
            </a:r>
            <a:endParaRPr lang="en-US" altLang="en-US" sz="2800" b="1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education (youth and adults)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22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improvement among groups targeted for solutions</a:t>
            </a:r>
          </a:p>
          <a:p>
            <a:pPr lvl="1"/>
            <a:r>
              <a:rPr lang="en-US" dirty="0" smtClean="0"/>
              <a:t>Single long-term homeless adults</a:t>
            </a:r>
          </a:p>
          <a:p>
            <a:pPr lvl="1"/>
            <a:r>
              <a:rPr lang="en-US" dirty="0" smtClean="0"/>
              <a:t>Veterans</a:t>
            </a:r>
          </a:p>
          <a:p>
            <a:r>
              <a:rPr lang="en-US" dirty="0"/>
              <a:t>Children are able to get to and stay in school</a:t>
            </a:r>
          </a:p>
          <a:p>
            <a:r>
              <a:rPr lang="en-US" dirty="0" smtClean="0"/>
              <a:t>Solutions address systems, not just individuals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gives us hope?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03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7AC"/>
                </a:solidFill>
              </a:rPr>
              <a:t>To </a:t>
            </a:r>
            <a:r>
              <a:rPr lang="en-US" dirty="0">
                <a:solidFill>
                  <a:srgbClr val="0067AC"/>
                </a:solidFill>
              </a:rPr>
              <a:t>learn more about homelessness in </a:t>
            </a:r>
            <a:r>
              <a:rPr lang="en-US" dirty="0" smtClean="0">
                <a:solidFill>
                  <a:srgbClr val="0067AC"/>
                </a:solidFill>
              </a:rPr>
              <a:t>Minnesota</a:t>
            </a:r>
            <a:r>
              <a:rPr lang="en-US" dirty="0">
                <a:solidFill>
                  <a:srgbClr val="0067AC"/>
                </a:solidFill>
              </a:rPr>
              <a:t> </a:t>
            </a:r>
            <a:r>
              <a:rPr lang="en-US" dirty="0" smtClean="0">
                <a:solidFill>
                  <a:srgbClr val="0067AC"/>
                </a:solidFill>
              </a:rPr>
              <a:t>go </a:t>
            </a:r>
            <a:r>
              <a:rPr lang="en-US" dirty="0">
                <a:solidFill>
                  <a:srgbClr val="0067AC"/>
                </a:solidFill>
              </a:rPr>
              <a:t>to </a:t>
            </a:r>
            <a:r>
              <a:rPr lang="en-US" dirty="0" smtClean="0">
                <a:hlinkClick r:id="rId3"/>
              </a:rPr>
              <a:t>www.wilderresearch.org</a:t>
            </a:r>
            <a:r>
              <a:rPr lang="en-US" dirty="0" smtClean="0"/>
              <a:t> or contact: </a:t>
            </a:r>
            <a:r>
              <a:rPr lang="en-US" dirty="0" smtClean="0">
                <a:hlinkClick r:id="rId4"/>
              </a:rPr>
              <a:t>michelle.gerrard@wilder.org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960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in time survey, every 3 years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Trained volunteer interviewers</a:t>
            </a:r>
          </a:p>
          <a:p>
            <a:pPr>
              <a:spcBef>
                <a:spcPts val="1200"/>
              </a:spcBef>
              <a:buNone/>
            </a:pPr>
            <a:endParaRPr lang="en-US" dirty="0" smtClean="0">
              <a:solidFill>
                <a:srgbClr val="C67F07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b="1" dirty="0" smtClean="0">
                <a:solidFill>
                  <a:srgbClr val="C67F07"/>
                </a:solidFill>
              </a:rPr>
              <a:t>On October 25, 2012: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Interviews in &gt;250 shelters and programs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Outreach locations in &gt;50 cities, towns, and outlying areas</a:t>
            </a:r>
          </a:p>
          <a:p>
            <a:r>
              <a:rPr lang="en-US" altLang="en-US" dirty="0"/>
              <a:t>Not a survey of all homeless youth -- primarily those connected to youth-serving agencies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statewide study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70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One-night study counts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" y="1583140"/>
            <a:ext cx="8437815" cy="4217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52950" y="6319838"/>
            <a:ext cx="1666875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669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52950" y="6261782"/>
            <a:ext cx="1666875" cy="457200"/>
          </a:xfrm>
        </p:spPr>
        <p:txBody>
          <a:bodyPr/>
          <a:lstStyle/>
          <a:p>
            <a:r>
              <a:rPr lang="en-US" smtClean="0"/>
              <a:t>wilderresearch.org</a:t>
            </a:r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82053798"/>
              </p:ext>
            </p:extLst>
          </p:nvPr>
        </p:nvGraphicFramePr>
        <p:xfrm>
          <a:off x="1363662" y="806231"/>
          <a:ext cx="6461125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47519" y="1163644"/>
            <a:ext cx="2428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Children with their parents</a:t>
            </a:r>
          </a:p>
          <a:p>
            <a:r>
              <a:rPr lang="en-US" sz="2400" dirty="0" smtClean="0"/>
              <a:t>35%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447519" y="3494974"/>
            <a:ext cx="2638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Unaccompanied minors age 12-17</a:t>
            </a:r>
          </a:p>
          <a:p>
            <a:r>
              <a:rPr lang="en-US" sz="2400" dirty="0"/>
              <a:t>1</a:t>
            </a:r>
            <a:r>
              <a:rPr lang="en-US" sz="2400" dirty="0" smtClean="0"/>
              <a:t>%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231202" y="4751807"/>
            <a:ext cx="3982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Unaccompanied young adults age 18-21</a:t>
            </a:r>
          </a:p>
          <a:p>
            <a:r>
              <a:rPr lang="en-US" sz="2400" dirty="0" smtClean="0"/>
              <a:t>10%</a:t>
            </a:r>
            <a:endParaRPr lang="en-US" sz="2400" dirty="0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5856646" y="1392019"/>
            <a:ext cx="457200" cy="0"/>
          </a:xfrm>
          <a:prstGeom prst="line">
            <a:avLst/>
          </a:prstGeom>
          <a:noFill/>
          <a:ln w="28575">
            <a:solidFill>
              <a:srgbClr val="B5121B"/>
            </a:solidFill>
            <a:round/>
            <a:headEnd type="none" w="lg" len="lg"/>
            <a:tailEnd type="oval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0015" y="2993405"/>
            <a:ext cx="2279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Adult males </a:t>
            </a:r>
            <a:br>
              <a:rPr lang="en-US" sz="2400" dirty="0" smtClean="0"/>
            </a:br>
            <a:r>
              <a:rPr lang="en-US" sz="2400" dirty="0" smtClean="0"/>
              <a:t>age 22 or older</a:t>
            </a:r>
          </a:p>
          <a:p>
            <a:pPr algn="r"/>
            <a:r>
              <a:rPr lang="en-US" sz="2400" dirty="0" smtClean="0"/>
              <a:t>29%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0015" y="1120102"/>
            <a:ext cx="2283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Adult females </a:t>
            </a:r>
            <a:br>
              <a:rPr lang="en-US" sz="2400" dirty="0" smtClean="0"/>
            </a:br>
            <a:r>
              <a:rPr lang="en-US" sz="2400" dirty="0" smtClean="0"/>
              <a:t>age 22 or older</a:t>
            </a:r>
          </a:p>
          <a:p>
            <a:pPr algn="r"/>
            <a:r>
              <a:rPr lang="en-US" sz="2400" dirty="0" smtClean="0"/>
              <a:t>25%</a:t>
            </a:r>
            <a:endParaRPr lang="en-US" sz="2400" dirty="0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 rot="5400000">
            <a:off x="5422894" y="4361374"/>
            <a:ext cx="411480" cy="0"/>
          </a:xfrm>
          <a:prstGeom prst="line">
            <a:avLst/>
          </a:prstGeom>
          <a:noFill/>
          <a:ln w="28575">
            <a:solidFill>
              <a:srgbClr val="8D8B00"/>
            </a:solidFill>
            <a:round/>
            <a:headEnd type="none" w="lg" len="lg"/>
            <a:tailEnd type="oval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>
            <a:off x="6085246" y="3755393"/>
            <a:ext cx="228600" cy="0"/>
          </a:xfrm>
          <a:prstGeom prst="line">
            <a:avLst/>
          </a:prstGeom>
          <a:noFill/>
          <a:ln w="28575">
            <a:solidFill>
              <a:srgbClr val="0067AC"/>
            </a:solidFill>
            <a:round/>
            <a:headEnd type="none" w="lg" len="lg"/>
            <a:tailEnd type="oval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 flipH="1">
            <a:off x="2689371" y="3234887"/>
            <a:ext cx="365760" cy="0"/>
          </a:xfrm>
          <a:prstGeom prst="line">
            <a:avLst/>
          </a:prstGeom>
          <a:noFill/>
          <a:ln w="28575">
            <a:solidFill>
              <a:srgbClr val="F3901D"/>
            </a:solidFill>
            <a:round/>
            <a:headEnd type="none" w="lg" len="lg"/>
            <a:tailEnd type="oval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 flipH="1">
            <a:off x="2689371" y="1392019"/>
            <a:ext cx="914400" cy="0"/>
          </a:xfrm>
          <a:prstGeom prst="line">
            <a:avLst/>
          </a:prstGeom>
          <a:noFill/>
          <a:ln w="28575">
            <a:solidFill>
              <a:srgbClr val="00958F"/>
            </a:solidFill>
            <a:round/>
            <a:headEnd type="none" w="lg" len="lg"/>
            <a:tailEnd type="oval" w="lg" len="lg"/>
          </a:ln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639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317425"/>
              </p:ext>
            </p:extLst>
          </p:nvPr>
        </p:nvGraphicFramePr>
        <p:xfrm>
          <a:off x="500742" y="1340888"/>
          <a:ext cx="8229600" cy="3743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9443"/>
                <a:gridCol w="1199120"/>
                <a:gridCol w="1341037"/>
              </a:tblGrid>
              <a:tr h="5347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2009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2012</a:t>
                      </a:r>
                      <a:endParaRPr lang="en-US" sz="2400" dirty="0"/>
                    </a:p>
                  </a:txBody>
                  <a:tcPr marL="91848" marR="91848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Unaccompanied minors (17 and under) 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227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146</a:t>
                      </a:r>
                    </a:p>
                  </a:txBody>
                  <a:tcPr marL="68886" marR="68886" marT="0" marB="0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Young adults (18-21)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1,041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1,005</a:t>
                      </a:r>
                    </a:p>
                  </a:txBody>
                  <a:tcPr marL="68886" marR="68886" marT="0" marB="0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Adults (22-54) 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4,585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4,708</a:t>
                      </a:r>
                    </a:p>
                  </a:txBody>
                  <a:tcPr marL="68886" marR="68886" marT="0" marB="0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Older adults (55 and over) 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526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777</a:t>
                      </a:r>
                    </a:p>
                  </a:txBody>
                  <a:tcPr marL="68886" marR="68886" marT="0" marB="0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(&lt;18) with parents </a:t>
                      </a:r>
                      <a:endParaRPr lang="en-US" sz="24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3,251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3,546</a:t>
                      </a:r>
                    </a:p>
                  </a:txBody>
                  <a:tcPr marL="68886" marR="68886" marT="0" marB="0" anchor="ctr"/>
                </a:tc>
              </a:tr>
              <a:tr h="534746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endParaRPr lang="en-US" sz="2400" b="1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9,654*</a:t>
                      </a:r>
                    </a:p>
                  </a:txBody>
                  <a:tcPr marL="68886" marR="688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10,214*</a:t>
                      </a:r>
                    </a:p>
                  </a:txBody>
                  <a:tcPr marL="68886" marR="68886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since 2009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0506" y="5773232"/>
            <a:ext cx="7920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4D4D4D"/>
                </a:solidFill>
              </a:rPr>
              <a:t>*Totals </a:t>
            </a:r>
            <a:r>
              <a:rPr lang="en-US" sz="1600" dirty="0">
                <a:solidFill>
                  <a:srgbClr val="4D4D4D"/>
                </a:solidFill>
              </a:rPr>
              <a:t>include homeless people (of unknown age) in detox on the night of the survey (24 in 2009 and 32 in 2012). 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52950" y="6319838"/>
            <a:ext cx="1666875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34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numbers mainly accounted for by</a:t>
            </a:r>
          </a:p>
          <a:p>
            <a:pPr lvl="1"/>
            <a:r>
              <a:rPr lang="en-US" dirty="0" smtClean="0"/>
              <a:t>Children with their parents</a:t>
            </a:r>
          </a:p>
          <a:p>
            <a:pPr lvl="1"/>
            <a:r>
              <a:rPr lang="en-US" dirty="0" smtClean="0"/>
              <a:t>Older adults (age 55+)</a:t>
            </a:r>
          </a:p>
          <a:p>
            <a:r>
              <a:rPr lang="en-US" dirty="0" smtClean="0"/>
              <a:t>22% increase in 2-parent families</a:t>
            </a:r>
          </a:p>
          <a:p>
            <a:r>
              <a:rPr lang="en-US" dirty="0" smtClean="0"/>
              <a:t>Emergency shelter use up by 27%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new?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52950" y="6319838"/>
            <a:ext cx="1666875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30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Racial disparities</a:t>
            </a:r>
          </a:p>
          <a:p>
            <a:r>
              <a:rPr lang="en-US" dirty="0" smtClean="0"/>
              <a:t>Long-term </a:t>
            </a:r>
            <a:r>
              <a:rPr lang="en-US" dirty="0"/>
              <a:t>health issues</a:t>
            </a:r>
          </a:p>
          <a:p>
            <a:r>
              <a:rPr lang="en-US" dirty="0" smtClean="0"/>
              <a:t>Traumatic </a:t>
            </a:r>
            <a:r>
              <a:rPr lang="en-US" dirty="0"/>
              <a:t>experiences in childhood</a:t>
            </a:r>
          </a:p>
          <a:p>
            <a:r>
              <a:rPr lang="en-US" dirty="0"/>
              <a:t>Violence and exploitation</a:t>
            </a:r>
          </a:p>
          <a:p>
            <a:r>
              <a:rPr lang="en-US" dirty="0"/>
              <a:t>Transition years (15-21) are time of greatest risk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not change?	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559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Youth were most likely to be found outside the shelter system on the night of the survey</a:t>
            </a:r>
          </a:p>
          <a:p>
            <a:r>
              <a:rPr lang="en-US" dirty="0" smtClean="0"/>
              <a:t>33% </a:t>
            </a:r>
            <a:r>
              <a:rPr lang="en-US" dirty="0"/>
              <a:t>of youth spent at least night sleeping </a:t>
            </a:r>
            <a:r>
              <a:rPr lang="en-US" dirty="0" smtClean="0"/>
              <a:t>outside</a:t>
            </a:r>
          </a:p>
          <a:p>
            <a:r>
              <a:rPr lang="en-US" dirty="0" smtClean="0"/>
              <a:t>53% spent time doubled up in October</a:t>
            </a:r>
          </a:p>
          <a:p>
            <a:r>
              <a:rPr lang="en-US" dirty="0" smtClean="0"/>
              <a:t>11% had been homeless less than a month (a downward trend since 2000)</a:t>
            </a:r>
          </a:p>
          <a:p>
            <a:r>
              <a:rPr lang="en-US" dirty="0" smtClean="0"/>
              <a:t>43% had been homeless a year or more (an upward trend since 2000)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homelessness situation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000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469539"/>
              </p:ext>
            </p:extLst>
          </p:nvPr>
        </p:nvGraphicFramePr>
        <p:xfrm>
          <a:off x="551543" y="1253804"/>
          <a:ext cx="8200571" cy="5093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486"/>
                <a:gridCol w="2438400"/>
                <a:gridCol w="2220685"/>
              </a:tblGrid>
              <a:tr h="538257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848" marR="91848" anchor="ctr">
                    <a:solidFill>
                      <a:srgbClr val="0067A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Youth</a:t>
                      </a:r>
                      <a:endParaRPr lang="en-US" sz="2400" dirty="0"/>
                    </a:p>
                  </a:txBody>
                  <a:tcPr marL="91848" marR="91848" anchor="ctr">
                    <a:solidFill>
                      <a:srgbClr val="006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82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Homeless </a:t>
                      </a:r>
                    </a:p>
                    <a:p>
                      <a:pPr algn="ctr"/>
                      <a:r>
                        <a:rPr lang="en-US" sz="1800" dirty="0" smtClean="0"/>
                        <a:t>(age 21</a:t>
                      </a:r>
                      <a:r>
                        <a:rPr lang="en-US" sz="1800" baseline="0" dirty="0" smtClean="0"/>
                        <a:t> &amp; younger)</a:t>
                      </a:r>
                      <a:endParaRPr lang="en-US" sz="1800" dirty="0"/>
                    </a:p>
                  </a:txBody>
                  <a:tcPr marL="91848" marR="918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MN </a:t>
                      </a:r>
                    </a:p>
                    <a:p>
                      <a:pPr algn="ctr"/>
                      <a:r>
                        <a:rPr lang="en-US" sz="1800" dirty="0" smtClean="0"/>
                        <a:t>(age 10-24)</a:t>
                      </a:r>
                      <a:endParaRPr lang="en-US" sz="1800" dirty="0"/>
                    </a:p>
                  </a:txBody>
                  <a:tcPr marL="91848" marR="91848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American Indian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Asian American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8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Black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37%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6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White </a:t>
                      </a:r>
                      <a:b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(non-Hispanic)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30%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76%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6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Other, including 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multi-racial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6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Hispanic </a:t>
                      </a:r>
                      <a:b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(any race)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kern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2400" kern="1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Racial disparities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52950" y="6319838"/>
            <a:ext cx="1666875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wilderresearch.org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041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4.0"/>
  <p:tag name="POWERPOINTVERSION" val="14.0"/>
  <p:tag name="SHOWBARVISIBLE" val="True"/>
  <p:tag name="EXPANDSHOWBAR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3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True"/>
  <p:tag name="REVIEWONLY" val="False"/>
  <p:tag name="ROTATIONINTERVAL" val="2"/>
  <p:tag name="AUTOUPDATEALIASES" val="True"/>
  <p:tag name="STDCHART" val="0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2830136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1"/>
  <p:tag name="CHARTLABELS" val="0"/>
  <p:tag name="RESETCHARTS" val="True"/>
  <p:tag name="INCLUDENONRESPONDERS" val="False"/>
  <p:tag name="MULTIRESPDIVISOR" val="1"/>
  <p:tag name="INCLUDEPPT" val="True"/>
  <p:tag name="ALLOWUSERFEEDBACK" val="True"/>
  <p:tag name="CORRECTPOINTVALUE" val="100"/>
  <p:tag name="INCORRECTPOINTVALUE" val="0"/>
  <p:tag name="REALTIMEBACKUP" val="False"/>
  <p:tag name="REALTIMEBACKUPPATH" val="(None)"/>
  <p:tag name="ZEROBASED" val="False"/>
  <p:tag name="AUTOADJUSTPARTRANGE" val="True"/>
  <p:tag name="CHARTSCALE" val="False"/>
  <p:tag name="ADVANCEDSETTINGSVIEW" val="Tru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TASKPANEKEY" val="1d384041-a389-4a5b-a670-ff7cfb82aa0a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WR_PowerPointTemplate">
  <a:themeElements>
    <a:clrScheme name="Research">
      <a:dk1>
        <a:sysClr val="windowText" lastClr="000000"/>
      </a:dk1>
      <a:lt1>
        <a:sysClr val="window" lastClr="FFFFFF"/>
      </a:lt1>
      <a:dk2>
        <a:srgbClr val="0067AC"/>
      </a:dk2>
      <a:lt2>
        <a:srgbClr val="DBE5F1"/>
      </a:lt2>
      <a:accent1>
        <a:srgbClr val="0067AC"/>
      </a:accent1>
      <a:accent2>
        <a:srgbClr val="F3901D"/>
      </a:accent2>
      <a:accent3>
        <a:srgbClr val="8D8B00"/>
      </a:accent3>
      <a:accent4>
        <a:srgbClr val="B5121B"/>
      </a:accent4>
      <a:accent5>
        <a:srgbClr val="F5E5D2"/>
      </a:accent5>
      <a:accent6>
        <a:srgbClr val="8D8B00"/>
      </a:accent6>
      <a:hlink>
        <a:srgbClr val="8D8B00"/>
      </a:hlink>
      <a:folHlink>
        <a:srgbClr val="F390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Research">
      <a:dk1>
        <a:sysClr val="windowText" lastClr="000000"/>
      </a:dk1>
      <a:lt1>
        <a:sysClr val="window" lastClr="FFFFFF"/>
      </a:lt1>
      <a:dk2>
        <a:srgbClr val="0067AC"/>
      </a:dk2>
      <a:lt2>
        <a:srgbClr val="DBE5F1"/>
      </a:lt2>
      <a:accent1>
        <a:srgbClr val="0067AC"/>
      </a:accent1>
      <a:accent2>
        <a:srgbClr val="F3901D"/>
      </a:accent2>
      <a:accent3>
        <a:srgbClr val="8D8B00"/>
      </a:accent3>
      <a:accent4>
        <a:srgbClr val="B5121B"/>
      </a:accent4>
      <a:accent5>
        <a:srgbClr val="F5E5D2"/>
      </a:accent5>
      <a:accent6>
        <a:srgbClr val="8D8B00"/>
      </a:accent6>
      <a:hlink>
        <a:srgbClr val="8D8B00"/>
      </a:hlink>
      <a:folHlink>
        <a:srgbClr val="F390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WR_PowerPointTemplate</Template>
  <TotalTime>374</TotalTime>
  <Words>873</Words>
  <Application>Microsoft Office PowerPoint</Application>
  <PresentationFormat>On-screen Show (4:3)</PresentationFormat>
  <Paragraphs>161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WR_PowerPointTemplate</vt:lpstr>
      <vt:lpstr>1_Office Theme</vt:lpstr>
      <vt:lpstr>Update on homelessness in Minnesota from the 2012 survey</vt:lpstr>
      <vt:lpstr>About the statewide study</vt:lpstr>
      <vt:lpstr>One-night study counts</vt:lpstr>
      <vt:lpstr>PowerPoint Presentation</vt:lpstr>
      <vt:lpstr>Changes since 2009</vt:lpstr>
      <vt:lpstr>What is new?</vt:lpstr>
      <vt:lpstr>What does not change? </vt:lpstr>
      <vt:lpstr>Current homelessness situation</vt:lpstr>
      <vt:lpstr>Racial disparities</vt:lpstr>
      <vt:lpstr>Long-term health issues</vt:lpstr>
      <vt:lpstr>Adverse childhood experiences</vt:lpstr>
      <vt:lpstr>Violence and sexual exploitation</vt:lpstr>
      <vt:lpstr>Other characteristics</vt:lpstr>
      <vt:lpstr>Employment</vt:lpstr>
      <vt:lpstr>Education and school attendance</vt:lpstr>
      <vt:lpstr>Higher education (youth and adults)</vt:lpstr>
      <vt:lpstr>What gives us hope?</vt:lpstr>
      <vt:lpstr>To learn more about homelessness in Minnesota go to www.wilderresearch.org or contact: michelle.gerrard@wilder.org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homelessness in Minnesota from the 2012 survey</dc:title>
  <dc:creator>Marilyn Conrad</dc:creator>
  <cp:lastModifiedBy>Michelle Gerrard</cp:lastModifiedBy>
  <cp:revision>54</cp:revision>
  <dcterms:created xsi:type="dcterms:W3CDTF">2013-09-05T21:57:19Z</dcterms:created>
  <dcterms:modified xsi:type="dcterms:W3CDTF">2014-06-04T01:45:38Z</dcterms:modified>
</cp:coreProperties>
</file>