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8"/>
  </p:notesMasterIdLst>
  <p:handoutMasterIdLst>
    <p:handoutMasterId r:id="rId9"/>
  </p:handoutMasterIdLst>
  <p:sldIdLst>
    <p:sldId id="272" r:id="rId5"/>
    <p:sldId id="789" r:id="rId6"/>
    <p:sldId id="268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2"/>
    <a:srgbClr val="003865"/>
    <a:srgbClr val="78BE21"/>
    <a:srgbClr val="000000"/>
    <a:srgbClr val="E8E8E8"/>
    <a:srgbClr val="0D0D0D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884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10/20/2020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0"/>
            <a:ext cx="12192000" cy="351937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B0FE8-C672-40F2-9AFD-E34A87717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15" y="3656525"/>
            <a:ext cx="6163168" cy="1502271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699" y="1244070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85A5BA-A5F9-4138-9E4B-FFD626F6437A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6DB2D6-5DF4-4264-A4A1-7D3EAF38D255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DC79626-CE5A-4834-975C-E7305BA2E281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F519661-29C3-4FE0-9FC3-375A85A42C46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1"/>
            <a:ext cx="12192000" cy="202018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781409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rgbClr val="003865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2E0AC-F773-4E8B-8EAD-D3CF207A1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94" y="253484"/>
            <a:ext cx="6419212" cy="1564683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969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B4EEDC6-36CA-4209-B482-2ED76AA0BF0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15FB38-58F3-410A-8DA4-4B706967601F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66E0EA-2D80-452F-9963-33FA7A36BC09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815FB38-58F3-410A-8DA4-4B706967601F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89696-AC97-4B85-930C-99F483F77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7" y="352310"/>
            <a:ext cx="5608326" cy="136703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139442"/>
            <a:ext cx="12192000" cy="471855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1802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D242C-24FB-43A0-BCB6-43756FC812F6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Minnesota | mn.gov/governor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3383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97B49-6BEB-4644-A06F-3EE5EDFD5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0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 </a:t>
            </a:r>
            <a:r>
              <a:rPr lang="en-US" dirty="0" err="1"/>
              <a:t>Minnesta</a:t>
            </a:r>
            <a:r>
              <a:rPr lang="en-US" dirty="0"/>
              <a:t>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FFE40-A3EA-4B39-A9B6-361AAA241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7" y="272955"/>
            <a:ext cx="5023886" cy="1224572"/>
          </a:xfrm>
          <a:prstGeom prst="rect">
            <a:avLst/>
          </a:prstGeom>
        </p:spPr>
      </p:pic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281785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2817850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4623083"/>
            <a:ext cx="10515600" cy="15794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One Minnesota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mn.gov/governor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8" descr="State of Minnesota logo">
            <a:extLst>
              <a:ext uri="{FF2B5EF4-FFF2-40B4-BE49-F238E27FC236}">
                <a16:creationId xmlns:a16="http://schemas.microsoft.com/office/drawing/2014/main" id="{CDEB8994-75CC-4D8F-BEF3-8739C060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94F804-653A-41F1-A565-1098D9DEB37A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One Minnesota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 mn.gov/governor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8B94A-C99D-4FE3-B488-ADCA3CD21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57" y="272955"/>
            <a:ext cx="5023886" cy="1224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5FF82-848D-4531-BB7C-0FBF3CC2F9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248C8F-7FE4-4FBD-805E-AE8368AB8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" y="5840678"/>
            <a:ext cx="3940233" cy="960432"/>
          </a:xfrm>
          <a:prstGeom prst="rect">
            <a:avLst/>
          </a:prstGeom>
        </p:spPr>
      </p:pic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0FD1606-B0BA-42A2-8980-A47D62385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7" y="442519"/>
            <a:ext cx="3519373" cy="857847"/>
          </a:xfrm>
          <a:prstGeom prst="rect">
            <a:avLst/>
          </a:prstGeom>
        </p:spPr>
      </p:pic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6" name="Picture 8" descr="State of Minnesota logo">
            <a:extLst>
              <a:ext uri="{FF2B5EF4-FFF2-40B4-BE49-F238E27FC236}">
                <a16:creationId xmlns:a16="http://schemas.microsoft.com/office/drawing/2014/main" id="{3558DFE1-D6FA-4ABB-A8AE-5B1DC844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24D5D47-1752-4D84-8BFB-C2F71A34C93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198DD1-C477-482D-A126-3FBDD1778E4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A198C9B-0587-4A1E-9E03-E4C9FE222F0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 Minnesota 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 mn.gov/governor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 descr="State of Minnesota logo">
            <a:extLst>
              <a:ext uri="{FF2B5EF4-FFF2-40B4-BE49-F238E27FC236}">
                <a16:creationId xmlns:a16="http://schemas.microsoft.com/office/drawing/2014/main" id="{D2445326-56F2-4711-852D-4D682988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30" r:id="rId2"/>
    <p:sldLayoutId id="2147483831" r:id="rId3"/>
    <p:sldLayoutId id="2147483787" r:id="rId4"/>
    <p:sldLayoutId id="2147483795" r:id="rId5"/>
    <p:sldLayoutId id="2147483711" r:id="rId6"/>
    <p:sldLayoutId id="2147483712" r:id="rId7"/>
    <p:sldLayoutId id="2147483790" r:id="rId8"/>
    <p:sldLayoutId id="2147483789" r:id="rId9"/>
    <p:sldLayoutId id="2147483714" r:id="rId10"/>
    <p:sldLayoutId id="2147483780" r:id="rId11"/>
    <p:sldLayoutId id="2147483826" r:id="rId12"/>
    <p:sldLayoutId id="2147483801" r:id="rId13"/>
    <p:sldLayoutId id="2147483803" r:id="rId14"/>
    <p:sldLayoutId id="2147483744" r:id="rId15"/>
    <p:sldLayoutId id="2147483793" r:id="rId16"/>
    <p:sldLayoutId id="2147483767" r:id="rId17"/>
    <p:sldLayoutId id="2147483771" r:id="rId18"/>
    <p:sldLayoutId id="2147483772" r:id="rId19"/>
    <p:sldLayoutId id="2147483820" r:id="rId20"/>
    <p:sldLayoutId id="2147483769" r:id="rId21"/>
    <p:sldLayoutId id="2147483770" r:id="rId22"/>
    <p:sldLayoutId id="2147483829" r:id="rId23"/>
    <p:sldLayoutId id="2147483732" r:id="rId24"/>
    <p:sldLayoutId id="2147483733" r:id="rId25"/>
    <p:sldLayoutId id="2147483750" r:id="rId26"/>
    <p:sldLayoutId id="2147483765" r:id="rId27"/>
    <p:sldLayoutId id="2147483823" r:id="rId28"/>
    <p:sldLayoutId id="2147483825" r:id="rId29"/>
    <p:sldLayoutId id="2147483808" r:id="rId30"/>
    <p:sldLayoutId id="2147483807" r:id="rId31"/>
    <p:sldLayoutId id="2147483738" r:id="rId32"/>
    <p:sldLayoutId id="2147483739" r:id="rId33"/>
    <p:sldLayoutId id="2147483754" r:id="rId34"/>
    <p:sldLayoutId id="2147483755" r:id="rId35"/>
    <p:sldLayoutId id="2147483759" r:id="rId36"/>
    <p:sldLayoutId id="2147483797" r:id="rId37"/>
    <p:sldLayoutId id="2147483827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211unitedway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EB6B-62F2-4CA9-A61F-0893809FB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Housing Response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83561-4A01-456E-8CF4-711ECDFC2A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78626" y="5644884"/>
            <a:ext cx="7812506" cy="711465"/>
          </a:xfrm>
        </p:spPr>
        <p:txBody>
          <a:bodyPr/>
          <a:lstStyle/>
          <a:p>
            <a:r>
              <a:rPr lang="en-US" dirty="0"/>
              <a:t>Dominic McQuerry| Policy Advisor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326C6-FA6B-448C-834B-D507D09C33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E557-CD12-4316-AB37-6EB4004BC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One Minnesota | mn.gov/governor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525C7-881F-46C6-B3EC-003A9AE953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COVID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55" y="1487863"/>
            <a:ext cx="5326380" cy="48323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March 23, Eviction Moratorium established</a:t>
            </a:r>
          </a:p>
          <a:p>
            <a:r>
              <a:rPr lang="en-US" dirty="0"/>
              <a:t>Rapid deployment of the large resources.</a:t>
            </a:r>
          </a:p>
          <a:p>
            <a:pPr lvl="1"/>
            <a:r>
              <a:rPr lang="en-US" dirty="0"/>
              <a:t>$75 million in new State and Federal funds to support people experiencing homelessness</a:t>
            </a:r>
          </a:p>
          <a:p>
            <a:pPr lvl="1"/>
            <a:r>
              <a:rPr lang="en-US" dirty="0"/>
              <a:t>$106 million in federal funds allocated to prevent evictions and homelessness</a:t>
            </a:r>
          </a:p>
          <a:p>
            <a:r>
              <a:rPr lang="en-US" dirty="0"/>
              <a:t>Coordinated with public health and emergency management response </a:t>
            </a:r>
          </a:p>
          <a:p>
            <a:r>
              <a:rPr lang="en-US" dirty="0"/>
              <a:t>Collaboration and creativity including new hotel-to-home model to support encampment evacuations</a:t>
            </a:r>
          </a:p>
          <a:p>
            <a:r>
              <a:rPr lang="en-US" dirty="0"/>
              <a:t>Weekly webinars with many stakeholders</a:t>
            </a:r>
          </a:p>
          <a:p>
            <a:r>
              <a:rPr lang="en-US" dirty="0"/>
              <a:t>Daily communication across interagency team </a:t>
            </a:r>
          </a:p>
          <a:p>
            <a:r>
              <a:rPr lang="en-US" dirty="0"/>
              <a:t>Community Resiliency and Recovery Work Group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E0939-6A94-405C-B7E7-B12631BB1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1" y="1487863"/>
            <a:ext cx="4404605" cy="30468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A15C216-BBC4-4D8E-8DBF-DED4BEE1FA81}"/>
              </a:ext>
            </a:extLst>
          </p:cNvPr>
          <p:cNvSpPr/>
          <p:nvPr/>
        </p:nvSpPr>
        <p:spPr>
          <a:xfrm>
            <a:off x="9999416" y="2818773"/>
            <a:ext cx="1764505" cy="8354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699C7-8CAC-4783-9CFB-BFD871172564}"/>
              </a:ext>
            </a:extLst>
          </p:cNvPr>
          <p:cNvSpPr txBox="1"/>
          <p:nvPr/>
        </p:nvSpPr>
        <p:spPr>
          <a:xfrm>
            <a:off x="7391400" y="4705057"/>
            <a:ext cx="4487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 211 (Toll Free: 1.800.543.7709;     Local: 651.291.0211)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 </a:t>
            </a:r>
            <a:r>
              <a:rPr lang="en-US" dirty="0">
                <a:hlinkClick r:id="rId4"/>
              </a:rPr>
              <a:t>211unitedway.org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"MNRENT" or "MNHOME" to 898-211</a:t>
            </a:r>
          </a:p>
        </p:txBody>
      </p:sp>
    </p:spTree>
    <p:extLst>
      <p:ext uri="{BB962C8B-B14F-4D97-AF65-F5344CB8AC3E}">
        <p14:creationId xmlns:p14="http://schemas.microsoft.com/office/powerpoint/2010/main" val="28123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1651379"/>
            <a:ext cx="11658600" cy="2817849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4926842"/>
            <a:ext cx="10515600" cy="1275654"/>
          </a:xfrm>
        </p:spPr>
        <p:txBody>
          <a:bodyPr>
            <a:normAutofit/>
          </a:bodyPr>
          <a:lstStyle/>
          <a:p>
            <a:r>
              <a:rPr lang="en-US" sz="2800" dirty="0"/>
              <a:t>Dominic McQuerry| Policy Advisor</a:t>
            </a:r>
          </a:p>
          <a:p>
            <a:r>
              <a:rPr lang="en-US" sz="2800" i="1" dirty="0"/>
              <a:t>Dominic.mcquerry@state.mn.us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E156C0-7CBF-4046-BD4A-ED7F84CF84A7}" vid="{C0892953-E80B-4419-A760-833944107E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424</TotalTime>
  <Words>132</Words>
  <Application>Microsoft Office PowerPoint</Application>
  <PresentationFormat>Widescreen</PresentationFormat>
  <Paragraphs>25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Minnesota</vt:lpstr>
      <vt:lpstr>Housing Response Update</vt:lpstr>
      <vt:lpstr>Summary of COVID Response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/>
  <dc:creator>Flom, Hannah A (GOV)</dc:creator>
  <cp:keywords/>
  <dc:description/>
  <cp:lastModifiedBy>Yohannes, Barnabas (MNIT)</cp:lastModifiedBy>
  <cp:revision>33</cp:revision>
  <cp:lastPrinted>2017-03-14T16:27:36Z</cp:lastPrinted>
  <dcterms:created xsi:type="dcterms:W3CDTF">2019-02-07T21:52:37Z</dcterms:created>
  <dcterms:modified xsi:type="dcterms:W3CDTF">2020-10-20T16:01:23Z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</Properties>
</file>