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sldIdLst>
    <p:sldId id="347" r:id="rId2"/>
    <p:sldId id="350" r:id="rId3"/>
    <p:sldId id="258" r:id="rId4"/>
    <p:sldId id="259" r:id="rId5"/>
    <p:sldId id="260" r:id="rId6"/>
    <p:sldId id="263" r:id="rId7"/>
    <p:sldId id="264" r:id="rId8"/>
    <p:sldId id="265" r:id="rId9"/>
    <p:sldId id="282" r:id="rId10"/>
    <p:sldId id="283" r:id="rId11"/>
    <p:sldId id="268" r:id="rId12"/>
    <p:sldId id="269" r:id="rId13"/>
    <p:sldId id="286" r:id="rId14"/>
    <p:sldId id="284" r:id="rId15"/>
    <p:sldId id="270" r:id="rId16"/>
    <p:sldId id="34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35" r:id="rId25"/>
    <p:sldId id="336" r:id="rId26"/>
    <p:sldId id="337" r:id="rId27"/>
    <p:sldId id="338" r:id="rId28"/>
    <p:sldId id="279" r:id="rId29"/>
    <p:sldId id="280" r:id="rId30"/>
    <p:sldId id="281" r:id="rId31"/>
    <p:sldId id="287" r:id="rId32"/>
    <p:sldId id="288" r:id="rId33"/>
    <p:sldId id="305" r:id="rId34"/>
    <p:sldId id="339" r:id="rId35"/>
    <p:sldId id="340" r:id="rId36"/>
    <p:sldId id="341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9" r:id="rId46"/>
    <p:sldId id="310" r:id="rId47"/>
    <p:sldId id="311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51" r:id="rId67"/>
    <p:sldId id="352" r:id="rId68"/>
    <p:sldId id="353" r:id="rId69"/>
    <p:sldId id="331" r:id="rId70"/>
    <p:sldId id="332" r:id="rId71"/>
    <p:sldId id="333" r:id="rId72"/>
    <p:sldId id="334" r:id="rId73"/>
    <p:sldId id="354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9C54B-5559-4AE6-B00B-C455D14A9181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6EA439-CD51-495D-B767-9E2F34A1E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1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atin typeface="Times" pitchFamily="18" charset="0"/>
            </a:endParaRPr>
          </a:p>
        </p:txBody>
      </p:sp>
      <p:sp>
        <p:nvSpPr>
          <p:cNvPr id="921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latin typeface="Times" pitchFamily="18" charset="0"/>
            </a:endParaRPr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4CADE8-EA90-4AEC-9B9D-6E8D09652FD5}" type="slidenum">
              <a:rPr lang="en-US" sz="1100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100" dirty="0" smtClean="0">
              <a:latin typeface="Times" pitchFamily="18" charset="0"/>
            </a:endParaRPr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FF1EA9-F5E7-4D1E-A76C-6D8BD41A37F4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FC32D48-C1E4-42AF-9EDD-28A3F255A775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B86E405-94E8-4CE8-8AD5-DEEB9CBEF2CC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7B2353E-D0AF-4FEF-8D8D-3AE7A330F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6E2B-6011-4F96-BDE5-FF4CD74E8B86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0029-3E71-4D5B-A32F-FEE08C51C2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923E-C1C8-48CB-9032-95DE2357698B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C36D-D875-48BF-8E7F-79807B165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6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D11F-9349-466B-BF27-4A09A9A4EA64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A4A0-494B-4AF3-B2AA-E10DE18EA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2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2860-8AE7-4BC5-A7B7-74ADD4351768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385E-62AC-4D0E-B0D5-514532A76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2CB2-3D6F-4394-82F2-809E3CB50C04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7711-8E9A-4E92-8388-4821A73B0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2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5FDC-41E9-4FC1-94BB-1BB79B4E0007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449C-0D49-4DE0-8E0F-E2189E95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4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E9F8-064C-4CA9-9BBF-7DF71D2D1AFA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EDF8-81B7-4042-9E8E-A53AA3189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B1EE-3854-4BC4-AE0E-875062151973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D9F0-6578-403A-BA30-ACF5BE3B2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200E-A1D4-409A-901D-E1AB89608847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5212-A383-42F4-9DE6-FF7B0706F7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6ED4-3403-46AE-B693-B4DE8C97B563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33B3-FA34-41F6-BB29-E450E6F417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F72DBF77-222C-4619-8CA7-E86D6C7191EB}" type="datetimeFigureOut">
              <a:rPr lang="en-US"/>
              <a:pPr>
                <a:defRPr/>
              </a:pPr>
              <a:t>8/16/2013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6F279A1C-36F0-43E2-9141-9F9CF828C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23" r:id="rId9"/>
    <p:sldLayoutId id="2147483719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he.state.mn.us/mPg.cfm?pageID=158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loan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lfloan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e.state.mn.us/MNDreamAc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Ginny.Dodds@state.mn.us" TargetMode="External"/><Relationship Id="rId2" Type="http://schemas.openxmlformats.org/officeDocument/2006/relationships/hyperlink" Target="http://www.ohe.state.mn/MNDreamAc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352800"/>
            <a:ext cx="3581400" cy="1701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MN Office of Higher Education</a:t>
            </a:r>
            <a:r>
              <a:rPr lang="en-US" sz="2000" b="1" dirty="0" smtClean="0">
                <a:solidFill>
                  <a:srgbClr val="FF0000"/>
                </a:solidFill>
              </a:rPr>
              <a:t/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>Prosperity Act</a:t>
            </a:r>
            <a:br>
              <a:rPr lang="en-US" b="1" dirty="0" smtClean="0"/>
            </a:br>
            <a:r>
              <a:rPr lang="en-US" b="1" dirty="0" smtClean="0"/>
              <a:t>(MN Dream Act)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4" y="5029200"/>
            <a:ext cx="349567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Ginny Dodds</a:t>
            </a:r>
          </a:p>
          <a:p>
            <a:pPr eaLnBrk="1" hangingPunct="1"/>
            <a:r>
              <a:rPr lang="en-US" b="1" dirty="0" smtClean="0"/>
              <a:t>Manager, State Financial Aid</a:t>
            </a:r>
          </a:p>
        </p:txBody>
      </p:sp>
      <p:pic>
        <p:nvPicPr>
          <p:cNvPr id="5124" name="Picture 2" descr="Feature: Minnesota Dream A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2371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68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MN Resident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3340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Graduated from MN high school while </a:t>
            </a:r>
            <a:r>
              <a:rPr lang="en-US" b="1" dirty="0" smtClean="0">
                <a:solidFill>
                  <a:srgbClr val="FF0000"/>
                </a:solidFill>
              </a:rPr>
              <a:t>residing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Earned a GED in MN after </a:t>
            </a:r>
            <a:r>
              <a:rPr lang="en-US" b="1" dirty="0" smtClean="0">
                <a:solidFill>
                  <a:srgbClr val="FF0000"/>
                </a:solidFill>
              </a:rPr>
              <a:t>residing in MN for 1 year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Dependent applicant’s parents </a:t>
            </a:r>
            <a:r>
              <a:rPr lang="en-US" b="1" dirty="0" smtClean="0">
                <a:solidFill>
                  <a:srgbClr val="FF0000"/>
                </a:solidFill>
              </a:rPr>
              <a:t>resided</a:t>
            </a:r>
            <a:r>
              <a:rPr lang="en-US" b="1" dirty="0" smtClean="0"/>
              <a:t> in MN when student applied for financial aid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Resided in MN for one year </a:t>
            </a:r>
            <a:r>
              <a:rPr lang="en-US" b="1" dirty="0" smtClean="0"/>
              <a:t>and did not attend college on a half-time basis or more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Refugee who immediately </a:t>
            </a:r>
            <a:r>
              <a:rPr lang="en-US" b="1" dirty="0" smtClean="0">
                <a:solidFill>
                  <a:srgbClr val="FF0000"/>
                </a:solidFill>
              </a:rPr>
              <a:t>settled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Relocated to MN </a:t>
            </a:r>
            <a:r>
              <a:rPr lang="en-US" b="1" dirty="0" smtClean="0"/>
              <a:t>due to college education being disrupted in area of natural disaster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Stationed</a:t>
            </a:r>
            <a:r>
              <a:rPr lang="en-US" b="1" dirty="0" smtClean="0"/>
              <a:t> on active military duty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Spouse/dependent of veteran who is </a:t>
            </a:r>
            <a:r>
              <a:rPr lang="en-US" b="1" dirty="0" smtClean="0">
                <a:solidFill>
                  <a:srgbClr val="FF0000"/>
                </a:solidFill>
              </a:rPr>
              <a:t>MN resident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MN Dream Act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/>
          <a:lstStyle/>
          <a:p>
            <a:pPr marL="365125" lvl="1" indent="0" eaLnBrk="1" hangingPunct="1">
              <a:buFont typeface="Wingdings 2" pitchFamily="18" charset="2"/>
              <a:buNone/>
            </a:pPr>
            <a:r>
              <a:rPr lang="en-US" sz="4000" b="1" dirty="0" smtClean="0"/>
              <a:t>What state financial aid programs are available?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Independent Student Definition Used for 2013-2014 Financial Aid</a:t>
            </a:r>
            <a:endParaRPr lang="en-US" sz="3600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20000" cy="48006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Age 24 by December 31, 2013</a:t>
            </a:r>
          </a:p>
          <a:p>
            <a:pPr eaLnBrk="1" hangingPunct="1"/>
            <a:r>
              <a:rPr lang="en-US" sz="2600" b="1" dirty="0" smtClean="0"/>
              <a:t>Married</a:t>
            </a:r>
          </a:p>
          <a:p>
            <a:pPr eaLnBrk="1" hangingPunct="1"/>
            <a:r>
              <a:rPr lang="en-US" sz="2600" b="1" dirty="0" smtClean="0"/>
              <a:t>Graduate or professional student</a:t>
            </a:r>
          </a:p>
          <a:p>
            <a:pPr eaLnBrk="1" hangingPunct="1"/>
            <a:r>
              <a:rPr lang="en-US" sz="2600" b="1" dirty="0" smtClean="0"/>
              <a:t>Has children or other dependents</a:t>
            </a:r>
          </a:p>
          <a:p>
            <a:pPr eaLnBrk="1" hangingPunct="1"/>
            <a:r>
              <a:rPr lang="en-US" sz="2600" b="1" dirty="0" smtClean="0"/>
              <a:t>Orphan, foster care or ward of court at any time since turning 13</a:t>
            </a:r>
          </a:p>
          <a:p>
            <a:pPr eaLnBrk="1" hangingPunct="1"/>
            <a:r>
              <a:rPr lang="en-US" sz="2600" b="1" dirty="0" smtClean="0"/>
              <a:t>Emancipated minor or in legal guardianship</a:t>
            </a:r>
          </a:p>
          <a:p>
            <a:pPr eaLnBrk="1" hangingPunct="1"/>
            <a:r>
              <a:rPr lang="en-US" sz="2600" b="1" dirty="0" smtClean="0"/>
              <a:t>Unaccompanied homeless youth at any time after July 1, 2012</a:t>
            </a:r>
          </a:p>
          <a:p>
            <a:pPr eaLnBrk="1" hangingPunct="1"/>
            <a:r>
              <a:rPr lang="en-US" sz="2600" b="1" dirty="0" smtClean="0"/>
              <a:t>Dependency override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762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cs typeface="Arial" pitchFamily="34" charset="0"/>
              </a:rPr>
              <a:t>Expected Family Contribution (EFC)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736725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Dependent Student</a:t>
            </a:r>
            <a:endParaRPr lang="en-US" b="1" dirty="0" smtClean="0">
              <a:solidFill>
                <a:srgbClr val="000000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Parents’ income and assets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Household size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Number of dependents attending college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Student’s income and assets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If income &gt; $6,130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736725"/>
            <a:ext cx="4495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Independent Student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Student’s (and spouse’s) income and assets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Household size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/>
              <a:t>Number in household attending college</a:t>
            </a:r>
          </a:p>
          <a:p>
            <a:pPr eaLnBrk="1" hangingPunct="1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6" name="Oval 5"/>
          <p:cNvSpPr/>
          <p:nvPr/>
        </p:nvSpPr>
        <p:spPr>
          <a:xfrm>
            <a:off x="5619750" y="4389438"/>
            <a:ext cx="16002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57775" y="4522788"/>
            <a:ext cx="1143000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953000" y="5303838"/>
            <a:ext cx="609600" cy="609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MN State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239000" cy="48006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Need-based grant based on student’s federal EFC, price of college and enrollment level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Gift aid; does NOT have to be repaid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Must be used by MN resident at MN college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Eligible until student has attended college for 4 full-time academic years (or equivalent)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Cannot be in default on student loans or delinquent on child support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Must be making satisfactory academic progress in college pursuing certificate, diploma or degree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68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MN State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 smtClean="0"/>
              <a:t>   Average </a:t>
            </a:r>
            <a:r>
              <a:rPr lang="en-US" sz="2800" b="1" dirty="0"/>
              <a:t>Tuition &amp; Mandatory Fees* </a:t>
            </a:r>
            <a:r>
              <a:rPr lang="en-US" sz="1800" b="1" dirty="0"/>
              <a:t>(30 sem/45 qtr credits)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/>
              <a:t>+	</a:t>
            </a:r>
            <a:r>
              <a:rPr lang="en-US" sz="2800" b="1" u="sng" dirty="0"/>
              <a:t>Living and Misc Expense Allowance (LME)**</a:t>
            </a:r>
            <a:r>
              <a:rPr lang="en-US" sz="2800" b="1" dirty="0"/>
              <a:t> </a:t>
            </a:r>
            <a:r>
              <a:rPr lang="en-US" sz="1800" b="1" dirty="0">
                <a:solidFill>
                  <a:schemeClr val="tx1"/>
                </a:solidFill>
              </a:rPr>
              <a:t>($7,900)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=	State Grant Budget</a:t>
            </a:r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-  50</a:t>
            </a:r>
            <a:r>
              <a:rPr lang="en-US" sz="2800" b="1" dirty="0"/>
              <a:t>% Assigned Student </a:t>
            </a:r>
            <a:r>
              <a:rPr lang="en-US" sz="2800" b="1" dirty="0" smtClean="0"/>
              <a:t>Responsibility</a:t>
            </a:r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dirty="0" smtClean="0"/>
              <a:t>-  Annual </a:t>
            </a:r>
            <a:r>
              <a:rPr lang="en-US" sz="2800" b="1" dirty="0"/>
              <a:t>9-month FM PC (dependent) </a:t>
            </a:r>
            <a:r>
              <a:rPr lang="en-US" sz="2800" b="1" dirty="0">
                <a:solidFill>
                  <a:schemeClr val="tx1"/>
                </a:solidFill>
              </a:rPr>
              <a:t>X .96*** </a:t>
            </a:r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dirty="0" smtClean="0"/>
              <a:t>-  Annual </a:t>
            </a:r>
            <a:r>
              <a:rPr lang="en-US" sz="2800" b="1" dirty="0"/>
              <a:t>FM EFC</a:t>
            </a:r>
            <a:r>
              <a:rPr lang="en-US" sz="2800" b="1" dirty="0">
                <a:solidFill>
                  <a:schemeClr val="tx1"/>
                </a:solidFill>
              </a:rPr>
              <a:t> X .86 </a:t>
            </a:r>
            <a:r>
              <a:rPr lang="en-US" sz="2800" b="1" dirty="0"/>
              <a:t>(independent with deps)*** or 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-  Annual </a:t>
            </a:r>
            <a:r>
              <a:rPr lang="en-US" sz="2800" b="1" dirty="0">
                <a:solidFill>
                  <a:schemeClr val="tx1"/>
                </a:solidFill>
              </a:rPr>
              <a:t>FM EFC X .50 </a:t>
            </a:r>
            <a:r>
              <a:rPr lang="en-US" sz="2800" b="1" dirty="0"/>
              <a:t>(independent w/o deps)***</a:t>
            </a:r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u="sng" dirty="0" smtClean="0"/>
              <a:t>-  Pell </a:t>
            </a:r>
            <a:r>
              <a:rPr lang="en-US" sz="2800" b="1" u="sng" dirty="0"/>
              <a:t>Grant Award                                                       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dirty="0">
                <a:solidFill>
                  <a:schemeClr val="accent3"/>
                </a:solidFill>
              </a:rPr>
              <a:t>=</a:t>
            </a:r>
            <a:r>
              <a:rPr lang="en-US" sz="2800" b="1" dirty="0">
                <a:solidFill>
                  <a:schemeClr val="accent1"/>
                </a:solidFill>
              </a:rPr>
              <a:t>	</a:t>
            </a:r>
            <a:r>
              <a:rPr lang="en-US" sz="2800" b="1" dirty="0">
                <a:solidFill>
                  <a:schemeClr val="hlink"/>
                </a:solidFill>
              </a:rPr>
              <a:t>State Grant Annual Award (minimum $100)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</a:rPr>
              <a:t>subject to tuition &amp; fee caps $13,000 for 4-yr program; $5,808 for 2-yr or less program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**LME $0 for those in correctional facility.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***For MnSCU campuses only, contribution further prorated for enrollment level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   (e.g., by 10/15ths or .667 for a student taking 10 credits)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24688" cy="838200"/>
          </a:xfrm>
        </p:spPr>
        <p:txBody>
          <a:bodyPr/>
          <a:lstStyle/>
          <a:p>
            <a:pPr algn="ctr" eaLnBrk="1" hangingPunct="1"/>
            <a:r>
              <a:rPr lang="en-US" sz="2800" b="1" dirty="0" smtClean="0"/>
              <a:t>MN State Grant Awards </a:t>
            </a:r>
            <a:br>
              <a:rPr lang="en-US" sz="2800" b="1" dirty="0" smtClean="0"/>
            </a:br>
            <a:r>
              <a:rPr lang="en-US" sz="2800" b="1" dirty="0" smtClean="0"/>
              <a:t>Student with $0 EFC 2013-2014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77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800" b="1" dirty="0" smtClean="0"/>
              <a:t>   </a:t>
            </a:r>
            <a:endParaRPr lang="en-US" sz="2600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17585"/>
              </p:ext>
            </p:extLst>
          </p:nvPr>
        </p:nvGraphicFramePr>
        <p:xfrm>
          <a:off x="1752600" y="2133600"/>
          <a:ext cx="1752600" cy="419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599"/>
                <a:gridCol w="762001"/>
              </a:tblGrid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$4,805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$4,105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$3,415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$2,715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$3,426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$2,736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$2,036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$2,747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$2,057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$1,357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$2,069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$1,379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$679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286000"/>
          <a:ext cx="762000" cy="40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Credits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For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Term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15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14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12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11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9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8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7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  <a:tr h="25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06814"/>
              </p:ext>
            </p:extLst>
          </p:nvPr>
        </p:nvGraphicFramePr>
        <p:xfrm>
          <a:off x="3886200" y="2133600"/>
          <a:ext cx="1905000" cy="419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240"/>
                <a:gridCol w="927760"/>
              </a:tblGrid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$2,145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$1,623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$1,109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$587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$1,476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$962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$440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$1,329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$815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$293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$1,183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$669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1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$147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99117"/>
              </p:ext>
            </p:extLst>
          </p:nvPr>
        </p:nvGraphicFramePr>
        <p:xfrm>
          <a:off x="6096000" y="2057400"/>
          <a:ext cx="19050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241"/>
                <a:gridCol w="927759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Annual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Pell Grant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Award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Grant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$987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$543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$105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$5,645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$627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$190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$4,234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$712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$274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$2,823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$797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$360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$1,411 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$0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76400" y="1600200"/>
          <a:ext cx="6324601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159001"/>
                <a:gridCol w="2108200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U of M/Private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 University</a:t>
                      </a:r>
                      <a:endParaRPr lang="en-US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2-Year</a:t>
                      </a:r>
                      <a:r>
                        <a:rPr lang="en-US" sz="1800" baseline="0" dirty="0" smtClean="0"/>
                        <a:t> Public</a:t>
                      </a:r>
                      <a:endParaRPr lang="en-US" sz="1800" dirty="0"/>
                    </a:p>
                  </a:txBody>
                  <a:tcPr marT="45798" marB="457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Postsecondary Child Care Grant Program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For low-income students with children in child care while they attend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Available to MN residents attending MN public colleges and private 4-year degree-granting colleges</a:t>
            </a:r>
          </a:p>
          <a:p>
            <a:pPr eaLnBrk="1" hangingPunct="1"/>
            <a:r>
              <a:rPr lang="en-US" b="1" dirty="0" smtClean="0"/>
              <a:t>Gift aid; does NOT have to be repaid</a:t>
            </a:r>
          </a:p>
          <a:p>
            <a:pPr eaLnBrk="1" hangingPunct="1"/>
            <a:r>
              <a:rPr lang="en-US" b="1" dirty="0" smtClean="0"/>
              <a:t>Eligible until student has attended college for 4 full-time academic years (or equivalent)</a:t>
            </a:r>
          </a:p>
          <a:p>
            <a:pPr eaLnBrk="1" hangingPunct="1"/>
            <a:r>
              <a:rPr lang="en-US" b="1" dirty="0" smtClean="0"/>
              <a:t>Cannot be in default on student loans </a:t>
            </a:r>
          </a:p>
          <a:p>
            <a:pPr eaLnBrk="1" hangingPunct="1"/>
            <a:r>
              <a:rPr lang="en-US" b="1" dirty="0" smtClean="0"/>
              <a:t>Must be making satisfactory academic progress in college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1295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Postsecondary Child Care Grant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Maximum annual award per child for full-time student $2,800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fill out paper program application after completing online state financial aid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Program application available at college financial aid office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Will be awarded by financial aid office at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MN State Work Study Program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have DACA status, work authorization and social security number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also meet MN Dream Act requirements OR have DACA status </a:t>
            </a:r>
            <a:r>
              <a:rPr lang="en-US" b="1" i="1" dirty="0" smtClean="0">
                <a:solidFill>
                  <a:srgbClr val="FF0000"/>
                </a:solidFill>
              </a:rPr>
              <a:t>before</a:t>
            </a:r>
            <a:r>
              <a:rPr lang="en-US" b="1" dirty="0" smtClean="0"/>
              <a:t> meeting state residency requirements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Work study jobs available on or off campus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Most students work 10-15 hours per week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be arranged by college financial aid office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Contact college after submitting online state financial aid application and all supporting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5935663"/>
            <a:ext cx="9296400" cy="998537"/>
          </a:xfrm>
          <a:prstGeom prst="rect">
            <a:avLst/>
          </a:prstGeom>
          <a:solidFill>
            <a:srgbClr val="195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8195" name="Picture 2" descr="https://fbcdn-sphotos-g-a.akamaihd.net/hphotos-ak-ash3/946666_186785888146484_13437156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>
            <a:fillRect/>
          </a:stretch>
        </p:blipFill>
        <p:spPr bwMode="auto">
          <a:xfrm>
            <a:off x="0" y="0"/>
            <a:ext cx="9144000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MN Prosperity/Dream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886450"/>
            <a:ext cx="8229600" cy="4324350"/>
          </a:xfrm>
        </p:spPr>
        <p:txBody>
          <a:bodyPr/>
          <a:lstStyle/>
          <a:p>
            <a:pPr marL="109728" indent="0" eaLnBrk="1" hangingPunct="1"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Passed by MN State Legislature &amp; signed by Gov. Mark Dayton in May 2013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Tuition Reciprocity Program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Available to MN residents attending public colleges and universities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North Dakota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South Dakota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Wisconsin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Manitoba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Iowa Lakes Community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Won’t have to pay higher non-resident tuition rate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MN residents generally pay the higher of the MN resident tuition rate or the resident tuition charged by the college attended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Tuition Reciprocity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5720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If attending in SD, IA, Manitoba and ND, students will be approved on campus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All students attending in SD, IA, MB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New high school graduates attending in ND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Otherwise, students should: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Use new state online financial aid application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Tuition reciprocity </a:t>
            </a:r>
            <a:r>
              <a:rPr lang="en-US" b="1" dirty="0"/>
              <a:t>application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Both available on: </a:t>
            </a:r>
            <a:r>
              <a:rPr lang="en-US" b="1" dirty="0" smtClean="0">
                <a:hlinkClick r:id="rId2"/>
              </a:rPr>
              <a:t>www.ohe.state.mn.us</a:t>
            </a: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State financial aid NOT available in other states (except SELF Loan)</a:t>
            </a:r>
            <a:endParaRPr lang="en-US" b="1" dirty="0"/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SELF Loan Program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Available to students attending MN colleges or MN residents attending in other states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No immigration requirements for borrower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Co-signer must be U.S. citizen or permanent resident, live in U.S. and have no adverse credit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Should complete state online financial aid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Will also require a SELF loan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hlinkClick r:id="rId2"/>
              </a:rPr>
              <a:t>www.selfloan.org</a:t>
            </a:r>
            <a:r>
              <a:rPr lang="en-US" sz="2000" b="1" dirty="0" smtClean="0"/>
              <a:t> </a:t>
            </a:r>
            <a:r>
              <a:rPr lang="en-US" sz="1200" b="1" dirty="0" smtClean="0"/>
              <a:t>(</a:t>
            </a:r>
            <a:r>
              <a:rPr lang="en-US" sz="1400" b="1" dirty="0" smtClean="0"/>
              <a:t>online application for DACA students with SSN)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Pick up paper application at college</a:t>
            </a:r>
            <a:r>
              <a:rPr lang="en-US" b="1" dirty="0" smtClean="0"/>
              <a:t> </a:t>
            </a:r>
            <a:r>
              <a:rPr lang="en-US" sz="1400" b="1" dirty="0" smtClean="0"/>
              <a:t>(for students without SSNs)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$10,000 per year for 4-year degree programs or graduate students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$7,500 per year for shorter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SELF Loan Program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Can choose fixed rate interest rate (6.9%) or quarterly variable rate (currently 3.3%)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make quarterly interest payments while attending college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DOES need to be repaid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After graduating, monthly interest payments for one year, then payments on interest and principal until loan paid in full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CANNOT be consolidated with federal student loans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More information available at: </a:t>
            </a:r>
            <a:r>
              <a:rPr lang="en-US" b="1" dirty="0" smtClean="0">
                <a:hlinkClick r:id="rId2"/>
              </a:rPr>
              <a:t>www.selfloan.org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Financial Verification Documents</a:t>
            </a:r>
            <a:endParaRPr lang="en-US" sz="3200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Online state application has section for members of household and number in college</a:t>
            </a:r>
          </a:p>
          <a:p>
            <a:pPr eaLnBrk="1" hangingPunct="1"/>
            <a:r>
              <a:rPr lang="en-US" b="1" dirty="0" smtClean="0"/>
              <a:t>Student will need to submit documentation in support of income information provided on the state online financial aid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Financial Verification Documents</a:t>
            </a:r>
            <a:endParaRPr lang="en-US" sz="3200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042988" y="1447800"/>
            <a:ext cx="6777037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Will need to submit signed copies of 2012 federal income tax return </a:t>
            </a:r>
          </a:p>
          <a:p>
            <a:pPr lvl="1" eaLnBrk="1" hangingPunct="1"/>
            <a:r>
              <a:rPr lang="en-US" b="1" dirty="0" smtClean="0"/>
              <a:t>Student (and spouse, if married)</a:t>
            </a:r>
          </a:p>
          <a:p>
            <a:pPr lvl="1" eaLnBrk="1" hangingPunct="1"/>
            <a:r>
              <a:rPr lang="en-US" b="1" dirty="0" smtClean="0"/>
              <a:t>Student and Parents (if student is dependent for financial aid purposes)</a:t>
            </a:r>
          </a:p>
          <a:p>
            <a:pPr lvl="1" eaLnBrk="1" hangingPunct="1"/>
            <a:r>
              <a:rPr lang="en-US" b="1" dirty="0" smtClean="0"/>
              <a:t>W2s not required unless current marital status differs from tax filing status</a:t>
            </a:r>
          </a:p>
          <a:p>
            <a:pPr eaLnBrk="1" hangingPunct="1"/>
            <a:r>
              <a:rPr lang="en-US" b="1" dirty="0" smtClean="0"/>
              <a:t>If income was under threshold for filing a tax return, should submit W2s and signed statement indicating not required to file tax return and listing any additional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Financial Verification Documents</a:t>
            </a:r>
            <a:endParaRPr lang="en-US" sz="3200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If income was over threshold for filing federal tax return, must complete and submit a federal tax return</a:t>
            </a:r>
          </a:p>
          <a:p>
            <a:pPr lvl="1" eaLnBrk="1" hangingPunct="1"/>
            <a:r>
              <a:rPr lang="en-US" b="1" dirty="0" smtClean="0"/>
              <a:t>Can apply for and use ITIN (instead of SSN) to file tax return</a:t>
            </a:r>
          </a:p>
          <a:p>
            <a:pPr lvl="1" eaLnBrk="1" hangingPunct="1"/>
            <a:r>
              <a:rPr lang="en-US" b="1" dirty="0" smtClean="0"/>
              <a:t>Submit copy of completed form(s) to OHE with other MN Dream Act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2012 Federal Tax Returns Required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524000"/>
          <a:ext cx="7543801" cy="411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140"/>
                <a:gridCol w="2156460"/>
                <a:gridCol w="3124201"/>
              </a:tblGrid>
              <a:tr h="3707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Tax</a:t>
                      </a:r>
                      <a:r>
                        <a:rPr lang="en-US" sz="1800" baseline="0" dirty="0" smtClean="0"/>
                        <a:t> Filing Status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Gross Income at</a:t>
                      </a:r>
                      <a:r>
                        <a:rPr lang="en-US" sz="1800" baseline="0" dirty="0" smtClean="0"/>
                        <a:t> Least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Single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</a:t>
                      </a:r>
                    </a:p>
                    <a:p>
                      <a:r>
                        <a:rPr lang="en-US" sz="1800" b="1" dirty="0" smtClean="0"/>
                        <a:t>65</a:t>
                      </a:r>
                      <a:r>
                        <a:rPr lang="en-US" sz="1800" b="1" baseline="0" dirty="0" smtClean="0"/>
                        <a:t> or older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9,750</a:t>
                      </a:r>
                    </a:p>
                    <a:p>
                      <a:r>
                        <a:rPr lang="en-US" sz="1800" b="1" dirty="0" smtClean="0"/>
                        <a:t>$11,200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Married filing jointly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 (both)</a:t>
                      </a:r>
                    </a:p>
                    <a:p>
                      <a:r>
                        <a:rPr lang="en-US" sz="1800" b="1" dirty="0" smtClean="0"/>
                        <a:t>65 or older (one)</a:t>
                      </a:r>
                    </a:p>
                    <a:p>
                      <a:r>
                        <a:rPr lang="en-US" sz="1800" b="1" dirty="0" smtClean="0"/>
                        <a:t>65 or older (both)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$19,500</a:t>
                      </a:r>
                    </a:p>
                    <a:p>
                      <a:r>
                        <a:rPr lang="en-US" sz="1800" b="1" dirty="0" smtClean="0"/>
                        <a:t>$20,650</a:t>
                      </a:r>
                    </a:p>
                    <a:p>
                      <a:r>
                        <a:rPr lang="en-US" sz="1800" b="1" dirty="0" smtClean="0"/>
                        <a:t>$21,800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Married</a:t>
                      </a:r>
                      <a:r>
                        <a:rPr lang="en-US" sz="1800" b="1" baseline="0" dirty="0" smtClean="0"/>
                        <a:t> filing separately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Any</a:t>
                      </a:r>
                      <a:r>
                        <a:rPr lang="en-US" sz="1800" b="1" baseline="0" dirty="0" smtClean="0"/>
                        <a:t> age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3,800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6400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Head of Household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65</a:t>
                      </a:r>
                    </a:p>
                    <a:p>
                      <a:r>
                        <a:rPr lang="en-US" sz="1800" b="1" dirty="0" smtClean="0"/>
                        <a:t>65 or older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$12,500</a:t>
                      </a:r>
                    </a:p>
                    <a:p>
                      <a:r>
                        <a:rPr lang="en-US" sz="1800" b="1" dirty="0" smtClean="0"/>
                        <a:t>$13,950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  <a:tr h="91433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Single and</a:t>
                      </a:r>
                      <a:r>
                        <a:rPr lang="en-US" sz="1800" b="1" baseline="0" dirty="0" smtClean="0"/>
                        <a:t> claimed as dependent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Under age 65</a:t>
                      </a:r>
                      <a:endParaRPr lang="en-US" sz="1800" b="1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    950 unearned</a:t>
                      </a:r>
                      <a:r>
                        <a:rPr lang="en-US" sz="1800" b="1" baseline="0" dirty="0" smtClean="0"/>
                        <a:t> income</a:t>
                      </a:r>
                    </a:p>
                    <a:p>
                      <a:r>
                        <a:rPr lang="en-US" sz="1800" b="1" baseline="0" dirty="0" smtClean="0"/>
                        <a:t>$  5,950 earned income</a:t>
                      </a:r>
                      <a:endParaRPr lang="en-US" sz="1800" b="1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In-State Tuition at MnSCU &amp; U of 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858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Students meeting MN Dream Act (or MN residency criteria after receiving DACA status) eligible for in-state tuition rates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Several MnSCU campuses and U of M Crookston and Morris campuses no longer have non-resident tuition rates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Students will only have to apply for in-state tuition under the MN Dream Act if the campus charges a non-resident tuition rate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962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2013-14 Resident vs. Non-Resident Tuition*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162799" cy="4473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291"/>
                <a:gridCol w="1273386"/>
                <a:gridCol w="1750908"/>
                <a:gridCol w="1114214"/>
              </a:tblGrid>
              <a:tr h="457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Resident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Non-Resident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Savings</a:t>
                      </a:r>
                      <a:endParaRPr lang="en-US" sz="1800" dirty="0"/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 of M – TC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$12,060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$18,310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$6,250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 of M - Duluth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$11,720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$15,385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$3,665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Metro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$ 6,329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$12,914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$6,585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</a:t>
                      </a:r>
                      <a:r>
                        <a:rPr lang="en-US" sz="1800" b="1" baseline="0" dirty="0" smtClean="0"/>
                        <a:t> State Univ, Mankato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$ 6,668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$14,327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$7,659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49041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 State Univ Moorhead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$ 6,898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$13,791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$6,893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Saint Cloud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$ 6,584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$14,226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$7,642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Winona State Univ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$ 6,866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$12,456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$5,590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Lake Superior College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$ 4,418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$ 8,835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$4,417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MN</a:t>
                      </a:r>
                      <a:r>
                        <a:rPr lang="en-US" sz="1800" b="1" baseline="0" dirty="0" smtClean="0"/>
                        <a:t> West CC&amp;TC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$ 5,147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$10,293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$5,146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  <a:tr h="39177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Pine Technical</a:t>
                      </a:r>
                      <a:r>
                        <a:rPr lang="en-US" sz="1800" b="1" baseline="0" dirty="0" smtClean="0"/>
                        <a:t> College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$ 4,595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$ 9,190</a:t>
                      </a:r>
                      <a:endParaRPr lang="en-US" sz="18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$4,595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43073" name="TextBox 4"/>
          <p:cNvSpPr txBox="1">
            <a:spLocks noChangeArrowheads="1"/>
          </p:cNvSpPr>
          <p:nvPr/>
        </p:nvSpPr>
        <p:spPr bwMode="auto">
          <a:xfrm>
            <a:off x="990600" y="602615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dirty="0"/>
              <a:t>*Undergraduate tuition for 30 semester credits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/>
          <a:lstStyle/>
          <a:p>
            <a:pPr eaLnBrk="1" hangingPunct="1"/>
            <a:r>
              <a:rPr lang="en-US" b="1" dirty="0" smtClean="0"/>
              <a:t>Amended to Omnibus Higher Education bill</a:t>
            </a:r>
          </a:p>
          <a:p>
            <a:pPr eaLnBrk="1" hangingPunct="1"/>
            <a:r>
              <a:rPr lang="en-US" b="1" dirty="0" smtClean="0"/>
              <a:t>Signed into law on May 23, 2013</a:t>
            </a:r>
          </a:p>
          <a:p>
            <a:pPr eaLnBrk="1" hangingPunct="1"/>
            <a:r>
              <a:rPr lang="en-US" b="1" dirty="0" smtClean="0"/>
              <a:t>Applies to any academic term starting on or after July 1, 2013 at a Minnesota college or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Undocumented students cannot file a Free Application for Federal Student Aid (FAFSA)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Lack social security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Won’t pass legal immigration status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OHE contracted with Access Group, Inc. to have students use customized state financial aid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Contains questions on the FAFSA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Additional customized questions to determine MN Dream Act and state financial aid eligibility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Now operational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Contact OHE if barriers to using online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9530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Link to online state financial aid application and </a:t>
            </a:r>
            <a:r>
              <a:rPr lang="en-US" b="1" dirty="0" smtClean="0">
                <a:solidFill>
                  <a:srgbClr val="FF0000"/>
                </a:solidFill>
              </a:rPr>
              <a:t>MN-specific instructions</a:t>
            </a:r>
            <a:r>
              <a:rPr lang="en-US" b="1" dirty="0" smtClean="0"/>
              <a:t> posted on: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www.ohe.state.mn.us/MNDreamAct</a:t>
            </a: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Two versions of online state application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MN Dream Act – State Financial Aid and U of M In-State Tuition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MN Dream Act – Univ of MN In-State Tuition Only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U of M students who don’t want to apply for state financial aid should use MN Dream Act – In-State Tuition Only application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Otherwise, use application for both state financial aid and in-state tuition rates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smtClean="0"/>
              <a:t>This includes both MnSCU and U of M students applying for state financial aid and in-state tuition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 of M will rely on online state application to verify students qualify for in-state tuition rates under MN Dream Act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MnSCU campuses will build MN Dream Act questions into MnSCU online admissions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105400"/>
          </a:xfrm>
        </p:spPr>
        <p:txBody>
          <a:bodyPr rtlCol="0">
            <a:normAutofit fontScale="92500" lnSpcReduction="20000"/>
          </a:bodyPr>
          <a:lstStyle/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PROs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Existing system since 1994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b="1" dirty="0" smtClean="0"/>
              <a:t>Would have taken much longer for OHE to build own system or use California’s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Easy to use for students without SSNs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Customer support &amp; online instructions</a:t>
            </a:r>
          </a:p>
          <a:p>
            <a:pPr marL="68580" indent="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CONs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Not in Spanish like FAFSA on the Web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Students may think they have to pay fee (OHE is paying fees for all undocumented students)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Contains standard questions that are not on FAFSA and won’t be used to determine EFC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b="1" dirty="0" smtClean="0"/>
              <a:t>OHE will indicate in instructions which questions will not be used (student can enter any response)</a:t>
            </a:r>
          </a:p>
          <a:p>
            <a:pPr marL="343217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Independent students under age 24 taken through parents’ section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 smtClean="0"/>
              <a:t>Can hit Cancel on parents’ screen and submit application without parents’ information (ignore warning)</a:t>
            </a:r>
          </a:p>
          <a:p>
            <a:pPr marL="343217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b="1" dirty="0" smtClean="0"/>
          </a:p>
          <a:p>
            <a:pPr marL="343217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b="1" dirty="0" smtClean="0"/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/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232275"/>
          </a:xfrm>
        </p:spPr>
        <p:txBody>
          <a:bodyPr/>
          <a:lstStyle/>
          <a:p>
            <a:pPr eaLnBrk="1" hangingPunct="1"/>
            <a:r>
              <a:rPr lang="en-US" b="1" dirty="0" smtClean="0"/>
              <a:t>For customer service with application, call </a:t>
            </a:r>
          </a:p>
          <a:p>
            <a:pPr lvl="1" eaLnBrk="1" hangingPunct="1"/>
            <a:r>
              <a:rPr lang="en-US" b="1" dirty="0" smtClean="0"/>
              <a:t>(800) 282-1550</a:t>
            </a:r>
          </a:p>
          <a:p>
            <a:pPr lvl="2" eaLnBrk="1" hangingPunct="1"/>
            <a:r>
              <a:rPr lang="en-US" b="1" dirty="0" smtClean="0"/>
              <a:t>Monday through Friday</a:t>
            </a:r>
          </a:p>
          <a:p>
            <a:pPr lvl="2" eaLnBrk="1" hangingPunct="1"/>
            <a:r>
              <a:rPr lang="en-US" b="1" dirty="0" smtClean="0"/>
              <a:t>8:00 a.m to 4:30 p.m. </a:t>
            </a:r>
          </a:p>
          <a:p>
            <a:pPr eaLnBrk="1" hangingPunct="1"/>
            <a:r>
              <a:rPr lang="en-US" b="1" dirty="0" smtClean="0"/>
              <a:t>Students can also call MN Office of Higher Education Grant Unit</a:t>
            </a:r>
          </a:p>
          <a:p>
            <a:pPr lvl="1" eaLnBrk="1" hangingPunct="1"/>
            <a:r>
              <a:rPr lang="en-US" b="1" dirty="0" smtClean="0"/>
              <a:t>(651) 642-0567 #2  Toll-free (800) 657-3866</a:t>
            </a:r>
          </a:p>
          <a:p>
            <a:pPr lvl="1" eaLnBrk="1" hangingPunct="1"/>
            <a:r>
              <a:rPr lang="en-US" b="1" dirty="0" smtClean="0"/>
              <a:t>Can arrange for translation services if student and/or parents don’t speak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After Using Online State Application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777037" cy="44196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Students will receive email confirming they have used the online application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Email will tell student what documentation is needed for: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MN Dream Act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High school transcripts, diploma, GED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Selective Service registration confirmation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Financial Aid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College transcripts (if student has attended college for 3 or more academic years)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Signed tax forms (filers) or W2s and signed statement (non-filers) for verification of financial information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After Applying and Submitting Requested Documentation</a:t>
            </a:r>
            <a:endParaRPr lang="en-US" sz="3200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042988" y="1371600"/>
            <a:ext cx="6777037" cy="4648200"/>
          </a:xfrm>
        </p:spPr>
        <p:txBody>
          <a:bodyPr/>
          <a:lstStyle/>
          <a:p>
            <a:pPr eaLnBrk="1" hangingPunct="1"/>
            <a:r>
              <a:rPr lang="en-US" b="1" dirty="0" smtClean="0"/>
              <a:t>Output from state online financial aid application loaded to new system at OHE</a:t>
            </a:r>
          </a:p>
          <a:p>
            <a:pPr eaLnBrk="1" hangingPunct="1"/>
            <a:r>
              <a:rPr lang="en-US" b="1" dirty="0" smtClean="0"/>
              <a:t>Once requested documentation received, MN colleges can access system to certify student is enrolled and meets other eligibility requirements (e.g. SAP, etc.)</a:t>
            </a:r>
          </a:p>
          <a:p>
            <a:pPr eaLnBrk="1" hangingPunct="1"/>
            <a:r>
              <a:rPr lang="en-US" b="1" dirty="0" smtClean="0"/>
              <a:t>OHE system will calculate student’s State Grant and notify student and college(s)</a:t>
            </a:r>
          </a:p>
          <a:p>
            <a:pPr eaLnBrk="1" hangingPunct="1"/>
            <a:r>
              <a:rPr lang="en-US" b="1" dirty="0" smtClean="0"/>
              <a:t>OHE will send funds to college to cover State Grant payments for eligible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pic>
        <p:nvPicPr>
          <p:cNvPr id="5427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28249" r="2682" b="3954"/>
          <a:stretch>
            <a:fillRect/>
          </a:stretch>
        </p:blipFill>
        <p:spPr>
          <a:xfrm>
            <a:off x="838200" y="1447800"/>
            <a:ext cx="7315200" cy="4572000"/>
          </a:xfrm>
        </p:spPr>
      </p:pic>
      <p:sp>
        <p:nvSpPr>
          <p:cNvPr id="5" name="Right Arrow 4"/>
          <p:cNvSpPr/>
          <p:nvPr/>
        </p:nvSpPr>
        <p:spPr>
          <a:xfrm rot="18537495">
            <a:off x="662781" y="48760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18645" r="6779" b="3767"/>
          <a:stretch>
            <a:fillRect/>
          </a:stretch>
        </p:blipFill>
        <p:spPr bwMode="auto">
          <a:xfrm>
            <a:off x="1295400" y="12954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537495">
            <a:off x="4701381" y="38092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0" r="3391" b="17703"/>
          <a:stretch>
            <a:fillRect/>
          </a:stretch>
        </p:blipFill>
        <p:spPr bwMode="auto">
          <a:xfrm>
            <a:off x="1143000" y="1576388"/>
            <a:ext cx="68580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8537495">
            <a:off x="4777581" y="5257007"/>
            <a:ext cx="1482725" cy="64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Eligible for: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In-state tuition rates at MnSCU and University of MN campuses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financial aid programs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Privately-funded scholarships administered by MnSCU or U of M campuses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pic>
        <p:nvPicPr>
          <p:cNvPr id="5734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9020" r="10030" b="12807"/>
          <a:stretch>
            <a:fillRect/>
          </a:stretch>
        </p:blipFill>
        <p:spPr>
          <a:xfrm>
            <a:off x="1219200" y="1752600"/>
            <a:ext cx="6400800" cy="4343400"/>
          </a:xfrm>
        </p:spPr>
      </p:pic>
      <p:sp>
        <p:nvSpPr>
          <p:cNvPr id="4" name="Right Arrow 3"/>
          <p:cNvSpPr/>
          <p:nvPr/>
        </p:nvSpPr>
        <p:spPr>
          <a:xfrm rot="19249794" flipH="1">
            <a:off x="5749925" y="2857500"/>
            <a:ext cx="2716213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User ID and password will be used to access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8456" r="8617" b="10735"/>
          <a:stretch>
            <a:fillRect/>
          </a:stretch>
        </p:blipFill>
        <p:spPr bwMode="auto">
          <a:xfrm>
            <a:off x="1219200" y="1447800"/>
            <a:ext cx="662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8227200" flipH="1">
            <a:off x="5749925" y="2857501"/>
            <a:ext cx="2714625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These will later be used to access application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51224" r="9744" b="8287"/>
          <a:stretch>
            <a:fillRect/>
          </a:stretch>
        </p:blipFill>
        <p:spPr bwMode="auto">
          <a:xfrm>
            <a:off x="1066800" y="1828800"/>
            <a:ext cx="6781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8227200" flipH="1">
            <a:off x="5278437" y="2514601"/>
            <a:ext cx="2714625" cy="1866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Student should accept privacy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8645" r="8617" b="8287"/>
          <a:stretch>
            <a:fillRect/>
          </a:stretch>
        </p:blipFill>
        <p:spPr bwMode="auto">
          <a:xfrm>
            <a:off x="1295400" y="1524000"/>
            <a:ext cx="6629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0249915">
            <a:off x="606864" y="4573868"/>
            <a:ext cx="2493962" cy="1616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If student doesn’t have SSN, system will assign student 9-digit number to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pic>
        <p:nvPicPr>
          <p:cNvPr id="61443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9039" b="8098"/>
          <a:stretch>
            <a:fillRect/>
          </a:stretch>
        </p:blipFill>
        <p:spPr>
          <a:xfrm>
            <a:off x="1295400" y="1676400"/>
            <a:ext cx="6400800" cy="4156075"/>
          </a:xfrm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3905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 rot="18537495">
            <a:off x="1831182" y="4253706"/>
            <a:ext cx="2844800" cy="1560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Applicant </a:t>
            </a:r>
            <a:r>
              <a:rPr lang="en-US" b="1" dirty="0">
                <a:solidFill>
                  <a:srgbClr val="FF0000"/>
                </a:solidFill>
              </a:rPr>
              <a:t>ID used in place of SSN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962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900"/>
            <a:ext cx="390525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4100"/>
            <a:ext cx="8001000" cy="4076700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 smtClean="0"/>
              <a:t>Select </a:t>
            </a:r>
            <a:r>
              <a:rPr lang="en-US" sz="1800" b="1" dirty="0" smtClean="0">
                <a:solidFill>
                  <a:srgbClr val="0070C0"/>
                </a:solidFill>
              </a:rPr>
              <a:t>‘MN Dream Act – State Financial Aid and U of M In-State Tuition’ </a:t>
            </a:r>
            <a:r>
              <a:rPr lang="en-US" sz="1800" b="1" dirty="0" smtClean="0"/>
              <a:t>and click on Add button.  If U of M student does not want to apply for state financial aid, select ‘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MN Dream Act – Univ of MN In-state Tuition Only</a:t>
            </a:r>
            <a:r>
              <a:rPr lang="en-US" sz="1800" b="1" dirty="0" smtClean="0"/>
              <a:t>’ instead.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18645" r="10310" b="3955"/>
          <a:stretch>
            <a:fillRect/>
          </a:stretch>
        </p:blipFill>
        <p:spPr bwMode="auto">
          <a:xfrm>
            <a:off x="1093788" y="1203419"/>
            <a:ext cx="658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103576">
            <a:off x="3208357" y="1535347"/>
            <a:ext cx="2197778" cy="1491409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Click Add to bring selection to this side</a:t>
            </a:r>
          </a:p>
        </p:txBody>
      </p:sp>
      <p:sp>
        <p:nvSpPr>
          <p:cNvPr id="8" name="Right Arrow 7"/>
          <p:cNvSpPr/>
          <p:nvPr/>
        </p:nvSpPr>
        <p:spPr>
          <a:xfrm rot="756876" flipH="1">
            <a:off x="3331398" y="3767194"/>
            <a:ext cx="2292753" cy="100890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Select from this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18832" r="8333" b="9039"/>
          <a:stretch>
            <a:fillRect/>
          </a:stretch>
        </p:blipFill>
        <p:spPr bwMode="auto">
          <a:xfrm>
            <a:off x="838200" y="1822450"/>
            <a:ext cx="71628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756876" flipH="1">
            <a:off x="4940023" y="4217393"/>
            <a:ext cx="1800718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Note ? Box with instructions</a:t>
            </a:r>
          </a:p>
        </p:txBody>
      </p:sp>
      <p:sp>
        <p:nvSpPr>
          <p:cNvPr id="6" name="Right Arrow 5"/>
          <p:cNvSpPr/>
          <p:nvPr/>
        </p:nvSpPr>
        <p:spPr>
          <a:xfrm rot="20705462" flipH="1">
            <a:off x="1838325" y="2359025"/>
            <a:ext cx="1646238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Note questions with * are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8757" b="3955"/>
          <a:stretch>
            <a:fillRect/>
          </a:stretch>
        </p:blipFill>
        <p:spPr bwMode="auto">
          <a:xfrm>
            <a:off x="1219200" y="1704975"/>
            <a:ext cx="61722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65539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5" t="18832" r="9885" b="8992"/>
          <a:stretch>
            <a:fillRect/>
          </a:stretch>
        </p:blipFill>
        <p:spPr>
          <a:xfrm>
            <a:off x="1295400" y="1828800"/>
            <a:ext cx="6477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0338" r="10168" b="3391"/>
          <a:stretch>
            <a:fillRect/>
          </a:stretch>
        </p:blipFill>
        <p:spPr bwMode="auto">
          <a:xfrm>
            <a:off x="609600" y="16764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flipH="1">
            <a:off x="5715000" y="4038600"/>
            <a:ext cx="2257425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Can leave blank if student doesn’t have SSN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Requirements: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Attend a MN high school for at least 3 years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Graduate from a MN high school or earn a GED in MN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If male, complied with Selective Service registration requirements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Apply for lawful immigration status once federal process exists (does not refer to Deferred Action for Childhood Arrivals)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Online State Financial Aid </a:t>
            </a:r>
            <a:r>
              <a:rPr lang="en-US" sz="3200" b="1" dirty="0" smtClean="0"/>
              <a:t>Application</a:t>
            </a:r>
            <a:br>
              <a:rPr lang="en-US" sz="3200" b="1" dirty="0" smtClean="0"/>
            </a:br>
            <a:r>
              <a:rPr lang="en-US" sz="3200" b="1" dirty="0" smtClean="0"/>
              <a:t>    </a:t>
            </a:r>
            <a:r>
              <a:rPr lang="en-US" sz="1600" b="1" dirty="0" smtClean="0"/>
              <a:t>= Not Used by MN, but must have some type of response</a:t>
            </a:r>
            <a:endParaRPr lang="en-US" sz="3200" dirty="0"/>
          </a:p>
        </p:txBody>
      </p:sp>
      <p:pic>
        <p:nvPicPr>
          <p:cNvPr id="6758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8456" r="9886" b="3955"/>
          <a:stretch>
            <a:fillRect/>
          </a:stretch>
        </p:blipFill>
        <p:spPr>
          <a:xfrm>
            <a:off x="1066800" y="1600200"/>
            <a:ext cx="6553200" cy="4648200"/>
          </a:xfrm>
        </p:spPr>
      </p:pic>
      <p:sp>
        <p:nvSpPr>
          <p:cNvPr id="4" name="Multiply 3"/>
          <p:cNvSpPr/>
          <p:nvPr/>
        </p:nvSpPr>
        <p:spPr>
          <a:xfrm>
            <a:off x="876300" y="28432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876300" y="3581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914400" y="481012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876300" y="13192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68611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53950" r="8456" b="6931"/>
          <a:stretch/>
        </p:blipFill>
        <p:spPr>
          <a:xfrm>
            <a:off x="1219200" y="1981200"/>
            <a:ext cx="6019800" cy="217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533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69635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20905" r="8617" b="3766"/>
          <a:stretch>
            <a:fillRect/>
          </a:stretch>
        </p:blipFill>
        <p:spPr>
          <a:xfrm>
            <a:off x="1052512" y="1652588"/>
            <a:ext cx="6777037" cy="4495800"/>
          </a:xfrm>
        </p:spPr>
      </p:pic>
      <p:sp>
        <p:nvSpPr>
          <p:cNvPr id="8" name="Multiply 7"/>
          <p:cNvSpPr/>
          <p:nvPr/>
        </p:nvSpPr>
        <p:spPr>
          <a:xfrm>
            <a:off x="1052513" y="4876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1042988" y="4114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1052513" y="5105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1052513" y="53482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1052513" y="5638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1052513" y="59197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28700" y="1143000"/>
            <a:ext cx="68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81051" y="1213366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457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70659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9020" r="9180" b="8852"/>
          <a:stretch>
            <a:fillRect/>
          </a:stretch>
        </p:blipFill>
        <p:spPr>
          <a:xfrm>
            <a:off x="1066800" y="1676400"/>
            <a:ext cx="7010400" cy="4495800"/>
          </a:xfrm>
        </p:spPr>
      </p:pic>
      <p:sp>
        <p:nvSpPr>
          <p:cNvPr id="8" name="Multiply 7"/>
          <p:cNvSpPr/>
          <p:nvPr/>
        </p:nvSpPr>
        <p:spPr>
          <a:xfrm>
            <a:off x="876300" y="2209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876300" y="2438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876300" y="27289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876300" y="30289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862013" y="32575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862013" y="348615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862013" y="4267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862013" y="45386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28700" y="1143000"/>
            <a:ext cx="68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852488" y="1213366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8645" r="9039" b="8475"/>
          <a:stretch>
            <a:fillRect/>
          </a:stretch>
        </p:blipFill>
        <p:spPr bwMode="auto">
          <a:xfrm>
            <a:off x="966787" y="1843088"/>
            <a:ext cx="678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909638" y="2438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900113" y="3657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933450" y="3900488"/>
            <a:ext cx="195263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933450" y="414337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915988" y="43862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900113" y="46148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901700" y="48434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Multiply 15"/>
          <p:cNvSpPr/>
          <p:nvPr/>
        </p:nvSpPr>
        <p:spPr>
          <a:xfrm>
            <a:off x="904875" y="50720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7750" y="1327666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900113" y="1327666"/>
            <a:ext cx="180974" cy="3693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8266" r="8615" b="3955"/>
          <a:stretch>
            <a:fillRect/>
          </a:stretch>
        </p:blipFill>
        <p:spPr bwMode="auto">
          <a:xfrm>
            <a:off x="990600" y="1981200"/>
            <a:ext cx="708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866775" y="4648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881063" y="4953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7750" y="1327666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66775" y="1398032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8645" r="8617" b="8287"/>
          <a:stretch>
            <a:fillRect/>
          </a:stretch>
        </p:blipFill>
        <p:spPr bwMode="auto">
          <a:xfrm>
            <a:off x="1143000" y="16764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47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8645" r="8475" b="8852"/>
          <a:stretch>
            <a:fillRect/>
          </a:stretch>
        </p:blipFill>
        <p:spPr bwMode="auto">
          <a:xfrm>
            <a:off x="1371600" y="1676400"/>
            <a:ext cx="6324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8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75779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18832" r="8897" b="4086"/>
          <a:stretch>
            <a:fillRect/>
          </a:stretch>
        </p:blipFill>
        <p:spPr>
          <a:xfrm>
            <a:off x="1119187" y="1752600"/>
            <a:ext cx="6705600" cy="4648200"/>
          </a:xfrm>
        </p:spPr>
      </p:pic>
      <p:sp>
        <p:nvSpPr>
          <p:cNvPr id="7" name="Multiply 6"/>
          <p:cNvSpPr/>
          <p:nvPr/>
        </p:nvSpPr>
        <p:spPr>
          <a:xfrm>
            <a:off x="1047750" y="58293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47750" y="1327666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876300" y="1398032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76803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18645" r="9039" b="3578"/>
          <a:stretch>
            <a:fillRect/>
          </a:stretch>
        </p:blipFill>
        <p:spPr>
          <a:xfrm>
            <a:off x="1066800" y="1885950"/>
            <a:ext cx="7010400" cy="4286250"/>
          </a:xfrm>
        </p:spPr>
      </p:pic>
      <p:sp>
        <p:nvSpPr>
          <p:cNvPr id="7" name="Multiply 6"/>
          <p:cNvSpPr/>
          <p:nvPr/>
        </p:nvSpPr>
        <p:spPr>
          <a:xfrm>
            <a:off x="933450" y="1900237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933450" y="2128837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 flipV="1">
            <a:off x="933450" y="2350294"/>
            <a:ext cx="228600" cy="2524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990600" y="52578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966788" y="5486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966788" y="5715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971550" y="5943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7750" y="1327666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90587" y="1371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905000"/>
            <a:ext cx="6777037" cy="3927475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Selective Service Requirements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Males 18 to 25 years old born </a:t>
            </a:r>
            <a:r>
              <a:rPr lang="en-US" b="1" dirty="0" smtClean="0"/>
              <a:t>1960 or later are </a:t>
            </a:r>
            <a:r>
              <a:rPr lang="en-US" b="1" dirty="0" smtClean="0"/>
              <a:t>required to register 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This includes undocumented </a:t>
            </a:r>
            <a:r>
              <a:rPr lang="en-US" b="1" dirty="0" smtClean="0"/>
              <a:t>immigrants</a:t>
            </a:r>
          </a:p>
          <a:p>
            <a:pPr eaLnBrk="1" hangingPunct="1"/>
            <a:r>
              <a:rPr lang="en-US" b="1" dirty="0"/>
              <a:t>If student </a:t>
            </a:r>
            <a:r>
              <a:rPr lang="en-US" b="1" dirty="0" smtClean="0"/>
              <a:t>18 to 25 has not yet registered, must </a:t>
            </a:r>
            <a:r>
              <a:rPr lang="en-US" b="1" dirty="0"/>
              <a:t>mail in registration card</a:t>
            </a:r>
          </a:p>
          <a:p>
            <a:pPr lvl="1" eaLnBrk="1" hangingPunct="1"/>
            <a:r>
              <a:rPr lang="en-US" b="1" dirty="0"/>
              <a:t>Pick up at any U.S. post office or MN Office of Higher Education</a:t>
            </a:r>
          </a:p>
          <a:p>
            <a:pPr marL="343217"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8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77827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9397" r="9464" b="4143"/>
          <a:stretch>
            <a:fillRect/>
          </a:stretch>
        </p:blipFill>
        <p:spPr>
          <a:xfrm>
            <a:off x="1066800" y="1676400"/>
            <a:ext cx="6781800" cy="4343400"/>
          </a:xfrm>
        </p:spPr>
      </p:pic>
      <p:sp>
        <p:nvSpPr>
          <p:cNvPr id="7" name="Multiply 6"/>
          <p:cNvSpPr/>
          <p:nvPr/>
        </p:nvSpPr>
        <p:spPr>
          <a:xfrm>
            <a:off x="938213" y="2438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938213" y="27289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938213" y="5334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933451" y="39385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938213" y="4167188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938213" y="4419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938213" y="4648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7750" y="1327666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62013" y="1398032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533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20715" r="8615" b="4143"/>
          <a:stretch>
            <a:fillRect/>
          </a:stretch>
        </p:blipFill>
        <p:spPr bwMode="auto">
          <a:xfrm>
            <a:off x="990600" y="1600200"/>
            <a:ext cx="693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881063" y="5791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7750" y="1186934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819150" y="1240869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577334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8645" r="8757" b="8287"/>
          <a:stretch>
            <a:fillRect/>
          </a:stretch>
        </p:blipFill>
        <p:spPr bwMode="auto">
          <a:xfrm>
            <a:off x="914400" y="16002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900113" y="2133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914400" y="23622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ultiply 8"/>
          <p:cNvSpPr/>
          <p:nvPr/>
        </p:nvSpPr>
        <p:spPr>
          <a:xfrm>
            <a:off x="914400" y="26146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933450" y="290036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933450" y="3148013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Multiply 11"/>
          <p:cNvSpPr/>
          <p:nvPr/>
        </p:nvSpPr>
        <p:spPr>
          <a:xfrm>
            <a:off x="919163" y="343852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900113" y="41910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900113" y="4448175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7750" y="1186934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900113" y="12573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533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19020" r="8476" b="5836"/>
          <a:stretch>
            <a:fillRect/>
          </a:stretch>
        </p:blipFill>
        <p:spPr bwMode="auto">
          <a:xfrm>
            <a:off x="1066800" y="1524000"/>
            <a:ext cx="6934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>
          <a:xfrm>
            <a:off x="1066800" y="3581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ultiply 7"/>
          <p:cNvSpPr/>
          <p:nvPr/>
        </p:nvSpPr>
        <p:spPr>
          <a:xfrm>
            <a:off x="1066800" y="51054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7750" y="1186934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42962" y="12573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9397" r="9039" b="7156"/>
          <a:stretch>
            <a:fillRect/>
          </a:stretch>
        </p:blipFill>
        <p:spPr bwMode="auto">
          <a:xfrm>
            <a:off x="1066800" y="1676400"/>
            <a:ext cx="6705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y 7"/>
          <p:cNvSpPr/>
          <p:nvPr/>
        </p:nvSpPr>
        <p:spPr>
          <a:xfrm>
            <a:off x="966788" y="51816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838200" y="1257300"/>
            <a:ext cx="228600" cy="228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7750" y="1186934"/>
            <a:ext cx="671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= Not Used by MN, but must have some type of response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82947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19397" r="9039" b="5840"/>
          <a:stretch>
            <a:fillRect/>
          </a:stretch>
        </p:blipFill>
        <p:spPr>
          <a:xfrm>
            <a:off x="1295400" y="1828800"/>
            <a:ext cx="6324600" cy="4003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2"/>
          <a:srcRect l="7258" t="19147" r="9072" b="3770"/>
          <a:stretch/>
        </p:blipFill>
        <p:spPr>
          <a:xfrm>
            <a:off x="914400" y="1447800"/>
            <a:ext cx="7391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8333" t="18845" r="8804" b="3883"/>
          <a:stretch/>
        </p:blipFill>
        <p:spPr>
          <a:xfrm>
            <a:off x="914400" y="1524000"/>
            <a:ext cx="7086600" cy="46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7773" t="18697" r="8814" b="8227"/>
          <a:stretch/>
        </p:blipFill>
        <p:spPr>
          <a:xfrm>
            <a:off x="762000" y="1295400"/>
            <a:ext cx="7391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8499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19209" r="9181" b="4707"/>
          <a:stretch>
            <a:fillRect/>
          </a:stretch>
        </p:blipFill>
        <p:spPr>
          <a:xfrm>
            <a:off x="1295400" y="1981200"/>
            <a:ext cx="6248400" cy="4038600"/>
          </a:xfrm>
        </p:spPr>
      </p:pic>
      <p:sp>
        <p:nvSpPr>
          <p:cNvPr id="7" name="Right Arrow 6"/>
          <p:cNvSpPr/>
          <p:nvPr/>
        </p:nvSpPr>
        <p:spPr>
          <a:xfrm flipH="1">
            <a:off x="5562600" y="3429000"/>
            <a:ext cx="2257425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0000"/>
                </a:solidFill>
              </a:rPr>
              <a:t>Student can print copy of application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688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1524000"/>
            <a:ext cx="7034212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Takes </a:t>
            </a:r>
            <a:r>
              <a:rPr lang="en-US" b="1" dirty="0" smtClean="0"/>
              <a:t>30-90 days for confirmation to be sent back to student</a:t>
            </a:r>
          </a:p>
          <a:p>
            <a:pPr eaLnBrk="1" hangingPunct="1"/>
            <a:r>
              <a:rPr lang="en-US" b="1" dirty="0" smtClean="0"/>
              <a:t>Avoid delays by completing registration card and mailing to OHE along with other documentation needed for MN Dream Act</a:t>
            </a:r>
          </a:p>
          <a:p>
            <a:pPr lvl="1" eaLnBrk="1" hangingPunct="1"/>
            <a:r>
              <a:rPr lang="en-US" b="1" dirty="0" smtClean="0"/>
              <a:t>OHE will make copy and mail original to Selective Service System on student’s behalf</a:t>
            </a:r>
          </a:p>
          <a:p>
            <a:pPr lvl="1"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5967" t="18055" r="8818" b="7827"/>
          <a:stretch/>
        </p:blipFill>
        <p:spPr>
          <a:xfrm>
            <a:off x="1066800" y="1600200"/>
            <a:ext cx="5698331" cy="4343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5410199" y="1905000"/>
            <a:ext cx="2709863" cy="426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Special instructions </a:t>
            </a:r>
            <a:r>
              <a:rPr lang="en-US" sz="1200" b="1" dirty="0">
                <a:solidFill>
                  <a:srgbClr val="FF0000"/>
                </a:solidFill>
              </a:rPr>
              <a:t>about </a:t>
            </a:r>
            <a:r>
              <a:rPr lang="en-US" sz="1200" b="1" dirty="0" smtClean="0">
                <a:solidFill>
                  <a:srgbClr val="FF0000"/>
                </a:solidFill>
              </a:rPr>
              <a:t>documentation  MN Dream Act applicants </a:t>
            </a:r>
            <a:r>
              <a:rPr lang="en-US" sz="1200" b="1" dirty="0">
                <a:solidFill>
                  <a:srgbClr val="FF0000"/>
                </a:solidFill>
              </a:rPr>
              <a:t>should send to the Office of Higher </a:t>
            </a:r>
            <a:r>
              <a:rPr lang="en-US" sz="1200" b="1" dirty="0" smtClean="0">
                <a:solidFill>
                  <a:srgbClr val="FF0000"/>
                </a:solidFill>
              </a:rPr>
              <a:t>Education (will also be sent  in email to applicant)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Online State Financial Aid Application</a:t>
            </a:r>
            <a:endParaRPr lang="en-US" sz="3200" dirty="0" smtClean="0"/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t="22034" r="8757" b="19962"/>
          <a:stretch>
            <a:fillRect/>
          </a:stretch>
        </p:blipFill>
        <p:spPr bwMode="auto">
          <a:xfrm>
            <a:off x="1223963" y="1795463"/>
            <a:ext cx="617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9936059" flipH="1">
            <a:off x="2879725" y="3870325"/>
            <a:ext cx="2257425" cy="147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Return to home page to log out</a:t>
            </a:r>
          </a:p>
        </p:txBody>
      </p:sp>
      <p:sp>
        <p:nvSpPr>
          <p:cNvPr id="9" name="Right Arrow 8"/>
          <p:cNvSpPr/>
          <p:nvPr/>
        </p:nvSpPr>
        <p:spPr>
          <a:xfrm rot="18601954" flipH="1">
            <a:off x="6105525" y="3497263"/>
            <a:ext cx="2255838" cy="147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</a:rPr>
              <a:t>Click here to make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Online State Financial Aid </a:t>
            </a:r>
            <a:r>
              <a:rPr lang="en-US" sz="3200" b="1" dirty="0" smtClean="0"/>
              <a:t>Application</a:t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88067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9209" r="8266" b="4153"/>
          <a:stretch>
            <a:fillRect/>
          </a:stretch>
        </p:blipFill>
        <p:spPr>
          <a:xfrm>
            <a:off x="1600200" y="1371600"/>
            <a:ext cx="5715000" cy="4038600"/>
          </a:xfrm>
        </p:spPr>
      </p:pic>
      <p:sp>
        <p:nvSpPr>
          <p:cNvPr id="4" name="TextBox 3"/>
          <p:cNvSpPr txBox="1"/>
          <p:nvPr/>
        </p:nvSpPr>
        <p:spPr>
          <a:xfrm>
            <a:off x="838200" y="56642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Screen student sees when logging back in to make corrections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42988" y="609600"/>
            <a:ext cx="7024687" cy="609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295400"/>
            <a:ext cx="7186612" cy="4876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hlinkClick r:id="rId2"/>
              </a:rPr>
              <a:t>www.ohe.state.mn/MNDreamAct</a:t>
            </a:r>
            <a:endParaRPr lang="en-US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Ginny Dodds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/>
              <a:t>    Manager, State Financial Aid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MN Office of Higher Education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(651) 355-0610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>
                <a:hlinkClick r:id="rId3"/>
              </a:rPr>
              <a:t>Ginny.Dodds@state.mn.us</a:t>
            </a:r>
            <a:endParaRPr lang="en-US" b="1" dirty="0" smtClean="0"/>
          </a:p>
          <a:p>
            <a:pPr marL="411480" indent="-34290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State Grant Unit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    (651) 642-0567 #2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 </a:t>
            </a:r>
            <a:r>
              <a:rPr lang="en-US" b="1" dirty="0" smtClean="0"/>
              <a:t>   (800) 657-3866 #2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86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42988" y="1752600"/>
            <a:ext cx="6777037" cy="4648200"/>
          </a:xfrm>
        </p:spPr>
        <p:txBody>
          <a:bodyPr/>
          <a:lstStyle/>
          <a:p>
            <a:pPr eaLnBrk="1" hangingPunct="1"/>
            <a:r>
              <a:rPr lang="en-US" b="1" dirty="0" smtClean="0"/>
              <a:t>If male student 26 or older never registered, must prove failure to register was not knowing or willful</a:t>
            </a:r>
          </a:p>
          <a:p>
            <a:pPr eaLnBrk="1" hangingPunct="1"/>
            <a:r>
              <a:rPr lang="en-US" b="1" dirty="0" smtClean="0"/>
              <a:t>Download Request for Status Information Letter from </a:t>
            </a:r>
            <a:r>
              <a:rPr lang="en-US" b="1" dirty="0" smtClean="0">
                <a:hlinkClick r:id="rId2"/>
              </a:rPr>
              <a:t>www.sss.gov</a:t>
            </a:r>
            <a:r>
              <a:rPr lang="en-US" b="1" dirty="0" smtClean="0"/>
              <a:t>, complete and mail to Selective Service System</a:t>
            </a:r>
          </a:p>
          <a:p>
            <a:pPr lvl="1" eaLnBrk="1" hangingPunct="1"/>
            <a:r>
              <a:rPr lang="en-US" b="1" dirty="0" smtClean="0"/>
              <a:t>Submit response from Selective Service System to Office of Higher Education along with letter from the student indicating why the student didn’t register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OHE will determine if student is eligible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533400"/>
            <a:ext cx="7024687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Prosperity Act (MN Dream Act)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2390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MN Dream Act repealed state rules requiring state financial aid recipients to be U.S. citizens or eligible non-citizens</a:t>
            </a:r>
          </a:p>
          <a:p>
            <a:pPr eaLnBrk="1" hangingPunct="1"/>
            <a:r>
              <a:rPr lang="en-US" b="1" dirty="0" smtClean="0"/>
              <a:t>Students will only have to meet ONE of the criteria in the definition of Minnesota resident student in state statute 136A.101, Subd. 8</a:t>
            </a:r>
          </a:p>
          <a:p>
            <a:pPr lvl="1" eaLnBrk="1" hangingPunct="1"/>
            <a:r>
              <a:rPr lang="en-US" b="1" dirty="0" smtClean="0"/>
              <a:t>MN Dream Act provisions are one of the MN resident criteria</a:t>
            </a:r>
          </a:p>
          <a:p>
            <a:pPr lvl="1" eaLnBrk="1" hangingPunct="1"/>
            <a:r>
              <a:rPr lang="en-US" b="1" dirty="0" smtClean="0"/>
              <a:t>Undocumented students who don’t meet MN Dream Act criteria may qualify if they were granted DACA status prior to meeting one of the other state residency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807</TotalTime>
  <Words>2931</Words>
  <Application>Microsoft Office PowerPoint</Application>
  <PresentationFormat>On-screen Show (4:3)</PresentationFormat>
  <Paragraphs>498</Paragraphs>
  <Slides>73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Austin</vt:lpstr>
      <vt:lpstr>   MN Office of Higher Education Prosperity Act (MN Dream Act) </vt:lpstr>
      <vt:lpstr>MN Prosperity/Dream Act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Prosperity Act (MN Dream Act)</vt:lpstr>
      <vt:lpstr>MN Resident Definition</vt:lpstr>
      <vt:lpstr>Prosperity Act (MN Dream Act)</vt:lpstr>
      <vt:lpstr>Independent Student Definition Used for 2013-2014 Financial Aid</vt:lpstr>
      <vt:lpstr>Expected Family Contribution (EFC)</vt:lpstr>
      <vt:lpstr>MN State Grant Program</vt:lpstr>
      <vt:lpstr>MN State Grant Program</vt:lpstr>
      <vt:lpstr>MN State Grant Awards  Student with $0 EFC 2013-2014</vt:lpstr>
      <vt:lpstr>Postsecondary Child Care Grant Program</vt:lpstr>
      <vt:lpstr>Postsecondary Child Care Grant Program</vt:lpstr>
      <vt:lpstr>MN State Work Study Program</vt:lpstr>
      <vt:lpstr>Tuition Reciprocity Program</vt:lpstr>
      <vt:lpstr>Tuition Reciprocity Program</vt:lpstr>
      <vt:lpstr>SELF Loan Program</vt:lpstr>
      <vt:lpstr>SELF Loan Program</vt:lpstr>
      <vt:lpstr>Financial Verification Documents</vt:lpstr>
      <vt:lpstr>Financial Verification Documents</vt:lpstr>
      <vt:lpstr>Financial Verification Documents</vt:lpstr>
      <vt:lpstr>2012 Federal Tax Returns Required</vt:lpstr>
      <vt:lpstr>In-State Tuition at MnSCU &amp; U of M</vt:lpstr>
      <vt:lpstr>2013-14 Resident vs. Non-Resident Tuition*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After Using Online State Application</vt:lpstr>
      <vt:lpstr>After Applying and Submitting Requested Documentation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     = Not Used by MN, but must have some type of response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</vt:lpstr>
      <vt:lpstr>Online State Financial Aid Application </vt:lpstr>
      <vt:lpstr>Contact Information</vt:lpstr>
    </vt:vector>
  </TitlesOfParts>
  <Company>Office of Higher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Dream Act</dc:title>
  <dc:creator>Ginny Dodds</dc:creator>
  <cp:lastModifiedBy>Ginny Dodds</cp:lastModifiedBy>
  <cp:revision>86</cp:revision>
  <dcterms:created xsi:type="dcterms:W3CDTF">2013-07-01T13:12:10Z</dcterms:created>
  <dcterms:modified xsi:type="dcterms:W3CDTF">2013-08-16T21:29:52Z</dcterms:modified>
</cp:coreProperties>
</file>