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6"/>
  </p:notesMasterIdLst>
  <p:handoutMasterIdLst>
    <p:handoutMasterId r:id="rId37"/>
  </p:handoutMasterIdLst>
  <p:sldIdLst>
    <p:sldId id="347" r:id="rId2"/>
    <p:sldId id="388" r:id="rId3"/>
    <p:sldId id="427" r:id="rId4"/>
    <p:sldId id="429" r:id="rId5"/>
    <p:sldId id="433" r:id="rId6"/>
    <p:sldId id="432" r:id="rId7"/>
    <p:sldId id="428" r:id="rId8"/>
    <p:sldId id="259" r:id="rId9"/>
    <p:sldId id="260" r:id="rId10"/>
    <p:sldId id="263" r:id="rId11"/>
    <p:sldId id="264" r:id="rId12"/>
    <p:sldId id="267" r:id="rId13"/>
    <p:sldId id="354" r:id="rId14"/>
    <p:sldId id="355" r:id="rId15"/>
    <p:sldId id="268" r:id="rId16"/>
    <p:sldId id="284" r:id="rId17"/>
    <p:sldId id="343" r:id="rId18"/>
    <p:sldId id="271" r:id="rId19"/>
    <p:sldId id="272" r:id="rId20"/>
    <p:sldId id="273" r:id="rId21"/>
    <p:sldId id="274" r:id="rId22"/>
    <p:sldId id="275" r:id="rId23"/>
    <p:sldId id="276" r:id="rId24"/>
    <p:sldId id="336" r:id="rId25"/>
    <p:sldId id="337" r:id="rId26"/>
    <p:sldId id="426" r:id="rId27"/>
    <p:sldId id="287" r:id="rId28"/>
    <p:sldId id="339" r:id="rId29"/>
    <p:sldId id="430" r:id="rId30"/>
    <p:sldId id="434" r:id="rId31"/>
    <p:sldId id="435" r:id="rId32"/>
    <p:sldId id="437" r:id="rId33"/>
    <p:sldId id="436" r:id="rId34"/>
    <p:sldId id="380" r:id="rId3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935" autoAdjust="0"/>
  </p:normalViewPr>
  <p:slideViewPr>
    <p:cSldViewPr>
      <p:cViewPr varScale="1">
        <p:scale>
          <a:sx n="108" d="100"/>
          <a:sy n="108" d="100"/>
        </p:scale>
        <p:origin x="98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0873F3-D62B-AA4A-90A1-529289134A7E}" type="doc">
      <dgm:prSet loTypeId="urn:microsoft.com/office/officeart/2005/8/layout/vList2" loCatId="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4E19A8C8-DCF8-7D47-A1EF-EA6D5F330C54}">
      <dgm:prSet custT="1"/>
      <dgm:spPr/>
      <dgm:t>
        <a:bodyPr/>
        <a:lstStyle/>
        <a:p>
          <a:pPr rtl="0"/>
          <a:r>
            <a:rPr lang="en-US" sz="2400" b="1" dirty="0" smtClean="0"/>
            <a:t>Parent of a U.S. citizen or permanent resident (green card holder), as of November 20, 2014;</a:t>
          </a:r>
          <a:endParaRPr lang="en-US" sz="2400" b="1" dirty="0"/>
        </a:p>
      </dgm:t>
    </dgm:pt>
    <dgm:pt modelId="{38687E94-B9D8-5145-BBAF-9CAC355550B9}" type="parTrans" cxnId="{93C3922A-0F20-E94A-A71B-38CED172142E}">
      <dgm:prSet/>
      <dgm:spPr/>
      <dgm:t>
        <a:bodyPr/>
        <a:lstStyle/>
        <a:p>
          <a:endParaRPr lang="en-US"/>
        </a:p>
      </dgm:t>
    </dgm:pt>
    <dgm:pt modelId="{2589597D-4BF5-184A-8A08-A02A636CC54F}" type="sibTrans" cxnId="{93C3922A-0F20-E94A-A71B-38CED172142E}">
      <dgm:prSet/>
      <dgm:spPr/>
      <dgm:t>
        <a:bodyPr/>
        <a:lstStyle/>
        <a:p>
          <a:endParaRPr lang="en-US"/>
        </a:p>
      </dgm:t>
    </dgm:pt>
    <dgm:pt modelId="{F8F96396-74D9-0448-9BAD-A72973B0E03C}">
      <dgm:prSet custT="1"/>
      <dgm:spPr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shade val="50000"/>
                <a:hueOff val="322860"/>
                <a:satOff val="-27577"/>
                <a:lumOff val="25495"/>
                <a:alphaOff val="0"/>
                <a:shade val="75000"/>
                <a:satMod val="120000"/>
                <a:lumMod val="90000"/>
              </a:schemeClr>
            </a:gs>
          </a:gsLst>
        </a:gradFill>
      </dgm:spPr>
      <dgm:t>
        <a:bodyPr/>
        <a:lstStyle/>
        <a:p>
          <a:pPr rtl="0"/>
          <a:r>
            <a:rPr lang="en-US" sz="2400" b="1" dirty="0" smtClean="0"/>
            <a:t>Continuously resided in the U.S. since January 1, 2010;</a:t>
          </a:r>
          <a:endParaRPr lang="en-US" sz="2400" dirty="0"/>
        </a:p>
      </dgm:t>
    </dgm:pt>
    <dgm:pt modelId="{0EF06E91-120A-0C4F-BE76-D6A849454384}" type="parTrans" cxnId="{A0F95691-E059-2845-AA4B-A081A18CF665}">
      <dgm:prSet/>
      <dgm:spPr/>
      <dgm:t>
        <a:bodyPr/>
        <a:lstStyle/>
        <a:p>
          <a:endParaRPr lang="en-US"/>
        </a:p>
      </dgm:t>
    </dgm:pt>
    <dgm:pt modelId="{9D07CCC2-60B9-0644-A502-E6DAF4A86DE2}" type="sibTrans" cxnId="{A0F95691-E059-2845-AA4B-A081A18CF665}">
      <dgm:prSet/>
      <dgm:spPr/>
      <dgm:t>
        <a:bodyPr/>
        <a:lstStyle/>
        <a:p>
          <a:endParaRPr lang="en-US"/>
        </a:p>
      </dgm:t>
    </dgm:pt>
    <dgm:pt modelId="{4BD69F0C-8024-AE42-9ACD-2BC0568E835F}">
      <dgm:prSet custT="1"/>
      <dgm:spPr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shade val="50000"/>
                <a:hueOff val="645719"/>
                <a:satOff val="-55153"/>
                <a:lumOff val="50991"/>
                <a:alphaOff val="0"/>
                <a:shade val="75000"/>
                <a:satMod val="120000"/>
                <a:lumMod val="90000"/>
              </a:schemeClr>
            </a:gs>
          </a:gsLst>
        </a:gradFill>
      </dgm:spPr>
      <dgm:t>
        <a:bodyPr/>
        <a:lstStyle/>
        <a:p>
          <a:pPr rtl="0"/>
          <a:r>
            <a:rPr lang="en-US" sz="2400" b="1" dirty="0" smtClean="0"/>
            <a:t>Physically present in the U.S. on November 20, 2014 and at the time of request;</a:t>
          </a:r>
          <a:endParaRPr lang="en-US" sz="2400" dirty="0"/>
        </a:p>
      </dgm:t>
    </dgm:pt>
    <dgm:pt modelId="{52BB6F29-C042-B44D-A644-B499B66C5796}" type="parTrans" cxnId="{676500D1-E760-8E47-8129-099E25A38DD2}">
      <dgm:prSet/>
      <dgm:spPr/>
      <dgm:t>
        <a:bodyPr/>
        <a:lstStyle/>
        <a:p>
          <a:endParaRPr lang="en-US"/>
        </a:p>
      </dgm:t>
    </dgm:pt>
    <dgm:pt modelId="{7861C148-B567-9348-92D4-FE372B81E097}" type="sibTrans" cxnId="{676500D1-E760-8E47-8129-099E25A38DD2}">
      <dgm:prSet/>
      <dgm:spPr/>
      <dgm:t>
        <a:bodyPr/>
        <a:lstStyle/>
        <a:p>
          <a:endParaRPr lang="en-US"/>
        </a:p>
      </dgm:t>
    </dgm:pt>
    <dgm:pt modelId="{4AC8E2BB-6C4B-0340-B9AB-886B24E8A89F}">
      <dgm:prSet custT="1"/>
      <dgm:spPr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lumMod val="75000"/>
              </a:schemeClr>
            </a:gs>
          </a:gsLst>
        </a:gradFill>
      </dgm:spPr>
      <dgm:t>
        <a:bodyPr/>
        <a:lstStyle/>
        <a:p>
          <a:pPr rtl="0"/>
          <a:r>
            <a:rPr lang="en-US" sz="2400" b="1" dirty="0" smtClean="0"/>
            <a:t>No lawful status as of November 20, 2014</a:t>
          </a:r>
          <a:endParaRPr lang="en-US" sz="2400" dirty="0"/>
        </a:p>
      </dgm:t>
    </dgm:pt>
    <dgm:pt modelId="{C0716834-F7F0-AF4C-9B15-9876D2D94BC9}" type="parTrans" cxnId="{8806ECAB-DC74-DB40-821A-877F65E99F2C}">
      <dgm:prSet/>
      <dgm:spPr/>
      <dgm:t>
        <a:bodyPr/>
        <a:lstStyle/>
        <a:p>
          <a:endParaRPr lang="en-US"/>
        </a:p>
      </dgm:t>
    </dgm:pt>
    <dgm:pt modelId="{6F7EAE0C-3F0A-AE43-9426-1AEEDFABD0A5}" type="sibTrans" cxnId="{8806ECAB-DC74-DB40-821A-877F65E99F2C}">
      <dgm:prSet/>
      <dgm:spPr/>
      <dgm:t>
        <a:bodyPr/>
        <a:lstStyle/>
        <a:p>
          <a:endParaRPr lang="en-US"/>
        </a:p>
      </dgm:t>
    </dgm:pt>
    <dgm:pt modelId="{13B51BA2-A259-1840-8B8B-3F77B026BF67}" type="pres">
      <dgm:prSet presAssocID="{420873F3-D62B-AA4A-90A1-529289134A7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1B769B2-2639-394D-9639-D7F098D08BE8}" type="pres">
      <dgm:prSet presAssocID="{4E19A8C8-DCF8-7D47-A1EF-EA6D5F330C54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60986B-7048-764F-B7CD-0661862C524F}" type="pres">
      <dgm:prSet presAssocID="{2589597D-4BF5-184A-8A08-A02A636CC54F}" presName="spacer" presStyleCnt="0"/>
      <dgm:spPr/>
    </dgm:pt>
    <dgm:pt modelId="{13D6B26C-BEE0-A746-924F-C32C0BCB3457}" type="pres">
      <dgm:prSet presAssocID="{F8F96396-74D9-0448-9BAD-A72973B0E03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B87B56-1B17-6146-8761-3F2D87149CF7}" type="pres">
      <dgm:prSet presAssocID="{9D07CCC2-60B9-0644-A502-E6DAF4A86DE2}" presName="spacer" presStyleCnt="0"/>
      <dgm:spPr/>
    </dgm:pt>
    <dgm:pt modelId="{B105445B-5C9C-EA4A-A252-264F91847A0F}" type="pres">
      <dgm:prSet presAssocID="{4BD69F0C-8024-AE42-9ACD-2BC0568E835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9D959F-ECDE-C24B-BD75-807211A35E1E}" type="pres">
      <dgm:prSet presAssocID="{7861C148-B567-9348-92D4-FE372B81E097}" presName="spacer" presStyleCnt="0"/>
      <dgm:spPr/>
    </dgm:pt>
    <dgm:pt modelId="{B3AA285E-9572-8E4C-A0E7-7ADE75AA4E91}" type="pres">
      <dgm:prSet presAssocID="{4AC8E2BB-6C4B-0340-B9AB-886B24E8A89F}" presName="parentText" presStyleLbl="node1" presStyleIdx="3" presStyleCnt="4" custLinFactNeighborX="135" custLinFactNeighborY="1504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806ECAB-DC74-DB40-821A-877F65E99F2C}" srcId="{420873F3-D62B-AA4A-90A1-529289134A7E}" destId="{4AC8E2BB-6C4B-0340-B9AB-886B24E8A89F}" srcOrd="3" destOrd="0" parTransId="{C0716834-F7F0-AF4C-9B15-9876D2D94BC9}" sibTransId="{6F7EAE0C-3F0A-AE43-9426-1AEEDFABD0A5}"/>
    <dgm:cxn modelId="{A0F95691-E059-2845-AA4B-A081A18CF665}" srcId="{420873F3-D62B-AA4A-90A1-529289134A7E}" destId="{F8F96396-74D9-0448-9BAD-A72973B0E03C}" srcOrd="1" destOrd="0" parTransId="{0EF06E91-120A-0C4F-BE76-D6A849454384}" sibTransId="{9D07CCC2-60B9-0644-A502-E6DAF4A86DE2}"/>
    <dgm:cxn modelId="{C76ACECF-1F94-42A9-BEF8-8E48FA7CC84F}" type="presOf" srcId="{F8F96396-74D9-0448-9BAD-A72973B0E03C}" destId="{13D6B26C-BEE0-A746-924F-C32C0BCB3457}" srcOrd="0" destOrd="0" presId="urn:microsoft.com/office/officeart/2005/8/layout/vList2"/>
    <dgm:cxn modelId="{38A33A5A-63C9-41D0-AC9A-F75BC2204472}" type="presOf" srcId="{4AC8E2BB-6C4B-0340-B9AB-886B24E8A89F}" destId="{B3AA285E-9572-8E4C-A0E7-7ADE75AA4E91}" srcOrd="0" destOrd="0" presId="urn:microsoft.com/office/officeart/2005/8/layout/vList2"/>
    <dgm:cxn modelId="{676500D1-E760-8E47-8129-099E25A38DD2}" srcId="{420873F3-D62B-AA4A-90A1-529289134A7E}" destId="{4BD69F0C-8024-AE42-9ACD-2BC0568E835F}" srcOrd="2" destOrd="0" parTransId="{52BB6F29-C042-B44D-A644-B499B66C5796}" sibTransId="{7861C148-B567-9348-92D4-FE372B81E097}"/>
    <dgm:cxn modelId="{2674BB66-9872-4533-857E-58028EADA639}" type="presOf" srcId="{4E19A8C8-DCF8-7D47-A1EF-EA6D5F330C54}" destId="{31B769B2-2639-394D-9639-D7F098D08BE8}" srcOrd="0" destOrd="0" presId="urn:microsoft.com/office/officeart/2005/8/layout/vList2"/>
    <dgm:cxn modelId="{68FFEF21-F9BF-4AB4-A074-B7E71378BAEA}" type="presOf" srcId="{4BD69F0C-8024-AE42-9ACD-2BC0568E835F}" destId="{B105445B-5C9C-EA4A-A252-264F91847A0F}" srcOrd="0" destOrd="0" presId="urn:microsoft.com/office/officeart/2005/8/layout/vList2"/>
    <dgm:cxn modelId="{90856746-159B-446F-A347-A2875D62DFE0}" type="presOf" srcId="{420873F3-D62B-AA4A-90A1-529289134A7E}" destId="{13B51BA2-A259-1840-8B8B-3F77B026BF67}" srcOrd="0" destOrd="0" presId="urn:microsoft.com/office/officeart/2005/8/layout/vList2"/>
    <dgm:cxn modelId="{93C3922A-0F20-E94A-A71B-38CED172142E}" srcId="{420873F3-D62B-AA4A-90A1-529289134A7E}" destId="{4E19A8C8-DCF8-7D47-A1EF-EA6D5F330C54}" srcOrd="0" destOrd="0" parTransId="{38687E94-B9D8-5145-BBAF-9CAC355550B9}" sibTransId="{2589597D-4BF5-184A-8A08-A02A636CC54F}"/>
    <dgm:cxn modelId="{47832FF8-F8A4-4D78-9A80-63AA976059E8}" type="presParOf" srcId="{13B51BA2-A259-1840-8B8B-3F77B026BF67}" destId="{31B769B2-2639-394D-9639-D7F098D08BE8}" srcOrd="0" destOrd="0" presId="urn:microsoft.com/office/officeart/2005/8/layout/vList2"/>
    <dgm:cxn modelId="{843C1B84-6342-46E9-90DB-6F5F25B09369}" type="presParOf" srcId="{13B51BA2-A259-1840-8B8B-3F77B026BF67}" destId="{D260986B-7048-764F-B7CD-0661862C524F}" srcOrd="1" destOrd="0" presId="urn:microsoft.com/office/officeart/2005/8/layout/vList2"/>
    <dgm:cxn modelId="{D0F2EB50-84D7-454A-A900-E7ABB3DF7E3A}" type="presParOf" srcId="{13B51BA2-A259-1840-8B8B-3F77B026BF67}" destId="{13D6B26C-BEE0-A746-924F-C32C0BCB3457}" srcOrd="2" destOrd="0" presId="urn:microsoft.com/office/officeart/2005/8/layout/vList2"/>
    <dgm:cxn modelId="{0154D615-75BF-4F50-9538-68E37DF813B3}" type="presParOf" srcId="{13B51BA2-A259-1840-8B8B-3F77B026BF67}" destId="{B1B87B56-1B17-6146-8761-3F2D87149CF7}" srcOrd="3" destOrd="0" presId="urn:microsoft.com/office/officeart/2005/8/layout/vList2"/>
    <dgm:cxn modelId="{F2B5A3DC-A451-468F-93D7-00A39F474501}" type="presParOf" srcId="{13B51BA2-A259-1840-8B8B-3F77B026BF67}" destId="{B105445B-5C9C-EA4A-A252-264F91847A0F}" srcOrd="4" destOrd="0" presId="urn:microsoft.com/office/officeart/2005/8/layout/vList2"/>
    <dgm:cxn modelId="{95CB04D8-082D-4367-AF49-AEAB958641FA}" type="presParOf" srcId="{13B51BA2-A259-1840-8B8B-3F77B026BF67}" destId="{9E9D959F-ECDE-C24B-BD75-807211A35E1E}" srcOrd="5" destOrd="0" presId="urn:microsoft.com/office/officeart/2005/8/layout/vList2"/>
    <dgm:cxn modelId="{EB27F892-D6D8-4D57-8D42-1F699B06B102}" type="presParOf" srcId="{13B51BA2-A259-1840-8B8B-3F77B026BF67}" destId="{B3AA285E-9572-8E4C-A0E7-7ADE75AA4E9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3AE5BD7-D39D-1546-8748-D2EEAEC239F5}" type="doc">
      <dgm:prSet loTypeId="urn:microsoft.com/office/officeart/2005/8/layout/lProcess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982E7DC-D8D6-504E-81A7-70F0D465D163}">
      <dgm:prSet/>
      <dgm:spPr/>
      <dgm:t>
        <a:bodyPr/>
        <a:lstStyle/>
        <a:p>
          <a:pPr rtl="0"/>
          <a:r>
            <a:rPr lang="en-US" b="1" dirty="0" smtClean="0"/>
            <a:t>Benefits</a:t>
          </a:r>
          <a:endParaRPr lang="en-US" dirty="0"/>
        </a:p>
      </dgm:t>
    </dgm:pt>
    <dgm:pt modelId="{09CC203F-D843-E047-94F2-5D50F404312B}" type="parTrans" cxnId="{846309CC-0B30-5340-AB76-286B8BFCFB2F}">
      <dgm:prSet/>
      <dgm:spPr/>
      <dgm:t>
        <a:bodyPr/>
        <a:lstStyle/>
        <a:p>
          <a:endParaRPr lang="en-US"/>
        </a:p>
      </dgm:t>
    </dgm:pt>
    <dgm:pt modelId="{C1A8CF59-D732-D648-B3B5-B8D05131D243}" type="sibTrans" cxnId="{846309CC-0B30-5340-AB76-286B8BFCFB2F}">
      <dgm:prSet/>
      <dgm:spPr/>
      <dgm:t>
        <a:bodyPr/>
        <a:lstStyle/>
        <a:p>
          <a:endParaRPr lang="en-US"/>
        </a:p>
      </dgm:t>
    </dgm:pt>
    <dgm:pt modelId="{813ABEBC-FD7C-0A4B-8A25-6F6862308388}">
      <dgm:prSet custT="1"/>
      <dgm:spPr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</a:gradFill>
      </dgm:spPr>
      <dgm:t>
        <a:bodyPr/>
        <a:lstStyle/>
        <a:p>
          <a:pPr rtl="0"/>
          <a:r>
            <a:rPr lang="en-US" sz="1800" b="1" dirty="0" smtClean="0"/>
            <a:t>Protection from deportation for 3 year period</a:t>
          </a:r>
          <a:endParaRPr lang="en-US" sz="1800" b="1" dirty="0"/>
        </a:p>
      </dgm:t>
    </dgm:pt>
    <dgm:pt modelId="{2B3BEF7A-D31D-3C47-86CE-504B1D7EBAA2}" type="parTrans" cxnId="{A836C6F2-B208-1743-91E5-743266ED740B}">
      <dgm:prSet/>
      <dgm:spPr/>
      <dgm:t>
        <a:bodyPr/>
        <a:lstStyle/>
        <a:p>
          <a:endParaRPr lang="en-US"/>
        </a:p>
      </dgm:t>
    </dgm:pt>
    <dgm:pt modelId="{DB92D373-9628-2C4B-9847-BED297A1E24C}" type="sibTrans" cxnId="{A836C6F2-B208-1743-91E5-743266ED740B}">
      <dgm:prSet/>
      <dgm:spPr/>
      <dgm:t>
        <a:bodyPr/>
        <a:lstStyle/>
        <a:p>
          <a:endParaRPr lang="en-US"/>
        </a:p>
      </dgm:t>
    </dgm:pt>
    <dgm:pt modelId="{BB686662-63A6-AC49-8915-E914FF615792}">
      <dgm:prSet custT="1"/>
      <dgm:spPr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</a:gradFill>
      </dgm:spPr>
      <dgm:t>
        <a:bodyPr/>
        <a:lstStyle/>
        <a:p>
          <a:pPr rtl="0"/>
          <a:r>
            <a:rPr lang="en-US" sz="1800" b="1" dirty="0" smtClean="0"/>
            <a:t>Work authorization</a:t>
          </a:r>
          <a:endParaRPr lang="en-US" sz="1800" b="1" dirty="0"/>
        </a:p>
      </dgm:t>
    </dgm:pt>
    <dgm:pt modelId="{AFE5193C-42E6-D842-9793-198EBA08881E}" type="parTrans" cxnId="{0D9B52E2-0738-354C-8700-C589A11A2B8A}">
      <dgm:prSet/>
      <dgm:spPr/>
      <dgm:t>
        <a:bodyPr/>
        <a:lstStyle/>
        <a:p>
          <a:endParaRPr lang="en-US"/>
        </a:p>
      </dgm:t>
    </dgm:pt>
    <dgm:pt modelId="{116D33DA-C91D-2446-8407-898C510B59A9}" type="sibTrans" cxnId="{0D9B52E2-0738-354C-8700-C589A11A2B8A}">
      <dgm:prSet/>
      <dgm:spPr/>
      <dgm:t>
        <a:bodyPr/>
        <a:lstStyle/>
        <a:p>
          <a:endParaRPr lang="en-US"/>
        </a:p>
      </dgm:t>
    </dgm:pt>
    <dgm:pt modelId="{FC9C9BAF-D2A6-3D4C-B1A2-32FF616B5400}">
      <dgm:prSet custT="1"/>
      <dgm:spPr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</a:gradFill>
      </dgm:spPr>
      <dgm:t>
        <a:bodyPr/>
        <a:lstStyle/>
        <a:p>
          <a:pPr rtl="0"/>
          <a:r>
            <a:rPr lang="en-US" sz="1800" b="1" dirty="0" smtClean="0"/>
            <a:t>Social security number</a:t>
          </a:r>
          <a:endParaRPr lang="en-US" sz="1800" b="1" dirty="0"/>
        </a:p>
      </dgm:t>
    </dgm:pt>
    <dgm:pt modelId="{43F48711-CFA7-F541-8F0C-BB5E523F0525}" type="parTrans" cxnId="{247292EB-1905-5842-91D1-E74890E879F9}">
      <dgm:prSet/>
      <dgm:spPr/>
      <dgm:t>
        <a:bodyPr/>
        <a:lstStyle/>
        <a:p>
          <a:endParaRPr lang="en-US"/>
        </a:p>
      </dgm:t>
    </dgm:pt>
    <dgm:pt modelId="{528D33FE-5AC8-9B44-9C32-CAFD1FA83CFE}" type="sibTrans" cxnId="{247292EB-1905-5842-91D1-E74890E879F9}">
      <dgm:prSet/>
      <dgm:spPr/>
      <dgm:t>
        <a:bodyPr/>
        <a:lstStyle/>
        <a:p>
          <a:endParaRPr lang="en-US"/>
        </a:p>
      </dgm:t>
    </dgm:pt>
    <dgm:pt modelId="{41DFAB5F-F6D8-D04D-A2BD-751FD2885066}">
      <dgm:prSet/>
      <dgm:spPr/>
      <dgm:t>
        <a:bodyPr/>
        <a:lstStyle/>
        <a:p>
          <a:pPr rtl="0"/>
          <a:r>
            <a:rPr lang="en-US" b="1" dirty="0" smtClean="0"/>
            <a:t>Limitations </a:t>
          </a:r>
          <a:endParaRPr lang="en-US" dirty="0"/>
        </a:p>
      </dgm:t>
    </dgm:pt>
    <dgm:pt modelId="{61762E3E-6295-AA40-ADB4-1CE2EF3E775E}" type="parTrans" cxnId="{EC894932-95BF-6A45-9272-D4A07844F855}">
      <dgm:prSet/>
      <dgm:spPr/>
      <dgm:t>
        <a:bodyPr/>
        <a:lstStyle/>
        <a:p>
          <a:endParaRPr lang="en-US"/>
        </a:p>
      </dgm:t>
    </dgm:pt>
    <dgm:pt modelId="{D05A27C8-8BEA-A443-83CF-5FA6DD813C63}" type="sibTrans" cxnId="{EC894932-95BF-6A45-9272-D4A07844F855}">
      <dgm:prSet/>
      <dgm:spPr/>
      <dgm:t>
        <a:bodyPr/>
        <a:lstStyle/>
        <a:p>
          <a:endParaRPr lang="en-US"/>
        </a:p>
      </dgm:t>
    </dgm:pt>
    <dgm:pt modelId="{1E33A08E-511B-A048-A28C-551B15FC109C}">
      <dgm:prSet/>
      <dgm:spPr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</a:gradFill>
      </dgm:spPr>
      <dgm:t>
        <a:bodyPr/>
        <a:lstStyle/>
        <a:p>
          <a:pPr rtl="0"/>
          <a:r>
            <a:rPr lang="en-US" b="1" dirty="0" smtClean="0"/>
            <a:t>Not a path to citizenship</a:t>
          </a:r>
          <a:endParaRPr lang="en-US" b="1" dirty="0"/>
        </a:p>
      </dgm:t>
    </dgm:pt>
    <dgm:pt modelId="{64593C8B-E2C3-DF48-A9C3-9F9312FBF6DE}" type="parTrans" cxnId="{EAE82EDB-5029-114F-8A0E-F80C4DDBF240}">
      <dgm:prSet/>
      <dgm:spPr/>
      <dgm:t>
        <a:bodyPr/>
        <a:lstStyle/>
        <a:p>
          <a:endParaRPr lang="en-US"/>
        </a:p>
      </dgm:t>
    </dgm:pt>
    <dgm:pt modelId="{FE2E1A35-0008-6E4C-B8C3-BC3F0E920BE4}" type="sibTrans" cxnId="{EAE82EDB-5029-114F-8A0E-F80C4DDBF240}">
      <dgm:prSet/>
      <dgm:spPr/>
      <dgm:t>
        <a:bodyPr/>
        <a:lstStyle/>
        <a:p>
          <a:endParaRPr lang="en-US"/>
        </a:p>
      </dgm:t>
    </dgm:pt>
    <dgm:pt modelId="{6456F691-1D1C-3447-9AB9-9EF225D7D5F8}">
      <dgm:prSet/>
      <dgm:spPr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</a:gradFill>
      </dgm:spPr>
      <dgm:t>
        <a:bodyPr/>
        <a:lstStyle/>
        <a:p>
          <a:pPr rtl="0"/>
          <a:r>
            <a:rPr lang="en-US" b="1" dirty="0" smtClean="0"/>
            <a:t>Discretionary case-by-case decision based on DHS enforcement priorities</a:t>
          </a:r>
          <a:endParaRPr lang="en-US" b="1" dirty="0"/>
        </a:p>
      </dgm:t>
    </dgm:pt>
    <dgm:pt modelId="{655296D8-7BFF-8240-8957-56D524757920}" type="parTrans" cxnId="{C589C02C-7998-6E47-97C6-3F97E8B472E3}">
      <dgm:prSet/>
      <dgm:spPr/>
      <dgm:t>
        <a:bodyPr/>
        <a:lstStyle/>
        <a:p>
          <a:endParaRPr lang="en-US"/>
        </a:p>
      </dgm:t>
    </dgm:pt>
    <dgm:pt modelId="{4C1D5E0B-B3BA-0E4B-A8C7-63DBA1063E91}" type="sibTrans" cxnId="{C589C02C-7998-6E47-97C6-3F97E8B472E3}">
      <dgm:prSet/>
      <dgm:spPr/>
      <dgm:t>
        <a:bodyPr/>
        <a:lstStyle/>
        <a:p>
          <a:endParaRPr lang="en-US"/>
        </a:p>
      </dgm:t>
    </dgm:pt>
    <dgm:pt modelId="{B4ABFD68-E1FB-0F4F-970D-5442D794A582}">
      <dgm:prSet custT="1"/>
      <dgm:spPr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</a:gradFill>
      </dgm:spPr>
      <dgm:t>
        <a:bodyPr/>
        <a:lstStyle/>
        <a:p>
          <a:pPr rtl="0"/>
          <a:r>
            <a:rPr lang="en-US" sz="1800" b="1" dirty="0" smtClean="0"/>
            <a:t>Driver’s license in some states</a:t>
          </a:r>
          <a:endParaRPr lang="en-US" sz="1800" b="1" dirty="0"/>
        </a:p>
      </dgm:t>
    </dgm:pt>
    <dgm:pt modelId="{8EE6C0E5-C6B0-DE45-A02B-42B4A1721D36}" type="parTrans" cxnId="{F092A7D8-C2F5-A64D-B3C3-379249537DE6}">
      <dgm:prSet/>
      <dgm:spPr/>
      <dgm:t>
        <a:bodyPr/>
        <a:lstStyle/>
        <a:p>
          <a:endParaRPr lang="en-US"/>
        </a:p>
      </dgm:t>
    </dgm:pt>
    <dgm:pt modelId="{48BC5F3C-7078-D843-814A-6F1D303D3E65}" type="sibTrans" cxnId="{F092A7D8-C2F5-A64D-B3C3-379249537DE6}">
      <dgm:prSet/>
      <dgm:spPr/>
      <dgm:t>
        <a:bodyPr/>
        <a:lstStyle/>
        <a:p>
          <a:endParaRPr lang="en-US"/>
        </a:p>
      </dgm:t>
    </dgm:pt>
    <dgm:pt modelId="{A8D2DA59-67CB-4C04-8EFD-15B7D89DCAAC}">
      <dgm:prSet/>
      <dgm:spPr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</a:gradFill>
      </dgm:spPr>
      <dgm:t>
        <a:bodyPr/>
        <a:lstStyle/>
        <a:p>
          <a:pPr rtl="0"/>
          <a:r>
            <a:rPr lang="en-US" b="1" dirty="0" smtClean="0"/>
            <a:t>Not a green card or visa</a:t>
          </a:r>
          <a:endParaRPr lang="en-US" b="1" dirty="0"/>
        </a:p>
      </dgm:t>
    </dgm:pt>
    <dgm:pt modelId="{E212BDD5-9CDC-418B-A585-A120DAA998FF}" type="parTrans" cxnId="{3DA38EE6-1EE9-4A4A-A426-5E21C2B0ED4D}">
      <dgm:prSet/>
      <dgm:spPr/>
      <dgm:t>
        <a:bodyPr/>
        <a:lstStyle/>
        <a:p>
          <a:endParaRPr lang="en-US"/>
        </a:p>
      </dgm:t>
    </dgm:pt>
    <dgm:pt modelId="{9BB8E653-2E4B-451D-B6D7-3ABA3218C279}" type="sibTrans" cxnId="{3DA38EE6-1EE9-4A4A-A426-5E21C2B0ED4D}">
      <dgm:prSet/>
      <dgm:spPr/>
      <dgm:t>
        <a:bodyPr/>
        <a:lstStyle/>
        <a:p>
          <a:endParaRPr lang="en-US"/>
        </a:p>
      </dgm:t>
    </dgm:pt>
    <dgm:pt modelId="{1192CEA2-0AF5-4850-A43E-3CA7CE3708C4}">
      <dgm:prSet custT="1"/>
      <dgm:spPr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</a:gradFill>
      </dgm:spPr>
      <dgm:t>
        <a:bodyPr/>
        <a:lstStyle/>
        <a:p>
          <a:pPr rtl="0"/>
          <a:r>
            <a:rPr lang="en-US" sz="1800" b="1" dirty="0" smtClean="0"/>
            <a:t>May request permission to travel abroad</a:t>
          </a:r>
          <a:endParaRPr lang="en-US" sz="1800" b="1" dirty="0"/>
        </a:p>
      </dgm:t>
    </dgm:pt>
    <dgm:pt modelId="{15806AD4-34EE-457A-B625-21715B05B002}" type="parTrans" cxnId="{2B51AAB0-0838-4890-90FB-DD2F3AEF6FC2}">
      <dgm:prSet/>
      <dgm:spPr/>
      <dgm:t>
        <a:bodyPr/>
        <a:lstStyle/>
        <a:p>
          <a:endParaRPr lang="en-US"/>
        </a:p>
      </dgm:t>
    </dgm:pt>
    <dgm:pt modelId="{F87FE06E-4D5B-4D20-A593-5871B7D72F4D}" type="sibTrans" cxnId="{2B51AAB0-0838-4890-90FB-DD2F3AEF6FC2}">
      <dgm:prSet/>
      <dgm:spPr/>
      <dgm:t>
        <a:bodyPr/>
        <a:lstStyle/>
        <a:p>
          <a:endParaRPr lang="en-US"/>
        </a:p>
      </dgm:t>
    </dgm:pt>
    <dgm:pt modelId="{1281A01C-345D-CC46-8524-E12D5CC4E02A}" type="pres">
      <dgm:prSet presAssocID="{43AE5BD7-D39D-1546-8748-D2EEAEC239F5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81E56CA-6CF4-4C4D-B0AF-3EDDD4F83730}" type="pres">
      <dgm:prSet presAssocID="{C982E7DC-D8D6-504E-81A7-70F0D465D163}" presName="compNode" presStyleCnt="0"/>
      <dgm:spPr/>
    </dgm:pt>
    <dgm:pt modelId="{562FFFCA-F8D4-C942-B9C2-412A84D6049A}" type="pres">
      <dgm:prSet presAssocID="{C982E7DC-D8D6-504E-81A7-70F0D465D163}" presName="aNode" presStyleLbl="bgShp" presStyleIdx="0" presStyleCnt="2"/>
      <dgm:spPr/>
      <dgm:t>
        <a:bodyPr/>
        <a:lstStyle/>
        <a:p>
          <a:endParaRPr lang="en-US"/>
        </a:p>
      </dgm:t>
    </dgm:pt>
    <dgm:pt modelId="{A2EBE018-9D4D-644B-8F76-91EEFCA30676}" type="pres">
      <dgm:prSet presAssocID="{C982E7DC-D8D6-504E-81A7-70F0D465D163}" presName="textNode" presStyleLbl="bgShp" presStyleIdx="0" presStyleCnt="2"/>
      <dgm:spPr/>
      <dgm:t>
        <a:bodyPr/>
        <a:lstStyle/>
        <a:p>
          <a:endParaRPr lang="en-US"/>
        </a:p>
      </dgm:t>
    </dgm:pt>
    <dgm:pt modelId="{7CD930C4-963C-214D-82BA-40AA13D1937F}" type="pres">
      <dgm:prSet presAssocID="{C982E7DC-D8D6-504E-81A7-70F0D465D163}" presName="compChildNode" presStyleCnt="0"/>
      <dgm:spPr/>
    </dgm:pt>
    <dgm:pt modelId="{9906FA6E-8D1D-DD43-8CC4-E89D6B7B30BE}" type="pres">
      <dgm:prSet presAssocID="{C982E7DC-D8D6-504E-81A7-70F0D465D163}" presName="theInnerList" presStyleCnt="0"/>
      <dgm:spPr/>
    </dgm:pt>
    <dgm:pt modelId="{2A77F8C4-7283-DF4E-AC84-67B19E51F768}" type="pres">
      <dgm:prSet presAssocID="{813ABEBC-FD7C-0A4B-8A25-6F6862308388}" presName="childNode" presStyleLbl="node1" presStyleIdx="0" presStyleCnt="8" custScaleY="218511" custLinFactY="-64537" custLinFactNeighborX="1652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F430D0-9F79-B64C-9CF6-119B4DBB16CE}" type="pres">
      <dgm:prSet presAssocID="{813ABEBC-FD7C-0A4B-8A25-6F6862308388}" presName="aSpace2" presStyleCnt="0"/>
      <dgm:spPr/>
    </dgm:pt>
    <dgm:pt modelId="{C2F486C6-B468-0749-A9E3-D6A6BBF40BE1}" type="pres">
      <dgm:prSet presAssocID="{BB686662-63A6-AC49-8915-E914FF615792}" presName="childNode" presStyleLbl="node1" presStyleIdx="1" presStyleCnt="8" custLinFactY="-64150" custLinFactNeighborX="1000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410551-C968-0B44-B548-2321E72E8E79}" type="pres">
      <dgm:prSet presAssocID="{BB686662-63A6-AC49-8915-E914FF615792}" presName="aSpace2" presStyleCnt="0"/>
      <dgm:spPr/>
    </dgm:pt>
    <dgm:pt modelId="{FA000AC2-3F1D-CB48-9069-DDAE9AAA8965}" type="pres">
      <dgm:prSet presAssocID="{FC9C9BAF-D2A6-3D4C-B1A2-32FF616B5400}" presName="childNode" presStyleLbl="node1" presStyleIdx="2" presStyleCnt="8" custLinFactY="-54583" custLinFactNeighborX="1000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2ED82F-193C-B449-A440-0AD6FC156922}" type="pres">
      <dgm:prSet presAssocID="{FC9C9BAF-D2A6-3D4C-B1A2-32FF616B5400}" presName="aSpace2" presStyleCnt="0"/>
      <dgm:spPr/>
    </dgm:pt>
    <dgm:pt modelId="{6BFDB07C-931E-2643-93F5-67351BB0D398}" type="pres">
      <dgm:prSet presAssocID="{B4ABFD68-E1FB-0F4F-970D-5442D794A582}" presName="childNode" presStyleLbl="node1" presStyleIdx="3" presStyleCnt="8" custScaleY="125332" custLinFactY="-45017" custLinFactNeighborX="1953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10894E-D3A0-4C30-A73B-A0714CAAD41B}" type="pres">
      <dgm:prSet presAssocID="{B4ABFD68-E1FB-0F4F-970D-5442D794A582}" presName="aSpace2" presStyleCnt="0"/>
      <dgm:spPr/>
    </dgm:pt>
    <dgm:pt modelId="{558B6AFE-A1B3-49DD-AAB8-988D32EC921E}" type="pres">
      <dgm:prSet presAssocID="{1192CEA2-0AF5-4850-A43E-3CA7CE3708C4}" presName="childNode" presStyleLbl="node1" presStyleIdx="4" presStyleCnt="8" custScaleY="122743" custLinFactY="-19832" custLinFactNeighborX="1000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58A3AB-7C5A-FC41-A095-B76499C002DB}" type="pres">
      <dgm:prSet presAssocID="{C982E7DC-D8D6-504E-81A7-70F0D465D163}" presName="aSpace" presStyleCnt="0"/>
      <dgm:spPr/>
    </dgm:pt>
    <dgm:pt modelId="{24DB02DF-E744-B44F-A918-F45F67CDF7BF}" type="pres">
      <dgm:prSet presAssocID="{41DFAB5F-F6D8-D04D-A2BD-751FD2885066}" presName="compNode" presStyleCnt="0"/>
      <dgm:spPr/>
    </dgm:pt>
    <dgm:pt modelId="{1F28833A-9BAF-8A42-AC56-B1EE51DA2DD7}" type="pres">
      <dgm:prSet presAssocID="{41DFAB5F-F6D8-D04D-A2BD-751FD2885066}" presName="aNode" presStyleLbl="bgShp" presStyleIdx="1" presStyleCnt="2"/>
      <dgm:spPr/>
      <dgm:t>
        <a:bodyPr/>
        <a:lstStyle/>
        <a:p>
          <a:endParaRPr lang="en-US"/>
        </a:p>
      </dgm:t>
    </dgm:pt>
    <dgm:pt modelId="{E0A7F4EA-35DC-9843-A4BC-A03631AAFF7A}" type="pres">
      <dgm:prSet presAssocID="{41DFAB5F-F6D8-D04D-A2BD-751FD2885066}" presName="textNode" presStyleLbl="bgShp" presStyleIdx="1" presStyleCnt="2"/>
      <dgm:spPr/>
      <dgm:t>
        <a:bodyPr/>
        <a:lstStyle/>
        <a:p>
          <a:endParaRPr lang="en-US"/>
        </a:p>
      </dgm:t>
    </dgm:pt>
    <dgm:pt modelId="{B1688A0A-9946-DD4E-841E-368BE4A87130}" type="pres">
      <dgm:prSet presAssocID="{41DFAB5F-F6D8-D04D-A2BD-751FD2885066}" presName="compChildNode" presStyleCnt="0"/>
      <dgm:spPr/>
    </dgm:pt>
    <dgm:pt modelId="{00A01FAB-1AAF-2542-8AE3-FFB80C94096A}" type="pres">
      <dgm:prSet presAssocID="{41DFAB5F-F6D8-D04D-A2BD-751FD2885066}" presName="theInnerList" presStyleCnt="0"/>
      <dgm:spPr/>
    </dgm:pt>
    <dgm:pt modelId="{E367797E-99DF-490E-A299-A32B7F7BC4AC}" type="pres">
      <dgm:prSet presAssocID="{A8D2DA59-67CB-4C04-8EFD-15B7D89DCAAC}" presName="child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B39EF7-4FA9-413F-AB3A-3BC5E303F23D}" type="pres">
      <dgm:prSet presAssocID="{A8D2DA59-67CB-4C04-8EFD-15B7D89DCAAC}" presName="aSpace2" presStyleCnt="0"/>
      <dgm:spPr/>
    </dgm:pt>
    <dgm:pt modelId="{1C69DD1F-8C9B-384A-945A-5A80447DA09D}" type="pres">
      <dgm:prSet presAssocID="{1E33A08E-511B-A048-A28C-551B15FC109C}" presName="child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B3140E-696F-6549-AB4A-B784FE0E189E}" type="pres">
      <dgm:prSet presAssocID="{1E33A08E-511B-A048-A28C-551B15FC109C}" presName="aSpace2" presStyleCnt="0"/>
      <dgm:spPr/>
    </dgm:pt>
    <dgm:pt modelId="{CB2FDF2F-52E6-864D-BD11-7E3E0969A44D}" type="pres">
      <dgm:prSet presAssocID="{6456F691-1D1C-3447-9AB9-9EF225D7D5F8}" presName="child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D7B47D-6C6F-4EFF-94D4-57667D4A2E96}" type="presOf" srcId="{A8D2DA59-67CB-4C04-8EFD-15B7D89DCAAC}" destId="{E367797E-99DF-490E-A299-A32B7F7BC4AC}" srcOrd="0" destOrd="0" presId="urn:microsoft.com/office/officeart/2005/8/layout/lProcess2"/>
    <dgm:cxn modelId="{3DA38EE6-1EE9-4A4A-A426-5E21C2B0ED4D}" srcId="{41DFAB5F-F6D8-D04D-A2BD-751FD2885066}" destId="{A8D2DA59-67CB-4C04-8EFD-15B7D89DCAAC}" srcOrd="0" destOrd="0" parTransId="{E212BDD5-9CDC-418B-A585-A120DAA998FF}" sibTransId="{9BB8E653-2E4B-451D-B6D7-3ABA3218C279}"/>
    <dgm:cxn modelId="{1736FBA7-67FC-46D8-87CE-74C0CD54A68B}" type="presOf" srcId="{1E33A08E-511B-A048-A28C-551B15FC109C}" destId="{1C69DD1F-8C9B-384A-945A-5A80447DA09D}" srcOrd="0" destOrd="0" presId="urn:microsoft.com/office/officeart/2005/8/layout/lProcess2"/>
    <dgm:cxn modelId="{C030B350-F054-4090-B4BB-78D655AC5499}" type="presOf" srcId="{FC9C9BAF-D2A6-3D4C-B1A2-32FF616B5400}" destId="{FA000AC2-3F1D-CB48-9069-DDAE9AAA8965}" srcOrd="0" destOrd="0" presId="urn:microsoft.com/office/officeart/2005/8/layout/lProcess2"/>
    <dgm:cxn modelId="{EC894932-95BF-6A45-9272-D4A07844F855}" srcId="{43AE5BD7-D39D-1546-8748-D2EEAEC239F5}" destId="{41DFAB5F-F6D8-D04D-A2BD-751FD2885066}" srcOrd="1" destOrd="0" parTransId="{61762E3E-6295-AA40-ADB4-1CE2EF3E775E}" sibTransId="{D05A27C8-8BEA-A443-83CF-5FA6DD813C63}"/>
    <dgm:cxn modelId="{82C89F1D-3CF5-430D-B8E1-A7C93DEF77B6}" type="presOf" srcId="{1192CEA2-0AF5-4850-A43E-3CA7CE3708C4}" destId="{558B6AFE-A1B3-49DD-AAB8-988D32EC921E}" srcOrd="0" destOrd="0" presId="urn:microsoft.com/office/officeart/2005/8/layout/lProcess2"/>
    <dgm:cxn modelId="{FD856AF4-FF63-4CD4-8366-BBCA92331A1F}" type="presOf" srcId="{BB686662-63A6-AC49-8915-E914FF615792}" destId="{C2F486C6-B468-0749-A9E3-D6A6BBF40BE1}" srcOrd="0" destOrd="0" presId="urn:microsoft.com/office/officeart/2005/8/layout/lProcess2"/>
    <dgm:cxn modelId="{4FC1E173-62CF-492A-847E-1F934CB5ADD6}" type="presOf" srcId="{B4ABFD68-E1FB-0F4F-970D-5442D794A582}" destId="{6BFDB07C-931E-2643-93F5-67351BB0D398}" srcOrd="0" destOrd="0" presId="urn:microsoft.com/office/officeart/2005/8/layout/lProcess2"/>
    <dgm:cxn modelId="{EAE82EDB-5029-114F-8A0E-F80C4DDBF240}" srcId="{41DFAB5F-F6D8-D04D-A2BD-751FD2885066}" destId="{1E33A08E-511B-A048-A28C-551B15FC109C}" srcOrd="1" destOrd="0" parTransId="{64593C8B-E2C3-DF48-A9C3-9F9312FBF6DE}" sibTransId="{FE2E1A35-0008-6E4C-B8C3-BC3F0E920BE4}"/>
    <dgm:cxn modelId="{F092A7D8-C2F5-A64D-B3C3-379249537DE6}" srcId="{C982E7DC-D8D6-504E-81A7-70F0D465D163}" destId="{B4ABFD68-E1FB-0F4F-970D-5442D794A582}" srcOrd="3" destOrd="0" parTransId="{8EE6C0E5-C6B0-DE45-A02B-42B4A1721D36}" sibTransId="{48BC5F3C-7078-D843-814A-6F1D303D3E65}"/>
    <dgm:cxn modelId="{43EF6461-4747-4C26-BA3C-7F4E60BFE566}" type="presOf" srcId="{6456F691-1D1C-3447-9AB9-9EF225D7D5F8}" destId="{CB2FDF2F-52E6-864D-BD11-7E3E0969A44D}" srcOrd="0" destOrd="0" presId="urn:microsoft.com/office/officeart/2005/8/layout/lProcess2"/>
    <dgm:cxn modelId="{D38BD840-6CAD-49CE-88BB-9DD44913E9D4}" type="presOf" srcId="{41DFAB5F-F6D8-D04D-A2BD-751FD2885066}" destId="{1F28833A-9BAF-8A42-AC56-B1EE51DA2DD7}" srcOrd="0" destOrd="0" presId="urn:microsoft.com/office/officeart/2005/8/layout/lProcess2"/>
    <dgm:cxn modelId="{0D9B52E2-0738-354C-8700-C589A11A2B8A}" srcId="{C982E7DC-D8D6-504E-81A7-70F0D465D163}" destId="{BB686662-63A6-AC49-8915-E914FF615792}" srcOrd="1" destOrd="0" parTransId="{AFE5193C-42E6-D842-9793-198EBA08881E}" sibTransId="{116D33DA-C91D-2446-8407-898C510B59A9}"/>
    <dgm:cxn modelId="{2B51AAB0-0838-4890-90FB-DD2F3AEF6FC2}" srcId="{C982E7DC-D8D6-504E-81A7-70F0D465D163}" destId="{1192CEA2-0AF5-4850-A43E-3CA7CE3708C4}" srcOrd="4" destOrd="0" parTransId="{15806AD4-34EE-457A-B625-21715B05B002}" sibTransId="{F87FE06E-4D5B-4D20-A593-5871B7D72F4D}"/>
    <dgm:cxn modelId="{16D2AAEF-4E2D-4796-B8DD-A6376C0A5F99}" type="presOf" srcId="{C982E7DC-D8D6-504E-81A7-70F0D465D163}" destId="{562FFFCA-F8D4-C942-B9C2-412A84D6049A}" srcOrd="0" destOrd="0" presId="urn:microsoft.com/office/officeart/2005/8/layout/lProcess2"/>
    <dgm:cxn modelId="{247292EB-1905-5842-91D1-E74890E879F9}" srcId="{C982E7DC-D8D6-504E-81A7-70F0D465D163}" destId="{FC9C9BAF-D2A6-3D4C-B1A2-32FF616B5400}" srcOrd="2" destOrd="0" parTransId="{43F48711-CFA7-F541-8F0C-BB5E523F0525}" sibTransId="{528D33FE-5AC8-9B44-9C32-CAFD1FA83CFE}"/>
    <dgm:cxn modelId="{A836C6F2-B208-1743-91E5-743266ED740B}" srcId="{C982E7DC-D8D6-504E-81A7-70F0D465D163}" destId="{813ABEBC-FD7C-0A4B-8A25-6F6862308388}" srcOrd="0" destOrd="0" parTransId="{2B3BEF7A-D31D-3C47-86CE-504B1D7EBAA2}" sibTransId="{DB92D373-9628-2C4B-9847-BED297A1E24C}"/>
    <dgm:cxn modelId="{846309CC-0B30-5340-AB76-286B8BFCFB2F}" srcId="{43AE5BD7-D39D-1546-8748-D2EEAEC239F5}" destId="{C982E7DC-D8D6-504E-81A7-70F0D465D163}" srcOrd="0" destOrd="0" parTransId="{09CC203F-D843-E047-94F2-5D50F404312B}" sibTransId="{C1A8CF59-D732-D648-B3B5-B8D05131D243}"/>
    <dgm:cxn modelId="{FBD4834E-ECF0-47EE-8988-925CD396B29F}" type="presOf" srcId="{813ABEBC-FD7C-0A4B-8A25-6F6862308388}" destId="{2A77F8C4-7283-DF4E-AC84-67B19E51F768}" srcOrd="0" destOrd="0" presId="urn:microsoft.com/office/officeart/2005/8/layout/lProcess2"/>
    <dgm:cxn modelId="{6FBFCD6E-2865-4E82-98B9-CA4D297BD041}" type="presOf" srcId="{41DFAB5F-F6D8-D04D-A2BD-751FD2885066}" destId="{E0A7F4EA-35DC-9843-A4BC-A03631AAFF7A}" srcOrd="1" destOrd="0" presId="urn:microsoft.com/office/officeart/2005/8/layout/lProcess2"/>
    <dgm:cxn modelId="{1F2179C1-464A-41C9-A4A2-736332223BC0}" type="presOf" srcId="{C982E7DC-D8D6-504E-81A7-70F0D465D163}" destId="{A2EBE018-9D4D-644B-8F76-91EEFCA30676}" srcOrd="1" destOrd="0" presId="urn:microsoft.com/office/officeart/2005/8/layout/lProcess2"/>
    <dgm:cxn modelId="{C589C02C-7998-6E47-97C6-3F97E8B472E3}" srcId="{41DFAB5F-F6D8-D04D-A2BD-751FD2885066}" destId="{6456F691-1D1C-3447-9AB9-9EF225D7D5F8}" srcOrd="2" destOrd="0" parTransId="{655296D8-7BFF-8240-8957-56D524757920}" sibTransId="{4C1D5E0B-B3BA-0E4B-A8C7-63DBA1063E91}"/>
    <dgm:cxn modelId="{36A43743-A5B3-4DDA-9743-FCB7B97D7202}" type="presOf" srcId="{43AE5BD7-D39D-1546-8748-D2EEAEC239F5}" destId="{1281A01C-345D-CC46-8524-E12D5CC4E02A}" srcOrd="0" destOrd="0" presId="urn:microsoft.com/office/officeart/2005/8/layout/lProcess2"/>
    <dgm:cxn modelId="{4C199B50-98FC-4CD2-93F6-BBD89739BA48}" type="presParOf" srcId="{1281A01C-345D-CC46-8524-E12D5CC4E02A}" destId="{081E56CA-6CF4-4C4D-B0AF-3EDDD4F83730}" srcOrd="0" destOrd="0" presId="urn:microsoft.com/office/officeart/2005/8/layout/lProcess2"/>
    <dgm:cxn modelId="{62909055-3D93-4EC7-B6FC-1057AAA135DF}" type="presParOf" srcId="{081E56CA-6CF4-4C4D-B0AF-3EDDD4F83730}" destId="{562FFFCA-F8D4-C942-B9C2-412A84D6049A}" srcOrd="0" destOrd="0" presId="urn:microsoft.com/office/officeart/2005/8/layout/lProcess2"/>
    <dgm:cxn modelId="{289190FD-AF3E-4195-8EC6-A13C847B3F39}" type="presParOf" srcId="{081E56CA-6CF4-4C4D-B0AF-3EDDD4F83730}" destId="{A2EBE018-9D4D-644B-8F76-91EEFCA30676}" srcOrd="1" destOrd="0" presId="urn:microsoft.com/office/officeart/2005/8/layout/lProcess2"/>
    <dgm:cxn modelId="{EBCDAFAA-8FBC-42CF-85D3-8B08CA13A05F}" type="presParOf" srcId="{081E56CA-6CF4-4C4D-B0AF-3EDDD4F83730}" destId="{7CD930C4-963C-214D-82BA-40AA13D1937F}" srcOrd="2" destOrd="0" presId="urn:microsoft.com/office/officeart/2005/8/layout/lProcess2"/>
    <dgm:cxn modelId="{209F6EA9-E7C6-4B9F-B894-D7FDD8400974}" type="presParOf" srcId="{7CD930C4-963C-214D-82BA-40AA13D1937F}" destId="{9906FA6E-8D1D-DD43-8CC4-E89D6B7B30BE}" srcOrd="0" destOrd="0" presId="urn:microsoft.com/office/officeart/2005/8/layout/lProcess2"/>
    <dgm:cxn modelId="{6C33E7A1-1140-4E72-9780-2B08207EF815}" type="presParOf" srcId="{9906FA6E-8D1D-DD43-8CC4-E89D6B7B30BE}" destId="{2A77F8C4-7283-DF4E-AC84-67B19E51F768}" srcOrd="0" destOrd="0" presId="urn:microsoft.com/office/officeart/2005/8/layout/lProcess2"/>
    <dgm:cxn modelId="{3AFA02F7-F8BF-4D91-B22A-7E8E073C2AC0}" type="presParOf" srcId="{9906FA6E-8D1D-DD43-8CC4-E89D6B7B30BE}" destId="{6CF430D0-9F79-B64C-9CF6-119B4DBB16CE}" srcOrd="1" destOrd="0" presId="urn:microsoft.com/office/officeart/2005/8/layout/lProcess2"/>
    <dgm:cxn modelId="{27D01D43-71F5-4CBF-A1B2-81600C7836ED}" type="presParOf" srcId="{9906FA6E-8D1D-DD43-8CC4-E89D6B7B30BE}" destId="{C2F486C6-B468-0749-A9E3-D6A6BBF40BE1}" srcOrd="2" destOrd="0" presId="urn:microsoft.com/office/officeart/2005/8/layout/lProcess2"/>
    <dgm:cxn modelId="{AB4923AE-02CB-4050-ABCE-6614ABBA4DFE}" type="presParOf" srcId="{9906FA6E-8D1D-DD43-8CC4-E89D6B7B30BE}" destId="{EF410551-C968-0B44-B548-2321E72E8E79}" srcOrd="3" destOrd="0" presId="urn:microsoft.com/office/officeart/2005/8/layout/lProcess2"/>
    <dgm:cxn modelId="{AAD70FF7-EAB2-4366-8933-593C8903E649}" type="presParOf" srcId="{9906FA6E-8D1D-DD43-8CC4-E89D6B7B30BE}" destId="{FA000AC2-3F1D-CB48-9069-DDAE9AAA8965}" srcOrd="4" destOrd="0" presId="urn:microsoft.com/office/officeart/2005/8/layout/lProcess2"/>
    <dgm:cxn modelId="{BE1474B5-52A1-4652-B17E-95D516917412}" type="presParOf" srcId="{9906FA6E-8D1D-DD43-8CC4-E89D6B7B30BE}" destId="{112ED82F-193C-B449-A440-0AD6FC156922}" srcOrd="5" destOrd="0" presId="urn:microsoft.com/office/officeart/2005/8/layout/lProcess2"/>
    <dgm:cxn modelId="{10443E1D-A847-4FA6-A8C5-CE230A327B6D}" type="presParOf" srcId="{9906FA6E-8D1D-DD43-8CC4-E89D6B7B30BE}" destId="{6BFDB07C-931E-2643-93F5-67351BB0D398}" srcOrd="6" destOrd="0" presId="urn:microsoft.com/office/officeart/2005/8/layout/lProcess2"/>
    <dgm:cxn modelId="{A43BFF83-17D9-47EF-888E-444E9A558BFC}" type="presParOf" srcId="{9906FA6E-8D1D-DD43-8CC4-E89D6B7B30BE}" destId="{D810894E-D3A0-4C30-A73B-A0714CAAD41B}" srcOrd="7" destOrd="0" presId="urn:microsoft.com/office/officeart/2005/8/layout/lProcess2"/>
    <dgm:cxn modelId="{C02BD1E7-5B57-43F4-A281-55CC0BB7E4E3}" type="presParOf" srcId="{9906FA6E-8D1D-DD43-8CC4-E89D6B7B30BE}" destId="{558B6AFE-A1B3-49DD-AAB8-988D32EC921E}" srcOrd="8" destOrd="0" presId="urn:microsoft.com/office/officeart/2005/8/layout/lProcess2"/>
    <dgm:cxn modelId="{E7C47109-A7C0-43DE-AE8D-DF11086D5313}" type="presParOf" srcId="{1281A01C-345D-CC46-8524-E12D5CC4E02A}" destId="{1358A3AB-7C5A-FC41-A095-B76499C002DB}" srcOrd="1" destOrd="0" presId="urn:microsoft.com/office/officeart/2005/8/layout/lProcess2"/>
    <dgm:cxn modelId="{EABAB3DA-73BF-419D-B6EF-978CFB59DF08}" type="presParOf" srcId="{1281A01C-345D-CC46-8524-E12D5CC4E02A}" destId="{24DB02DF-E744-B44F-A918-F45F67CDF7BF}" srcOrd="2" destOrd="0" presId="urn:microsoft.com/office/officeart/2005/8/layout/lProcess2"/>
    <dgm:cxn modelId="{8061B114-B08A-4F97-AA58-F03D851155F1}" type="presParOf" srcId="{24DB02DF-E744-B44F-A918-F45F67CDF7BF}" destId="{1F28833A-9BAF-8A42-AC56-B1EE51DA2DD7}" srcOrd="0" destOrd="0" presId="urn:microsoft.com/office/officeart/2005/8/layout/lProcess2"/>
    <dgm:cxn modelId="{FC74E16F-8EA0-497F-A5A1-9CE612DEBE94}" type="presParOf" srcId="{24DB02DF-E744-B44F-A918-F45F67CDF7BF}" destId="{E0A7F4EA-35DC-9843-A4BC-A03631AAFF7A}" srcOrd="1" destOrd="0" presId="urn:microsoft.com/office/officeart/2005/8/layout/lProcess2"/>
    <dgm:cxn modelId="{45A2702F-0F23-43A1-AD9B-72BEF0530313}" type="presParOf" srcId="{24DB02DF-E744-B44F-A918-F45F67CDF7BF}" destId="{B1688A0A-9946-DD4E-841E-368BE4A87130}" srcOrd="2" destOrd="0" presId="urn:microsoft.com/office/officeart/2005/8/layout/lProcess2"/>
    <dgm:cxn modelId="{923091AC-1318-427F-B41D-7E8FFF7CCF2A}" type="presParOf" srcId="{B1688A0A-9946-DD4E-841E-368BE4A87130}" destId="{00A01FAB-1AAF-2542-8AE3-FFB80C94096A}" srcOrd="0" destOrd="0" presId="urn:microsoft.com/office/officeart/2005/8/layout/lProcess2"/>
    <dgm:cxn modelId="{C726896D-50EE-41FD-9FB5-C4153C154D5D}" type="presParOf" srcId="{00A01FAB-1AAF-2542-8AE3-FFB80C94096A}" destId="{E367797E-99DF-490E-A299-A32B7F7BC4AC}" srcOrd="0" destOrd="0" presId="urn:microsoft.com/office/officeart/2005/8/layout/lProcess2"/>
    <dgm:cxn modelId="{2F91B9D8-F971-404A-BED0-E71DE2D20D08}" type="presParOf" srcId="{00A01FAB-1AAF-2542-8AE3-FFB80C94096A}" destId="{83B39EF7-4FA9-413F-AB3A-3BC5E303F23D}" srcOrd="1" destOrd="0" presId="urn:microsoft.com/office/officeart/2005/8/layout/lProcess2"/>
    <dgm:cxn modelId="{9A8A9318-B0AD-4ED4-8010-A0A02B4EB580}" type="presParOf" srcId="{00A01FAB-1AAF-2542-8AE3-FFB80C94096A}" destId="{1C69DD1F-8C9B-384A-945A-5A80447DA09D}" srcOrd="2" destOrd="0" presId="urn:microsoft.com/office/officeart/2005/8/layout/lProcess2"/>
    <dgm:cxn modelId="{366FA6F6-25C8-43A4-AF0E-E1B03724C9BC}" type="presParOf" srcId="{00A01FAB-1AAF-2542-8AE3-FFB80C94096A}" destId="{99B3140E-696F-6549-AB4A-B784FE0E189E}" srcOrd="3" destOrd="0" presId="urn:microsoft.com/office/officeart/2005/8/layout/lProcess2"/>
    <dgm:cxn modelId="{C5A81A7E-12FC-4A07-BF3C-4700151EA8DC}" type="presParOf" srcId="{00A01FAB-1AAF-2542-8AE3-FFB80C94096A}" destId="{CB2FDF2F-52E6-864D-BD11-7E3E0969A44D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B769B2-2639-394D-9639-D7F098D08BE8}">
      <dsp:nvSpPr>
        <dsp:cNvPr id="0" name=""/>
        <dsp:cNvSpPr/>
      </dsp:nvSpPr>
      <dsp:spPr>
        <a:xfrm>
          <a:off x="0" y="36867"/>
          <a:ext cx="8011856" cy="97344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Parent of a U.S. citizen or permanent resident (green card holder), as of November 20, 2014;</a:t>
          </a:r>
          <a:endParaRPr lang="en-US" sz="2400" b="1" kern="1200" dirty="0"/>
        </a:p>
      </dsp:txBody>
      <dsp:txXfrm>
        <a:off x="47519" y="84386"/>
        <a:ext cx="7916818" cy="878402"/>
      </dsp:txXfrm>
    </dsp:sp>
    <dsp:sp modelId="{13D6B26C-BEE0-A746-924F-C32C0BCB3457}">
      <dsp:nvSpPr>
        <dsp:cNvPr id="0" name=""/>
        <dsp:cNvSpPr/>
      </dsp:nvSpPr>
      <dsp:spPr>
        <a:xfrm>
          <a:off x="0" y="1160067"/>
          <a:ext cx="8011856" cy="973440"/>
        </a:xfrm>
        <a:prstGeom prst="roundRect">
          <a:avLst/>
        </a:prstGeom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shade val="50000"/>
                <a:hueOff val="322860"/>
                <a:satOff val="-27577"/>
                <a:lumOff val="25495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Continuously resided in the U.S. since January 1, 2010;</a:t>
          </a:r>
          <a:endParaRPr lang="en-US" sz="2400" kern="1200" dirty="0"/>
        </a:p>
      </dsp:txBody>
      <dsp:txXfrm>
        <a:off x="47519" y="1207586"/>
        <a:ext cx="7916818" cy="878402"/>
      </dsp:txXfrm>
    </dsp:sp>
    <dsp:sp modelId="{B105445B-5C9C-EA4A-A252-264F91847A0F}">
      <dsp:nvSpPr>
        <dsp:cNvPr id="0" name=""/>
        <dsp:cNvSpPr/>
      </dsp:nvSpPr>
      <dsp:spPr>
        <a:xfrm>
          <a:off x="0" y="2283267"/>
          <a:ext cx="8011856" cy="973440"/>
        </a:xfrm>
        <a:prstGeom prst="roundRect">
          <a:avLst/>
        </a:prstGeom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shade val="50000"/>
                <a:hueOff val="645719"/>
                <a:satOff val="-55153"/>
                <a:lumOff val="50991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Physically present in the U.S. on November 20, 2014 and at the time of request;</a:t>
          </a:r>
          <a:endParaRPr lang="en-US" sz="2400" kern="1200" dirty="0"/>
        </a:p>
      </dsp:txBody>
      <dsp:txXfrm>
        <a:off x="47519" y="2330786"/>
        <a:ext cx="7916818" cy="878402"/>
      </dsp:txXfrm>
    </dsp:sp>
    <dsp:sp modelId="{B3AA285E-9572-8E4C-A0E7-7ADE75AA4E91}">
      <dsp:nvSpPr>
        <dsp:cNvPr id="0" name=""/>
        <dsp:cNvSpPr/>
      </dsp:nvSpPr>
      <dsp:spPr>
        <a:xfrm>
          <a:off x="0" y="3428999"/>
          <a:ext cx="8011856" cy="973440"/>
        </a:xfrm>
        <a:prstGeom prst="roundRect">
          <a:avLst/>
        </a:prstGeom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lumMod val="75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No lawful status as of November 20, 2014</a:t>
          </a:r>
          <a:endParaRPr lang="en-US" sz="2400" kern="1200" dirty="0"/>
        </a:p>
      </dsp:txBody>
      <dsp:txXfrm>
        <a:off x="47519" y="3476518"/>
        <a:ext cx="7916818" cy="8784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2FFFCA-F8D4-C942-B9C2-412A84D6049A}">
      <dsp:nvSpPr>
        <dsp:cNvPr id="0" name=""/>
        <dsp:cNvSpPr/>
      </dsp:nvSpPr>
      <dsp:spPr>
        <a:xfrm>
          <a:off x="3834" y="0"/>
          <a:ext cx="3688289" cy="510687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b="1" kern="1200" dirty="0" smtClean="0"/>
            <a:t>Benefits</a:t>
          </a:r>
          <a:endParaRPr lang="en-US" sz="5100" kern="1200" dirty="0"/>
        </a:p>
      </dsp:txBody>
      <dsp:txXfrm>
        <a:off x="3834" y="0"/>
        <a:ext cx="3688289" cy="1532063"/>
      </dsp:txXfrm>
    </dsp:sp>
    <dsp:sp modelId="{2A77F8C4-7283-DF4E-AC84-67B19E51F768}">
      <dsp:nvSpPr>
        <dsp:cNvPr id="0" name=""/>
        <dsp:cNvSpPr/>
      </dsp:nvSpPr>
      <dsp:spPr>
        <a:xfrm>
          <a:off x="421407" y="1169653"/>
          <a:ext cx="2950631" cy="995218"/>
        </a:xfrm>
        <a:prstGeom prst="roundRect">
          <a:avLst>
            <a:gd name="adj" fmla="val 10000"/>
          </a:avLst>
        </a:prstGeom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Protection from deportation for 3 year period</a:t>
          </a:r>
          <a:endParaRPr lang="en-US" sz="1800" b="1" kern="1200" dirty="0"/>
        </a:p>
      </dsp:txBody>
      <dsp:txXfrm>
        <a:off x="450556" y="1198802"/>
        <a:ext cx="2892333" cy="936920"/>
      </dsp:txXfrm>
    </dsp:sp>
    <dsp:sp modelId="{C2F486C6-B468-0749-A9E3-D6A6BBF40BE1}">
      <dsp:nvSpPr>
        <dsp:cNvPr id="0" name=""/>
        <dsp:cNvSpPr/>
      </dsp:nvSpPr>
      <dsp:spPr>
        <a:xfrm>
          <a:off x="402169" y="2236705"/>
          <a:ext cx="2950631" cy="455454"/>
        </a:xfrm>
        <a:prstGeom prst="roundRect">
          <a:avLst>
            <a:gd name="adj" fmla="val 10000"/>
          </a:avLst>
        </a:prstGeom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Work authorization</a:t>
          </a:r>
          <a:endParaRPr lang="en-US" sz="1800" b="1" kern="1200" dirty="0"/>
        </a:p>
      </dsp:txBody>
      <dsp:txXfrm>
        <a:off x="415509" y="2250045"/>
        <a:ext cx="2923951" cy="428774"/>
      </dsp:txXfrm>
    </dsp:sp>
    <dsp:sp modelId="{FA000AC2-3F1D-CB48-9069-DDAE9AAA8965}">
      <dsp:nvSpPr>
        <dsp:cNvPr id="0" name=""/>
        <dsp:cNvSpPr/>
      </dsp:nvSpPr>
      <dsp:spPr>
        <a:xfrm>
          <a:off x="402169" y="2805803"/>
          <a:ext cx="2950631" cy="455454"/>
        </a:xfrm>
        <a:prstGeom prst="roundRect">
          <a:avLst>
            <a:gd name="adj" fmla="val 10000"/>
          </a:avLst>
        </a:prstGeom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Social security number</a:t>
          </a:r>
          <a:endParaRPr lang="en-US" sz="1800" b="1" kern="1200" dirty="0"/>
        </a:p>
      </dsp:txBody>
      <dsp:txXfrm>
        <a:off x="415509" y="2819143"/>
        <a:ext cx="2923951" cy="428774"/>
      </dsp:txXfrm>
    </dsp:sp>
    <dsp:sp modelId="{6BFDB07C-931E-2643-93F5-67351BB0D398}">
      <dsp:nvSpPr>
        <dsp:cNvPr id="0" name=""/>
        <dsp:cNvSpPr/>
      </dsp:nvSpPr>
      <dsp:spPr>
        <a:xfrm>
          <a:off x="430288" y="3374896"/>
          <a:ext cx="2950631" cy="570830"/>
        </a:xfrm>
        <a:prstGeom prst="roundRect">
          <a:avLst>
            <a:gd name="adj" fmla="val 10000"/>
          </a:avLst>
        </a:prstGeom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Driver’s license in some states</a:t>
          </a:r>
          <a:endParaRPr lang="en-US" sz="1800" b="1" kern="1200" dirty="0"/>
        </a:p>
      </dsp:txBody>
      <dsp:txXfrm>
        <a:off x="447007" y="3391615"/>
        <a:ext cx="2917193" cy="537392"/>
      </dsp:txXfrm>
    </dsp:sp>
    <dsp:sp modelId="{558B6AFE-A1B3-49DD-AAB8-988D32EC921E}">
      <dsp:nvSpPr>
        <dsp:cNvPr id="0" name=""/>
        <dsp:cNvSpPr/>
      </dsp:nvSpPr>
      <dsp:spPr>
        <a:xfrm>
          <a:off x="402169" y="4130503"/>
          <a:ext cx="2950631" cy="559038"/>
        </a:xfrm>
        <a:prstGeom prst="roundRect">
          <a:avLst>
            <a:gd name="adj" fmla="val 10000"/>
          </a:avLst>
        </a:prstGeom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May request permission to travel abroad</a:t>
          </a:r>
          <a:endParaRPr lang="en-US" sz="1800" b="1" kern="1200" dirty="0"/>
        </a:p>
      </dsp:txBody>
      <dsp:txXfrm>
        <a:off x="418543" y="4146877"/>
        <a:ext cx="2917883" cy="526290"/>
      </dsp:txXfrm>
    </dsp:sp>
    <dsp:sp modelId="{1F28833A-9BAF-8A42-AC56-B1EE51DA2DD7}">
      <dsp:nvSpPr>
        <dsp:cNvPr id="0" name=""/>
        <dsp:cNvSpPr/>
      </dsp:nvSpPr>
      <dsp:spPr>
        <a:xfrm>
          <a:off x="3968745" y="0"/>
          <a:ext cx="3688289" cy="510687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b="1" kern="1200" dirty="0" smtClean="0"/>
            <a:t>Limitations </a:t>
          </a:r>
          <a:endParaRPr lang="en-US" sz="5100" kern="1200" dirty="0"/>
        </a:p>
      </dsp:txBody>
      <dsp:txXfrm>
        <a:off x="3968745" y="0"/>
        <a:ext cx="3688289" cy="1532063"/>
      </dsp:txXfrm>
    </dsp:sp>
    <dsp:sp modelId="{E367797E-99DF-490E-A299-A32B7F7BC4AC}">
      <dsp:nvSpPr>
        <dsp:cNvPr id="0" name=""/>
        <dsp:cNvSpPr/>
      </dsp:nvSpPr>
      <dsp:spPr>
        <a:xfrm>
          <a:off x="4337574" y="1532500"/>
          <a:ext cx="2950631" cy="1003297"/>
        </a:xfrm>
        <a:prstGeom prst="roundRect">
          <a:avLst>
            <a:gd name="adj" fmla="val 10000"/>
          </a:avLst>
        </a:prstGeom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Not a green card or visa</a:t>
          </a:r>
          <a:endParaRPr lang="en-US" sz="1700" b="1" kern="1200" dirty="0"/>
        </a:p>
      </dsp:txBody>
      <dsp:txXfrm>
        <a:off x="4366960" y="1561886"/>
        <a:ext cx="2891859" cy="944525"/>
      </dsp:txXfrm>
    </dsp:sp>
    <dsp:sp modelId="{1C69DD1F-8C9B-384A-945A-5A80447DA09D}">
      <dsp:nvSpPr>
        <dsp:cNvPr id="0" name=""/>
        <dsp:cNvSpPr/>
      </dsp:nvSpPr>
      <dsp:spPr>
        <a:xfrm>
          <a:off x="4337574" y="2690150"/>
          <a:ext cx="2950631" cy="1003297"/>
        </a:xfrm>
        <a:prstGeom prst="roundRect">
          <a:avLst>
            <a:gd name="adj" fmla="val 10000"/>
          </a:avLst>
        </a:prstGeom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Not a path to citizenship</a:t>
          </a:r>
          <a:endParaRPr lang="en-US" sz="1700" b="1" kern="1200" dirty="0"/>
        </a:p>
      </dsp:txBody>
      <dsp:txXfrm>
        <a:off x="4366960" y="2719536"/>
        <a:ext cx="2891859" cy="944525"/>
      </dsp:txXfrm>
    </dsp:sp>
    <dsp:sp modelId="{CB2FDF2F-52E6-864D-BD11-7E3E0969A44D}">
      <dsp:nvSpPr>
        <dsp:cNvPr id="0" name=""/>
        <dsp:cNvSpPr/>
      </dsp:nvSpPr>
      <dsp:spPr>
        <a:xfrm>
          <a:off x="4337574" y="3847801"/>
          <a:ext cx="2950631" cy="1003297"/>
        </a:xfrm>
        <a:prstGeom prst="roundRect">
          <a:avLst>
            <a:gd name="adj" fmla="val 10000"/>
          </a:avLst>
        </a:prstGeom>
        <a:gradFill rotWithShape="0">
          <a:gsLst>
            <a:gs pos="100000">
              <a:schemeClr val="accent1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Discretionary case-by-case decision based on DHS enforcement priorities</a:t>
          </a:r>
          <a:endParaRPr lang="en-US" sz="1700" b="1" kern="1200" dirty="0"/>
        </a:p>
      </dsp:txBody>
      <dsp:txXfrm>
        <a:off x="4366960" y="3877187"/>
        <a:ext cx="2891859" cy="9445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56BC77C-E734-4B1D-8226-445EB892C8CF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9FDDBE4-1F27-4E9E-9E61-1F71623C3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7555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889C54B-5559-4AE6-B00B-C455D14A9181}" type="datetimeFigureOut">
              <a:rPr lang="en-US"/>
              <a:pPr>
                <a:defRPr/>
              </a:pPr>
              <a:t>7/11/2016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B6EA439-CD51-495D-B767-9E2F34A1ED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5164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D0216-F97C-D64E-B6CA-AC22F0B9E9D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692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6FFF1EA9-F5E7-4D1E-A76C-6D8BD41A37F4}" type="slidenum">
              <a:rPr 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639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0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0" name="Rectangle 39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41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42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grpSp>
            <p:nvGrpSpPr>
              <p:cNvPr id="2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7" name="Rectangle 36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8" name="Rectangle 37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9" name="Rectangle 38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grpSp>
            <p:nvGrpSpPr>
              <p:cNvPr id="3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4" name="Rectangle 33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5" name="Rectangle 34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6" name="Rectangle 35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sp>
            <p:nvSpPr>
              <p:cNvPr id="31" name="Rectangle 30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sp>
          <p:nvSpPr>
            <p:cNvPr id="6" name="Freeform 5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7" name="Freeform 6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" name="Freeform 7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Freeform 8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" name="Freeform 9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Hexagon 10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2" name="Hexagon 11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3" name="Hexagon 12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4" name="Hexagon 13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5" name="Hexagon 14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6" name="Freeform 15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7" name="Hexagon 16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8" name="Hexagon 17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9" name="Hexagon 18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0" name="Hexagon 19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1" name="Hexagon 20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2" name="Hexagon 21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3" name="Hexagon 22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4" name="Hexagon 23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5" name="Hexagon 24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6" name="Freeform 25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7" name="Freeform 26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43" name="Rectangle 42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4649788" y="-22225"/>
            <a:ext cx="3505200" cy="23129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7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688" y="1516063"/>
            <a:ext cx="2133600" cy="752475"/>
          </a:xfr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fld id="{5B86E405-94E8-4CE8-8AD5-DEEB9CBEF2CC}" type="datetimeFigureOut">
              <a:rPr lang="en-US"/>
              <a:pPr>
                <a:defRPr/>
              </a:pPr>
              <a:t>7/11/2016</a:t>
            </a:fld>
            <a:endParaRPr lang="en-US" dirty="0"/>
          </a:p>
        </p:txBody>
      </p:sp>
      <p:sp>
        <p:nvSpPr>
          <p:cNvPr id="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838" y="5719763"/>
            <a:ext cx="283051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788" y="5719763"/>
            <a:ext cx="642937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F7B2353E-D0AF-4FEF-8D8D-3AE7A330FF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477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36E2B-6011-4F96-BDE5-FF4CD74E8B86}" type="datetimeFigureOut">
              <a:rPr lang="en-US"/>
              <a:pPr>
                <a:defRPr/>
              </a:pPr>
              <a:t>7/11/2016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30029-3E71-4D5B-A32F-FEE08C51C2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465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2923E-C1C8-48CB-9032-95DE2357698B}" type="datetimeFigureOut">
              <a:rPr lang="en-US"/>
              <a:pPr>
                <a:defRPr/>
              </a:pPr>
              <a:t>7/11/2016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DC36D-D875-48BF-8E7F-79807B1652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067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5D11F-9349-466B-BF27-4A09A9A4EA64}" type="datetimeFigureOut">
              <a:rPr lang="en-US"/>
              <a:pPr>
                <a:defRPr/>
              </a:pPr>
              <a:t>7/11/2016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BA4A0-494B-4AF3-B2AA-E10DE18EA9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526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52860-8AE7-4BC5-A7B7-74ADD4351768}" type="datetimeFigureOut">
              <a:rPr lang="en-US"/>
              <a:pPr>
                <a:defRPr/>
              </a:pPr>
              <a:t>7/11/2016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A385E-62AC-4D0E-B0D5-514532A763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835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12CB2-3D6F-4394-82F2-809E3CB50C04}" type="datetimeFigureOut">
              <a:rPr lang="en-US"/>
              <a:pPr>
                <a:defRPr/>
              </a:pPr>
              <a:t>7/11/2016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B7711-8E9A-4E92-8388-4821A73B01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928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D5FDC-41E9-4FC1-94BB-1BB79B4E0007}" type="datetimeFigureOut">
              <a:rPr lang="en-US"/>
              <a:pPr>
                <a:defRPr/>
              </a:pPr>
              <a:t>7/11/2016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C449C-0D49-4DE0-8E0F-E2189E9591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841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2E9F8-064C-4CA9-9BBF-7DF71D2D1AFA}" type="datetimeFigureOut">
              <a:rPr lang="en-US"/>
              <a:pPr>
                <a:defRPr/>
              </a:pPr>
              <a:t>7/11/2016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6EDF8-81B7-4042-9E8E-A53AA31896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354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8B1EE-3854-4BC4-AE0E-875062151973}" type="datetimeFigureOut">
              <a:rPr lang="en-US"/>
              <a:pPr>
                <a:defRPr/>
              </a:pPr>
              <a:t>7/11/2016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FD9F0-6578-403A-BA30-ACF5BE3B2B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302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0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61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40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37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9" name="Rectangle 38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40" name="Rectangle 39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34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6" name="Rectangle 35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sp>
            <p:nvSpPr>
              <p:cNvPr id="32" name="Rectangle 31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sp>
          <p:nvSpPr>
            <p:cNvPr id="7" name="Freeform 6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" name="Freeform 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Freeform 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" name="Freeform 9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2" name="Hexagon 11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3" name="Hexagon 12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4" name="Hexagon 13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5" name="Hexagon 14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6" name="Hexagon 15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7" name="Freeform 16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8" name="Hexagon 17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9" name="Hexagon 18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0" name="Hexagon 19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1" name="Hexagon 20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2" name="Hexagon 21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3" name="Hexagon 22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4" name="Hexagon 23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5" name="Hexagon 24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6" name="Hexagon 25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7" name="Freeform 26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8" name="Freeform 27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44" name="Rectangle 43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1200E-A1D4-409A-901D-E1AB89608847}" type="datetimeFigureOut">
              <a:rPr lang="en-US"/>
              <a:pPr>
                <a:defRPr/>
              </a:pPr>
              <a:t>7/11/2016</a:t>
            </a:fld>
            <a:endParaRPr lang="en-US" dirty="0"/>
          </a:p>
        </p:txBody>
      </p:sp>
      <p:sp>
        <p:nvSpPr>
          <p:cNvPr id="4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65212-A383-42F4-9DE6-FF7B0706F7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0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79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0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61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40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37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9" name="Rectangle 38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40" name="Rectangle 39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34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6" name="Rectangle 35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sp>
            <p:nvSpPr>
              <p:cNvPr id="32" name="Rectangle 31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sp>
          <p:nvSpPr>
            <p:cNvPr id="7" name="Freeform 6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" name="Freeform 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Freeform 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" name="Freeform 9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2" name="Hexagon 11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3" name="Hexagon 12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4" name="Hexagon 13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5" name="Hexagon 14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6" name="Hexagon 15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7" name="Freeform 16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8" name="Hexagon 17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9" name="Hexagon 18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0" name="Hexagon 19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1" name="Hexagon 20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2" name="Hexagon 21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3" name="Hexagon 22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4" name="Hexagon 23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5" name="Hexagon 24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6" name="Hexagon 25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7" name="Freeform 26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8" name="Freeform 27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44" name="Rectangle 43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C6ED4-3403-46AE-B693-B4DE8C97B563}" type="datetimeFigureOut">
              <a:rPr lang="en-US"/>
              <a:pPr>
                <a:defRPr/>
              </a:pPr>
              <a:t>7/11/2016</a:t>
            </a:fld>
            <a:endParaRPr lang="en-US" dirty="0"/>
          </a:p>
        </p:txBody>
      </p:sp>
      <p:sp>
        <p:nvSpPr>
          <p:cNvPr id="4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633B3-FA34-41F6-BB29-E450E6F417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449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1"/>
          <p:cNvGrpSpPr>
            <a:grpSpLocks/>
          </p:cNvGrpSpPr>
          <p:nvPr/>
        </p:nvGrpSpPr>
        <p:grpSpPr bwMode="auto">
          <a:xfrm>
            <a:off x="-304800" y="0"/>
            <a:ext cx="9932988" cy="6858000"/>
            <a:chOff x="-382404" y="0"/>
            <a:chExt cx="9932332" cy="6858000"/>
          </a:xfrm>
        </p:grpSpPr>
        <p:grpSp>
          <p:nvGrpSpPr>
            <p:cNvPr id="103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5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grpSp>
            <p:nvGrpSpPr>
              <p:cNvPr id="105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grpSp>
            <p:nvGrpSpPr>
              <p:cNvPr id="106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2540" y="5035550"/>
              <a:ext cx="9144983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2540" y="3467100"/>
              <a:ext cx="9144983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2540" y="5284788"/>
              <a:ext cx="9144983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6793" y="5132388"/>
              <a:ext cx="6982951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5573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19425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8949" y="159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6524" y="32543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2326" y="53832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3969" y="540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542" y="28495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394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09771" y="54117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8820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443" y="15636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997" y="4056063"/>
              <a:ext cx="1242931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997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375"/>
            <a:ext cx="8229600" cy="618648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0888" y="-22225"/>
            <a:ext cx="3679825" cy="700088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1042988" y="1027113"/>
            <a:ext cx="70246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42988" y="2324100"/>
            <a:ext cx="6777037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575" y="2238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EFEFE"/>
                </a:solidFill>
                <a:latin typeface="+mn-lt"/>
              </a:defRPr>
            </a:lvl1pPr>
          </a:lstStyle>
          <a:p>
            <a:pPr>
              <a:defRPr/>
            </a:pPr>
            <a:fld id="{F72DBF77-222C-4619-8CA7-E86D6C7191EB}" type="datetimeFigureOut">
              <a:rPr lang="en-US"/>
              <a:pPr>
                <a:defRPr/>
              </a:pPr>
              <a:t>7/11/2016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850" y="5851525"/>
            <a:ext cx="350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788" y="223838"/>
            <a:ext cx="1331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EFEFE"/>
                </a:solidFill>
                <a:latin typeface="+mn-lt"/>
              </a:defRPr>
            </a:lvl1pPr>
          </a:lstStyle>
          <a:p>
            <a:pPr>
              <a:defRPr/>
            </a:pPr>
            <a:fld id="{6F279A1C-36F0-43E2-9141-9F9CF828C8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22" r:id="rId8"/>
    <p:sldLayoutId id="2147483723" r:id="rId9"/>
    <p:sldLayoutId id="2147483719" r:id="rId10"/>
    <p:sldLayoutId id="214748372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395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255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ohe.state.mn.us/mPg.cfm?pageID=1586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ss.gov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he.state.mn.us/MNDreamAct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/url?sa=i&amp;rct=j&amp;q=&amp;esrc=s&amp;source=images&amp;cd=&amp;cad=rja&amp;docid=XVJD_ybgAbM4_M&amp;tbnid=2eEkoE_JouARaM:&amp;ved=0CAUQjRw&amp;url=http://www.hispanicpost.com/2013/02/owatonna-latino-students-prepare-for-college/&amp;ei=C-_BUrLcD--kyAHuyoHACw&amp;bvm=bv.58187178,d.aWc&amp;psig=AFQjCNHkpNqY__qJEsONeHwSr6gMAJqw5A&amp;ust=1388527687388348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he.state.mn.us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elfloan.org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he.state.mn.us/MNDreamAct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he.state.mn/MNDreamAc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0" y="2438400"/>
            <a:ext cx="3581400" cy="26162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1" dirty="0" smtClean="0"/>
              <a:t>Overview of the MN Dream Act</a:t>
            </a:r>
            <a:br>
              <a:rPr lang="en-US" b="1" dirty="0" smtClean="0"/>
            </a:br>
            <a:r>
              <a:rPr lang="en-US" b="1" dirty="0" err="1" smtClean="0"/>
              <a:t>MnACC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sz="1600" b="1" dirty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4733924" y="5029200"/>
            <a:ext cx="3571875" cy="914400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smtClean="0"/>
              <a:t>Ginny Dodds</a:t>
            </a:r>
          </a:p>
          <a:p>
            <a:pPr eaLnBrk="1" hangingPunct="1"/>
            <a:r>
              <a:rPr lang="en-US" b="1" dirty="0" smtClean="0"/>
              <a:t>Manager, State Financial Aid</a:t>
            </a:r>
          </a:p>
          <a:p>
            <a:pPr eaLnBrk="1" hangingPunct="1"/>
            <a:endParaRPr lang="en-US" b="1" dirty="0" smtClean="0"/>
          </a:p>
        </p:txBody>
      </p:sp>
      <p:pic>
        <p:nvPicPr>
          <p:cNvPr id="5124" name="Picture 2" descr="Feature: Minnesota Dream Act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33400"/>
            <a:ext cx="2371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762000"/>
            <a:ext cx="7024687" cy="914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Prosperity Act (MN Dream Act)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2988" y="1905000"/>
            <a:ext cx="6777037" cy="3927475"/>
          </a:xfrm>
        </p:spPr>
        <p:txBody>
          <a:bodyPr rtlCol="0">
            <a:normAutofit lnSpcReduction="10000"/>
          </a:bodyPr>
          <a:lstStyle/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b="1" dirty="0" smtClean="0"/>
              <a:t>Selective Service Requirements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Males 18 to 25 years old born 1960 or later are required to register </a:t>
            </a:r>
          </a:p>
          <a:p>
            <a:pPr marL="640080" lvl="1"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This includes undocumented individuals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If student has social security number via Deferred Action for Childhood Arrivals (DACA) status</a:t>
            </a:r>
          </a:p>
          <a:p>
            <a:pPr marL="640080" lvl="1"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Register for Selective Service online at: </a:t>
            </a:r>
            <a:r>
              <a:rPr lang="en-US" b="1" dirty="0" smtClean="0">
                <a:hlinkClick r:id="rId2"/>
              </a:rPr>
              <a:t>www.sss.gov</a:t>
            </a:r>
            <a:endParaRPr lang="en-US" b="1" dirty="0" smtClean="0"/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Should receive confirmation in 1-2 weeks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endParaRPr lang="en-US" b="1" dirty="0" smtClean="0"/>
          </a:p>
          <a:p>
            <a:pPr marL="640080" lvl="1" indent="-274320" eaLnBrk="1" fontAlgn="auto" hangingPunct="1">
              <a:spcAft>
                <a:spcPts val="0"/>
              </a:spcAft>
              <a:defRPr/>
            </a:pPr>
            <a:endParaRPr lang="en-US" b="1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85800"/>
            <a:ext cx="7024688" cy="762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Prosperity Act (MN Dream Act)</a:t>
            </a:r>
            <a:endParaRPr lang="en-US" b="1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042988" y="1524000"/>
            <a:ext cx="7034212" cy="5029200"/>
          </a:xfrm>
        </p:spPr>
        <p:txBody>
          <a:bodyPr/>
          <a:lstStyle/>
          <a:p>
            <a:pPr eaLnBrk="1" hangingPunct="1"/>
            <a:r>
              <a:rPr lang="en-US" b="1" dirty="0" smtClean="0"/>
              <a:t>If student cannot register online:</a:t>
            </a:r>
          </a:p>
          <a:p>
            <a:pPr lvl="1" eaLnBrk="1" hangingPunct="1"/>
            <a:r>
              <a:rPr lang="en-US" b="1" dirty="0" smtClean="0"/>
              <a:t>download Selective Service registration card from </a:t>
            </a:r>
            <a:r>
              <a:rPr lang="en-US" b="1" dirty="0" smtClean="0">
                <a:hlinkClick r:id="rId2"/>
              </a:rPr>
              <a:t>www.ohe.state.mn.us/MNDreamAct</a:t>
            </a:r>
            <a:endParaRPr lang="en-US" b="1" dirty="0" smtClean="0"/>
          </a:p>
          <a:p>
            <a:pPr lvl="1" eaLnBrk="1" hangingPunct="1"/>
            <a:r>
              <a:rPr lang="en-US" b="1" dirty="0" smtClean="0"/>
              <a:t>Mail completed card to OHE along with other documentation needed for MN Dream Act</a:t>
            </a:r>
          </a:p>
          <a:p>
            <a:pPr lvl="1" eaLnBrk="1" hangingPunct="1"/>
            <a:r>
              <a:rPr lang="en-US" b="1" dirty="0" smtClean="0"/>
              <a:t>OHE will make copy and mail original to Selective Service System on student’s behalf</a:t>
            </a:r>
          </a:p>
          <a:p>
            <a:pPr lvl="1" eaLnBrk="1" hangingPunct="1"/>
            <a:endParaRPr lang="en-US" b="1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381000"/>
            <a:ext cx="7024687" cy="914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Prosperity Act (MN Dream Act)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7239000" cy="4953000"/>
          </a:xfrm>
        </p:spPr>
        <p:txBody>
          <a:bodyPr rtlCol="0">
            <a:normAutofit/>
          </a:bodyPr>
          <a:lstStyle/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b="1" dirty="0" smtClean="0"/>
              <a:t>Documentation required to establish eligibility for MN Dream Act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High school transcripts </a:t>
            </a:r>
            <a:r>
              <a:rPr lang="en-US" sz="1600" b="1" dirty="0" smtClean="0"/>
              <a:t>(don’t have to be certified/sealed)</a:t>
            </a:r>
            <a:endParaRPr lang="en-US" b="1" dirty="0" smtClean="0"/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High school diploma or GED </a:t>
            </a:r>
            <a:r>
              <a:rPr lang="en-US" sz="1600" b="1" dirty="0" smtClean="0"/>
              <a:t>(if high school graduation not documented on transcripts)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Proof of Selective Service registration (for males born after 1959)</a:t>
            </a:r>
          </a:p>
          <a:p>
            <a:pPr marL="640080" lvl="1"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Completed SS registration card</a:t>
            </a:r>
            <a:r>
              <a:rPr lang="en-US" b="1" dirty="0"/>
              <a:t> </a:t>
            </a:r>
            <a:r>
              <a:rPr lang="en-US" b="1" dirty="0" smtClean="0"/>
              <a:t>or</a:t>
            </a:r>
          </a:p>
          <a:p>
            <a:pPr marL="640080" lvl="1"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Proof of registration from Selective Service or</a:t>
            </a:r>
          </a:p>
          <a:p>
            <a:pPr marL="640080" lvl="1"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Confirmation from Selective Service that failure to register was not knowing or willful</a:t>
            </a:r>
          </a:p>
          <a:p>
            <a:pPr marL="640080" lvl="1" indent="-274320" eaLnBrk="1" fontAlgn="auto" hangingPunct="1">
              <a:spcAft>
                <a:spcPts val="0"/>
              </a:spcAft>
              <a:defRPr/>
            </a:pPr>
            <a:endParaRPr lang="en-US" b="1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7696200" cy="9144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In-State Tuition at MnSCU &amp; U of M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68580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/>
              <a:t>Students meeting MN Dream Act (or MN residency criteria after receiving DACA status) eligible for in-state tuition rates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Several MnSCU campuses and U of M Crookston and Morris campuses no longer have non-resident tuition rates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Students will only have to apply for in-state tuition under the MN Dream Act if the campus charges a non-resident tuition rate</a:t>
            </a:r>
          </a:p>
          <a:p>
            <a:pPr eaLnBrk="1" hangingPunct="1">
              <a:lnSpc>
                <a:spcPct val="90000"/>
              </a:lnSpc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768124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7696200" cy="533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/>
              <a:t>2016-17 </a:t>
            </a:r>
            <a:r>
              <a:rPr lang="en-US" sz="3200" b="1" dirty="0" smtClean="0"/>
              <a:t>Resident vs. Non-Resident Tuition*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137950"/>
              </p:ext>
            </p:extLst>
          </p:nvPr>
        </p:nvGraphicFramePr>
        <p:xfrm>
          <a:off x="990600" y="1371600"/>
          <a:ext cx="7162799" cy="42314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291"/>
                <a:gridCol w="1273386"/>
                <a:gridCol w="1750908"/>
                <a:gridCol w="1114214"/>
              </a:tblGrid>
              <a:tr h="45722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College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Resident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Non-Resident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Savings</a:t>
                      </a:r>
                      <a:endParaRPr lang="en-US" sz="1800" dirty="0"/>
                    </a:p>
                  </a:txBody>
                  <a:tcPr marT="45722" marB="45722"/>
                </a:tc>
              </a:tr>
              <a:tr h="391771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U of M – TC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</a:t>
                      </a:r>
                      <a:r>
                        <a:rPr lang="en-US" sz="1800" b="1" dirty="0" smtClean="0"/>
                        <a:t>14,224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</a:t>
                      </a:r>
                      <a:r>
                        <a:rPr lang="en-US" sz="1800" b="1" dirty="0" smtClean="0"/>
                        <a:t>24,378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$10,154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2" marB="45722"/>
                </a:tc>
              </a:tr>
              <a:tr h="391771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U of M </a:t>
                      </a:r>
                      <a:r>
                        <a:rPr lang="en-US" sz="1800" b="1" dirty="0" smtClean="0"/>
                        <a:t>– Duluth</a:t>
                      </a:r>
                    </a:p>
                    <a:p>
                      <a:r>
                        <a:rPr lang="en-US" sz="1800" b="1" dirty="0" smtClean="0"/>
                        <a:t>U of M - Morris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</a:t>
                      </a:r>
                      <a:r>
                        <a:rPr lang="en-US" sz="1800" b="1" dirty="0" smtClean="0"/>
                        <a:t>13,114</a:t>
                      </a:r>
                    </a:p>
                    <a:p>
                      <a:r>
                        <a:rPr lang="en-US" sz="1800" b="1" dirty="0" smtClean="0"/>
                        <a:t>$12,846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</a:t>
                      </a:r>
                      <a:r>
                        <a:rPr lang="en-US" sz="1800" b="1" dirty="0" smtClean="0"/>
                        <a:t>17,460</a:t>
                      </a:r>
                    </a:p>
                    <a:p>
                      <a:r>
                        <a:rPr lang="en-US" sz="1800" b="1" dirty="0" smtClean="0"/>
                        <a:t>$16,984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$  4,346</a:t>
                      </a:r>
                    </a:p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$  4,138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2" marB="45722"/>
                </a:tc>
              </a:tr>
              <a:tr h="391771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Metro State Univ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 </a:t>
                      </a:r>
                      <a:r>
                        <a:rPr lang="en-US" sz="1800" b="1" dirty="0" smtClean="0"/>
                        <a:t>7,566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</a:t>
                      </a:r>
                      <a:r>
                        <a:rPr lang="en-US" sz="1800" b="1" dirty="0" smtClean="0"/>
                        <a:t>14,394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$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</a:rPr>
                        <a:t>  6,828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2" marB="45722"/>
                </a:tc>
              </a:tr>
              <a:tr h="391771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MN</a:t>
                      </a:r>
                      <a:r>
                        <a:rPr lang="en-US" sz="1800" b="1" baseline="0" dirty="0" smtClean="0"/>
                        <a:t> State Univ, Mankato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 </a:t>
                      </a:r>
                      <a:r>
                        <a:rPr lang="en-US" sz="1800" b="1" dirty="0" smtClean="0"/>
                        <a:t>7,858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</a:t>
                      </a:r>
                      <a:r>
                        <a:rPr lang="en-US" sz="1800" b="1" dirty="0" smtClean="0"/>
                        <a:t>18,476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$10,618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2" marB="45722"/>
                </a:tc>
              </a:tr>
              <a:tr h="391771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Saint Cloud State Univ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 </a:t>
                      </a:r>
                      <a:r>
                        <a:rPr lang="en-US" sz="1800" b="1" dirty="0" smtClean="0"/>
                        <a:t>7,910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</a:t>
                      </a:r>
                      <a:r>
                        <a:rPr lang="en-US" sz="1800" b="1" dirty="0" smtClean="0"/>
                        <a:t>14,763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$  7,918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2" marB="45722"/>
                </a:tc>
              </a:tr>
              <a:tr h="391771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Winona State Univ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 </a:t>
                      </a:r>
                      <a:r>
                        <a:rPr lang="en-US" sz="1800" b="1" dirty="0" smtClean="0"/>
                        <a:t>9,076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$14,744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$  6,853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2" marB="45722"/>
                </a:tc>
              </a:tr>
              <a:tr h="391771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Lake Superior College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 </a:t>
                      </a:r>
                      <a:r>
                        <a:rPr lang="en-US" sz="1800" b="1" dirty="0" smtClean="0"/>
                        <a:t>4,946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 </a:t>
                      </a:r>
                      <a:r>
                        <a:rPr lang="en-US" sz="1800" b="1" dirty="0" smtClean="0"/>
                        <a:t>9,320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$  4,374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2" marB="45722"/>
                </a:tc>
              </a:tr>
              <a:tr h="391771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MN</a:t>
                      </a:r>
                      <a:r>
                        <a:rPr lang="en-US" sz="1800" b="1" baseline="0" dirty="0" smtClean="0"/>
                        <a:t> West CC&amp;TC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 </a:t>
                      </a:r>
                      <a:r>
                        <a:rPr lang="en-US" sz="1800" b="1" dirty="0" smtClean="0"/>
                        <a:t>5,641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$10,736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$  5,095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2" marB="45722"/>
                </a:tc>
              </a:tr>
              <a:tr h="391771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Pine Technical</a:t>
                      </a:r>
                      <a:r>
                        <a:rPr lang="en-US" sz="1800" b="1" baseline="0" dirty="0" smtClean="0"/>
                        <a:t> College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 </a:t>
                      </a:r>
                      <a:r>
                        <a:rPr lang="en-US" sz="1800" b="1" dirty="0" smtClean="0"/>
                        <a:t>5,037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 </a:t>
                      </a:r>
                      <a:r>
                        <a:rPr lang="en-US" sz="1800" b="1" dirty="0" smtClean="0"/>
                        <a:t>9,586</a:t>
                      </a:r>
                      <a:endParaRPr lang="en-US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$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4,549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2" marB="45722"/>
                </a:tc>
              </a:tr>
            </a:tbl>
          </a:graphicData>
        </a:graphic>
      </p:graphicFrame>
      <p:sp>
        <p:nvSpPr>
          <p:cNvPr id="43073" name="TextBox 4"/>
          <p:cNvSpPr txBox="1">
            <a:spLocks noChangeArrowheads="1"/>
          </p:cNvSpPr>
          <p:nvPr/>
        </p:nvSpPr>
        <p:spPr bwMode="auto">
          <a:xfrm>
            <a:off x="990600" y="6026150"/>
            <a:ext cx="5486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/>
            <a:r>
              <a:rPr lang="en-US" dirty="0"/>
              <a:t>*Undergraduate tuition for 30 semester credits</a:t>
            </a:r>
          </a:p>
        </p:txBody>
      </p:sp>
    </p:spTree>
    <p:extLst>
      <p:ext uri="{BB962C8B-B14F-4D97-AF65-F5344CB8AC3E}">
        <p14:creationId xmlns:p14="http://schemas.microsoft.com/office/powerpoint/2010/main" val="32159258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533400"/>
            <a:ext cx="7024687" cy="990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Prosperity Act (MN Dream Act)</a:t>
            </a:r>
            <a:endParaRPr lang="en-US" b="1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838200" y="1676400"/>
            <a:ext cx="7239000" cy="4800600"/>
          </a:xfrm>
        </p:spPr>
        <p:txBody>
          <a:bodyPr/>
          <a:lstStyle/>
          <a:p>
            <a:pPr marL="365125" lvl="1" indent="0" eaLnBrk="1" hangingPunct="1">
              <a:buFont typeface="Wingdings 2" pitchFamily="18" charset="2"/>
              <a:buNone/>
            </a:pPr>
            <a:r>
              <a:rPr lang="en-US" sz="4000" b="1" dirty="0" smtClean="0"/>
              <a:t>What state financial aid programs are available?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1042988" y="533400"/>
            <a:ext cx="7024687" cy="990600"/>
          </a:xfrm>
        </p:spPr>
        <p:txBody>
          <a:bodyPr/>
          <a:lstStyle/>
          <a:p>
            <a:pPr eaLnBrk="1" hangingPunct="1"/>
            <a:r>
              <a:rPr lang="en-US" b="1" dirty="0" smtClean="0"/>
              <a:t>MN State Grant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6400"/>
            <a:ext cx="7239000" cy="4800600"/>
          </a:xfrm>
        </p:spPr>
        <p:txBody>
          <a:bodyPr rtlCol="0">
            <a:normAutofit lnSpcReduction="10000"/>
          </a:bodyPr>
          <a:lstStyle/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Need-based grant based on student’s federal EFC, price of college and enrollment level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Gift aid; does NOT have to be repaid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Must be used by MN resident at MN college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Eligible until student has attended college for 4 full-time academic years (or equivalent)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Cannot be in default on student loans or delinquent on child support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Must be making satisfactory academic progress in college pursuing certificate, diploma or degree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endParaRPr lang="en-US" sz="2600" b="1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1143000" y="685800"/>
            <a:ext cx="7024688" cy="838200"/>
          </a:xfrm>
        </p:spPr>
        <p:txBody>
          <a:bodyPr/>
          <a:lstStyle/>
          <a:p>
            <a:pPr algn="ctr" eaLnBrk="1" hangingPunct="1"/>
            <a:r>
              <a:rPr lang="en-US" sz="2800" b="1" dirty="0" smtClean="0"/>
              <a:t>MN State Grant Program</a:t>
            </a:r>
            <a:br>
              <a:rPr lang="en-US" sz="2800" b="1" dirty="0" smtClean="0"/>
            </a:br>
            <a:r>
              <a:rPr lang="en-US" sz="2000" b="1" dirty="0" smtClean="0"/>
              <a:t>(</a:t>
            </a:r>
            <a:r>
              <a:rPr lang="en-US" sz="2000" b="1" dirty="0" smtClean="0"/>
              <a:t>2016-2017 </a:t>
            </a:r>
            <a:r>
              <a:rPr lang="en-US" sz="2000" b="1" dirty="0" smtClean="0"/>
              <a:t>Annual Awards for Student With $0 EFC)</a:t>
            </a:r>
            <a:endParaRPr lang="en-US" sz="2800" b="1" dirty="0" smtClean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772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800" b="1" dirty="0" smtClean="0"/>
              <a:t>   </a:t>
            </a:r>
            <a:endParaRPr lang="en-US" sz="2600" b="1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147946"/>
              </p:ext>
            </p:extLst>
          </p:nvPr>
        </p:nvGraphicFramePr>
        <p:xfrm>
          <a:off x="838200" y="2057392"/>
          <a:ext cx="762000" cy="42830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2000"/>
              </a:tblGrid>
              <a:tr h="2676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Credits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For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Term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15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14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13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12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11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10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9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8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7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6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5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4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3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676400" y="1600200"/>
          <a:ext cx="6324601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159001"/>
                <a:gridCol w="2108200"/>
              </a:tblGrid>
              <a:tr h="371475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U of M/Private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State University</a:t>
                      </a:r>
                      <a:endParaRPr lang="en-US" sz="180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2-Year</a:t>
                      </a:r>
                      <a:r>
                        <a:rPr lang="en-US" sz="1800" baseline="0" dirty="0" smtClean="0"/>
                        <a:t> Public</a:t>
                      </a:r>
                      <a:endParaRPr lang="en-US" sz="1800" dirty="0"/>
                    </a:p>
                  </a:txBody>
                  <a:tcPr marT="45798" marB="45798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59002"/>
              </p:ext>
            </p:extLst>
          </p:nvPr>
        </p:nvGraphicFramePr>
        <p:xfrm>
          <a:off x="1828800" y="2057393"/>
          <a:ext cx="1905000" cy="42672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7241"/>
                <a:gridCol w="927759"/>
              </a:tblGrid>
              <a:tr h="2649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Annual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Annual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8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Pell Grant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State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49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Award</a:t>
                      </a:r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Grant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49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$5,815 </a:t>
                      </a:r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$5,938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49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$5,815 </a:t>
                      </a:r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$5,150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49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$5,815 </a:t>
                      </a:r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$4,375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49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$5,815 </a:t>
                      </a:r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$3,587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49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$4,361 </a:t>
                      </a:r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$4,254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49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$4,361 </a:t>
                      </a:r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$3,478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49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$4,361 </a:t>
                      </a:r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$2,691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49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$2,908 </a:t>
                      </a:r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$3,356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49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$2,908 </a:t>
                      </a:r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$2,580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49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$2,908 </a:t>
                      </a:r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$1,793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49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$1,454 </a:t>
                      </a:r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$2,459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49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$1,454 </a:t>
                      </a:r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$1,684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49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$1,454 </a:t>
                      </a:r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$896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707781"/>
              </p:ext>
            </p:extLst>
          </p:nvPr>
        </p:nvGraphicFramePr>
        <p:xfrm>
          <a:off x="3810000" y="2057392"/>
          <a:ext cx="2057400" cy="42672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5420"/>
                <a:gridCol w="1001980"/>
              </a:tblGrid>
              <a:tr h="2667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Annual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Annual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Pell Grant</a:t>
                      </a:r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State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Award</a:t>
                      </a:r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Grant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$5,815 </a:t>
                      </a:r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$2,869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$5,815 </a:t>
                      </a:r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$2,287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$5,815 </a:t>
                      </a:r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$1,714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$5,815 </a:t>
                      </a:r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$1,132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$4,361 </a:t>
                      </a:r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$2,004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$4,361 </a:t>
                      </a:r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$1,431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$4,361 </a:t>
                      </a:r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$849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$2,908 </a:t>
                      </a:r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$1,721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$2,908 </a:t>
                      </a:r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$1,147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$2,908 </a:t>
                      </a:r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$566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$1,454 </a:t>
                      </a:r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$1,438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$1,454 </a:t>
                      </a:r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$865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$1,454 </a:t>
                      </a:r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$283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535676"/>
              </p:ext>
            </p:extLst>
          </p:nvPr>
        </p:nvGraphicFramePr>
        <p:xfrm>
          <a:off x="5943600" y="2062569"/>
          <a:ext cx="1828800" cy="42620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2641"/>
                <a:gridCol w="966159"/>
              </a:tblGrid>
              <a:tr h="2663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Annual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State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3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State</a:t>
                      </a:r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Grant for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3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Grant</a:t>
                      </a:r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Term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37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$1,543 </a:t>
                      </a:r>
                      <a:endParaRPr lang="en-US" sz="1600" b="1" i="0" u="none" strike="noStrike"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$772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37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$1,050 </a:t>
                      </a:r>
                      <a:endParaRPr lang="en-US" sz="1600" b="1" i="0" u="none" strike="noStrike"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$525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37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$565 </a:t>
                      </a:r>
                      <a:endParaRPr lang="en-US" sz="1600" b="1" i="0" u="none" strike="noStrike"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$283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37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$0 </a:t>
                      </a:r>
                      <a:endParaRPr lang="en-US" sz="1600" b="1" i="0" u="none" strike="noStrike"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$0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37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$1,033 </a:t>
                      </a:r>
                      <a:endParaRPr lang="en-US" sz="1600" b="1" i="0" u="none" strike="noStrike"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$517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37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$547 </a:t>
                      </a:r>
                      <a:endParaRPr lang="en-US" sz="1600" b="1" i="0" u="none" strike="noStrike"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$274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37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$0 </a:t>
                      </a:r>
                      <a:endParaRPr lang="en-US" sz="1600" b="1" i="0" u="none" strike="noStrike"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$0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37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$1,014 </a:t>
                      </a:r>
                      <a:endParaRPr lang="en-US" sz="1600" b="1" i="0" u="none" strike="noStrike"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$507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37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$528 </a:t>
                      </a:r>
                      <a:endParaRPr lang="en-US" sz="1600" b="1" i="0" u="none" strike="noStrike"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$264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37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$0 </a:t>
                      </a:r>
                      <a:endParaRPr lang="en-US" sz="1600" b="1" i="0" u="none" strike="noStrike"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$0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37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$996 </a:t>
                      </a:r>
                      <a:endParaRPr lang="en-US" sz="1600" b="1" i="0" u="none" strike="noStrike"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$498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37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$510 </a:t>
                      </a:r>
                      <a:endParaRPr lang="en-US" sz="1600" b="1" i="0" u="none" strike="noStrike"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$255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  <a:tr h="26637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$0 </a:t>
                      </a:r>
                      <a:endParaRPr lang="en-US" sz="1600" b="1" i="0" u="none" strike="noStrike"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$0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7696200" cy="12954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Postsecondary Child Care Grant Program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3152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/>
              <a:t>For low-income students with children in child care while they attend college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Available to MN residents attending MN public colleges and private 4-year degree-granting colleges</a:t>
            </a:r>
          </a:p>
          <a:p>
            <a:pPr eaLnBrk="1" hangingPunct="1"/>
            <a:r>
              <a:rPr lang="en-US" b="1" dirty="0" smtClean="0"/>
              <a:t>Gift aid; does NOT have to be repaid</a:t>
            </a:r>
          </a:p>
          <a:p>
            <a:pPr eaLnBrk="1" hangingPunct="1"/>
            <a:r>
              <a:rPr lang="en-US" b="1" dirty="0" smtClean="0"/>
              <a:t>Eligible until student has attended college for 4 full-time academic years (or equivalent)</a:t>
            </a:r>
          </a:p>
          <a:p>
            <a:pPr eaLnBrk="1" hangingPunct="1"/>
            <a:r>
              <a:rPr lang="en-US" b="1" dirty="0" smtClean="0"/>
              <a:t>Cannot be in default on student loans </a:t>
            </a:r>
          </a:p>
          <a:p>
            <a:pPr eaLnBrk="1" hangingPunct="1"/>
            <a:r>
              <a:rPr lang="en-US" b="1" dirty="0" smtClean="0"/>
              <a:t>Must be making satisfactory academic progress in college</a:t>
            </a:r>
          </a:p>
          <a:p>
            <a:pPr eaLnBrk="1" hangingPunct="1">
              <a:lnSpc>
                <a:spcPct val="90000"/>
              </a:lnSpc>
            </a:pPr>
            <a:endParaRPr lang="en-US" b="1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7696200" cy="12954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Postsecondary Child Care Grant Program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3152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/>
              <a:t>Maximum award per child for full-time student $2,800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Must fill out paper program application after completing online state financial aid application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Program application available at college financial aid office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Will be awarded by financial aid office at college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Financial aid administrator can access student’s application record on OHE system to get total income, household size, household members, EFC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762000"/>
            <a:ext cx="7024687" cy="9144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042988" y="1905000"/>
            <a:ext cx="6777037" cy="3927475"/>
          </a:xfrm>
        </p:spPr>
        <p:txBody>
          <a:bodyPr/>
          <a:lstStyle/>
          <a:p>
            <a:pPr eaLnBrk="1" hangingPunct="1"/>
            <a:endParaRPr lang="en-US" dirty="0"/>
          </a:p>
          <a:p>
            <a:pPr eaLnBrk="1" hangingPunct="1"/>
            <a:endParaRPr lang="en-US" b="1" dirty="0" smtClean="0"/>
          </a:p>
        </p:txBody>
      </p:sp>
      <p:pic>
        <p:nvPicPr>
          <p:cNvPr id="1026" name="Picture 2" descr="https://encrypted-tbn0.gstatic.com/images?q=tbn:ANd9GcSsof62tgArYWXeGAziAZJLrF-iT9ICfHM6oZfzq7S8_RiYHV6ivw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048000"/>
            <a:ext cx="3962400" cy="2625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loud Callout 3"/>
          <p:cNvSpPr/>
          <p:nvPr/>
        </p:nvSpPr>
        <p:spPr>
          <a:xfrm>
            <a:off x="4038600" y="838200"/>
            <a:ext cx="3200400" cy="19812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Is DACA the same as the MN Dream Act?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340853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7696200" cy="9144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MN State Work Study Program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3152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/>
              <a:t>Must have DACA status, work authorization and social security number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Must also meet MN Dream Act requirements OR have DACA status </a:t>
            </a:r>
            <a:r>
              <a:rPr lang="en-US" b="1" i="1" dirty="0" smtClean="0">
                <a:solidFill>
                  <a:srgbClr val="FF0000"/>
                </a:solidFill>
              </a:rPr>
              <a:t>before</a:t>
            </a:r>
            <a:r>
              <a:rPr lang="en-US" b="1" dirty="0" smtClean="0"/>
              <a:t> meeting state residency requirements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Work study jobs available on or off campus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Most students work 10-15 hours per week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Must be arranged by college financial aid office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Contact college after submitting online state financial aid application and all supporting documentation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College can access OHE system to confirm DACA, MN resident status, EFC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7696200" cy="9144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Tuition Reciprocity Program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3152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/>
              <a:t>Available to MN residents attending public colleges and universities in: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North Dakota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South Dakota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Wisconsin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Manitoba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Iowa Lakes Community College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Won’t have to pay higher non-resident tuition rate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MN residents generally pay the higher of the MN resident tuition rate or the resident tuition charged by the college attended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7696200" cy="9144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Tuition Reciprocity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315200" cy="4572000"/>
          </a:xfrm>
        </p:spPr>
        <p:txBody>
          <a:bodyPr rtlCol="0">
            <a:normAutofit/>
          </a:bodyPr>
          <a:lstStyle/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b="1" dirty="0" smtClean="0"/>
              <a:t>If attending in SD, IA, Manitoba and ND, students will be approved on campus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b="1" dirty="0" smtClean="0"/>
              <a:t>All students attending in SD, IA, MB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b="1" dirty="0" smtClean="0"/>
              <a:t>New high school graduates attending in ND</a:t>
            </a:r>
          </a:p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b="1" dirty="0" smtClean="0"/>
              <a:t>Otherwise, students should: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b="1" dirty="0"/>
              <a:t>Use new state online financial aid application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b="1" dirty="0" smtClean="0"/>
              <a:t>Tuition reciprocity </a:t>
            </a:r>
            <a:r>
              <a:rPr lang="en-US" b="1" dirty="0"/>
              <a:t>application</a:t>
            </a:r>
          </a:p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b="1" dirty="0"/>
              <a:t>Both available on: </a:t>
            </a:r>
            <a:r>
              <a:rPr lang="en-US" b="1" dirty="0" smtClean="0">
                <a:hlinkClick r:id="rId2"/>
              </a:rPr>
              <a:t>www.ohe.state.mn.us</a:t>
            </a:r>
            <a:endParaRPr lang="en-US" b="1" dirty="0" smtClean="0"/>
          </a:p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b="1" dirty="0" smtClean="0"/>
              <a:t>State financial aid NOT available in other states (except SELF Loan)</a:t>
            </a:r>
            <a:endParaRPr lang="en-US" b="1" dirty="0"/>
          </a:p>
          <a:p>
            <a:pPr marL="68580" indent="0" eaLnBrk="1" fontAlgn="auto" hangingPunct="1">
              <a:lnSpc>
                <a:spcPct val="9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endParaRPr lang="en-US" b="1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7696200" cy="5334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SELF Loan Program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73152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/>
              <a:t>Available to students attending MN colleges or MN residents attending in other states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No immigration requirements for borrower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Co-signer must be U.S. citizen or permanent resident, live in U.S. and have no adverse credit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Should complete state online financial aid application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Will also require a SELF loan application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b="1" dirty="0" smtClean="0">
                <a:hlinkClick r:id="rId2"/>
              </a:rPr>
              <a:t>www.selfloan.state.mn.us</a:t>
            </a:r>
            <a:r>
              <a:rPr lang="en-US" sz="2000" b="1" dirty="0" smtClean="0"/>
              <a:t> </a:t>
            </a:r>
            <a:r>
              <a:rPr lang="en-US" sz="1400" b="1" dirty="0" smtClean="0"/>
              <a:t>(online application for DACA students with SSN)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b="1" dirty="0" smtClean="0"/>
              <a:t>Pick up paper application at college </a:t>
            </a:r>
            <a:r>
              <a:rPr lang="en-US" sz="1400" b="1" dirty="0" smtClean="0"/>
              <a:t>(students without SSN)</a:t>
            </a:r>
            <a:endParaRPr lang="en-US" sz="2000" b="1" dirty="0" smtClean="0"/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Up to $20,000 per year for 4-year degree programs or graduate students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Up to $7,500 per year for shorter programs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8001000" cy="9906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Financial Verification Documents</a:t>
            </a:r>
            <a:endParaRPr lang="en-US" sz="3200" dirty="0" smtClean="0"/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1042988" y="1600200"/>
            <a:ext cx="6777037" cy="4419600"/>
          </a:xfrm>
        </p:spPr>
        <p:txBody>
          <a:bodyPr/>
          <a:lstStyle/>
          <a:p>
            <a:pPr eaLnBrk="1" hangingPunct="1"/>
            <a:r>
              <a:rPr lang="en-US" b="1" dirty="0" smtClean="0"/>
              <a:t>Will need to submit signed copies of  federal income tax return for previous tax year (e.g. </a:t>
            </a:r>
            <a:r>
              <a:rPr lang="en-US" b="1" dirty="0" smtClean="0"/>
              <a:t>2015 </a:t>
            </a:r>
            <a:r>
              <a:rPr lang="en-US" b="1" dirty="0" smtClean="0"/>
              <a:t>for </a:t>
            </a:r>
            <a:r>
              <a:rPr lang="en-US" b="1" dirty="0" smtClean="0"/>
              <a:t>2016-2017 </a:t>
            </a:r>
            <a:r>
              <a:rPr lang="en-US" b="1" dirty="0" smtClean="0"/>
              <a:t>school year)</a:t>
            </a:r>
          </a:p>
          <a:p>
            <a:pPr lvl="1" eaLnBrk="1" hangingPunct="1"/>
            <a:r>
              <a:rPr lang="en-US" b="1" dirty="0" smtClean="0"/>
              <a:t>Student (and spouse, if married)</a:t>
            </a:r>
          </a:p>
          <a:p>
            <a:pPr lvl="1" eaLnBrk="1" hangingPunct="1"/>
            <a:r>
              <a:rPr lang="en-US" b="1" dirty="0" smtClean="0"/>
              <a:t>Student and Parents (if student is dependent for financial aid purposes)</a:t>
            </a:r>
          </a:p>
          <a:p>
            <a:pPr eaLnBrk="1" hangingPunct="1"/>
            <a:r>
              <a:rPr lang="en-US" b="1" dirty="0" smtClean="0"/>
              <a:t>If income was under threshold for filing a tax return, should submit W2s and signed statement indicating not required to file tax return and listing any additional income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8001000" cy="9906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Financial Verification Documents</a:t>
            </a:r>
            <a:endParaRPr lang="en-US" sz="3200" dirty="0" smtClean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1042988" y="1600200"/>
            <a:ext cx="6777037" cy="4419600"/>
          </a:xfrm>
        </p:spPr>
        <p:txBody>
          <a:bodyPr/>
          <a:lstStyle/>
          <a:p>
            <a:pPr eaLnBrk="1" hangingPunct="1"/>
            <a:r>
              <a:rPr lang="en-US" b="1" dirty="0" smtClean="0"/>
              <a:t>If income was over threshold for filing federal tax return, student/parents must complete and submit a federal tax return</a:t>
            </a:r>
          </a:p>
          <a:p>
            <a:pPr lvl="1" eaLnBrk="1" hangingPunct="1"/>
            <a:r>
              <a:rPr lang="en-US" b="1" dirty="0" smtClean="0"/>
              <a:t>Can apply for and use ITIN (instead of SSN) to file tax return</a:t>
            </a:r>
          </a:p>
          <a:p>
            <a:pPr lvl="1" eaLnBrk="1" hangingPunct="1"/>
            <a:r>
              <a:rPr lang="en-US" b="1" dirty="0" smtClean="0"/>
              <a:t>Submit copy of completed form(s) to OHE with other MN Dream Act documentation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001000" cy="7620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2015 </a:t>
            </a:r>
            <a:r>
              <a:rPr lang="en-US" sz="3200" b="1" dirty="0" smtClean="0"/>
              <a:t>Federal Tax Returns Required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990253"/>
              </p:ext>
            </p:extLst>
          </p:nvPr>
        </p:nvGraphicFramePr>
        <p:xfrm>
          <a:off x="762000" y="1524000"/>
          <a:ext cx="7543801" cy="4119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3140"/>
                <a:gridCol w="2156460"/>
                <a:gridCol w="3124201"/>
              </a:tblGrid>
              <a:tr h="37078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Tax</a:t>
                      </a:r>
                      <a:r>
                        <a:rPr lang="en-US" sz="1800" baseline="0" dirty="0" smtClean="0"/>
                        <a:t> Filing Status</a:t>
                      </a:r>
                      <a:endParaRPr lang="en-US" sz="18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Age</a:t>
                      </a:r>
                      <a:endParaRPr lang="en-US" sz="18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Gross Income at</a:t>
                      </a:r>
                      <a:r>
                        <a:rPr lang="en-US" sz="1800" baseline="0" dirty="0" smtClean="0"/>
                        <a:t> Least</a:t>
                      </a:r>
                      <a:endParaRPr lang="en-US" sz="1800" dirty="0"/>
                    </a:p>
                  </a:txBody>
                  <a:tcPr marT="45713" marB="45713"/>
                </a:tc>
              </a:tr>
              <a:tr h="640033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Single</a:t>
                      </a:r>
                      <a:endParaRPr lang="en-US" sz="1800" b="1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Under 65</a:t>
                      </a:r>
                    </a:p>
                    <a:p>
                      <a:r>
                        <a:rPr lang="en-US" sz="1800" b="1" dirty="0" smtClean="0"/>
                        <a:t>65</a:t>
                      </a:r>
                      <a:r>
                        <a:rPr lang="en-US" sz="1800" b="1" baseline="0" dirty="0" smtClean="0"/>
                        <a:t> or older</a:t>
                      </a:r>
                      <a:endParaRPr lang="en-US" sz="1800" b="1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</a:t>
                      </a:r>
                      <a:r>
                        <a:rPr lang="en-US" sz="1800" b="1" dirty="0" smtClean="0"/>
                        <a:t>10,300</a:t>
                      </a:r>
                      <a:endParaRPr lang="en-US" sz="1800" b="1" dirty="0" smtClean="0"/>
                    </a:p>
                    <a:p>
                      <a:r>
                        <a:rPr lang="en-US" sz="1800" b="1" dirty="0" smtClean="0"/>
                        <a:t>$</a:t>
                      </a:r>
                      <a:r>
                        <a:rPr lang="en-US" sz="1800" b="1" dirty="0" smtClean="0"/>
                        <a:t>11,850</a:t>
                      </a:r>
                      <a:endParaRPr lang="en-US" sz="1800" b="1" dirty="0"/>
                    </a:p>
                  </a:txBody>
                  <a:tcPr marT="45713" marB="45713"/>
                </a:tc>
              </a:tr>
              <a:tr h="914337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Married filing jointly</a:t>
                      </a:r>
                      <a:endParaRPr lang="en-US" sz="1800" b="1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Under 65 (both)</a:t>
                      </a:r>
                    </a:p>
                    <a:p>
                      <a:r>
                        <a:rPr lang="en-US" sz="1800" b="1" dirty="0" smtClean="0"/>
                        <a:t>65 or older (one)</a:t>
                      </a:r>
                    </a:p>
                    <a:p>
                      <a:r>
                        <a:rPr lang="en-US" sz="1800" b="1" dirty="0" smtClean="0"/>
                        <a:t>65 or older (both)</a:t>
                      </a:r>
                      <a:endParaRPr lang="en-US" sz="1800" b="1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</a:t>
                      </a:r>
                      <a:r>
                        <a:rPr lang="en-US" sz="1800" b="1" dirty="0" smtClean="0"/>
                        <a:t>20,600</a:t>
                      </a:r>
                      <a:endParaRPr lang="en-US" sz="1800" b="1" dirty="0" smtClean="0"/>
                    </a:p>
                    <a:p>
                      <a:r>
                        <a:rPr lang="en-US" sz="1800" b="1" dirty="0" smtClean="0"/>
                        <a:t>$</a:t>
                      </a:r>
                      <a:r>
                        <a:rPr lang="en-US" sz="1800" b="1" dirty="0" smtClean="0"/>
                        <a:t>21,850</a:t>
                      </a:r>
                      <a:endParaRPr lang="en-US" sz="1800" b="1" dirty="0" smtClean="0"/>
                    </a:p>
                    <a:p>
                      <a:r>
                        <a:rPr lang="en-US" sz="1800" b="1" dirty="0" smtClean="0"/>
                        <a:t>$</a:t>
                      </a:r>
                      <a:r>
                        <a:rPr lang="en-US" sz="1800" b="1" dirty="0" smtClean="0"/>
                        <a:t>23,100</a:t>
                      </a:r>
                      <a:endParaRPr lang="en-US" sz="1800" b="1" dirty="0"/>
                    </a:p>
                  </a:txBody>
                  <a:tcPr marT="45713" marB="45713"/>
                </a:tc>
              </a:tr>
              <a:tr h="640033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Married</a:t>
                      </a:r>
                      <a:r>
                        <a:rPr lang="en-US" sz="1800" b="1" baseline="0" dirty="0" smtClean="0"/>
                        <a:t> filing separately</a:t>
                      </a:r>
                      <a:endParaRPr lang="en-US" sz="1800" b="1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Any</a:t>
                      </a:r>
                      <a:r>
                        <a:rPr lang="en-US" sz="1800" b="1" baseline="0" dirty="0" smtClean="0"/>
                        <a:t> age</a:t>
                      </a:r>
                      <a:endParaRPr lang="en-US" sz="1800" b="1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  </a:t>
                      </a:r>
                      <a:r>
                        <a:rPr lang="en-US" sz="1800" b="1" dirty="0" smtClean="0"/>
                        <a:t>4,000</a:t>
                      </a:r>
                      <a:endParaRPr lang="en-US" sz="1800" b="1" dirty="0"/>
                    </a:p>
                  </a:txBody>
                  <a:tcPr marT="45713" marB="45713"/>
                </a:tc>
              </a:tr>
              <a:tr h="640033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Head of Household</a:t>
                      </a:r>
                      <a:endParaRPr lang="en-US" sz="1800" b="1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Under 65</a:t>
                      </a:r>
                    </a:p>
                    <a:p>
                      <a:r>
                        <a:rPr lang="en-US" sz="1800" b="1" dirty="0" smtClean="0"/>
                        <a:t>65 or older</a:t>
                      </a:r>
                      <a:endParaRPr lang="en-US" sz="1800" b="1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</a:t>
                      </a:r>
                      <a:r>
                        <a:rPr lang="en-US" sz="1800" b="1" dirty="0" smtClean="0"/>
                        <a:t>13,250</a:t>
                      </a:r>
                      <a:endParaRPr lang="en-US" sz="1800" b="1" dirty="0" smtClean="0"/>
                    </a:p>
                    <a:p>
                      <a:r>
                        <a:rPr lang="en-US" sz="1800" b="1" dirty="0" smtClean="0"/>
                        <a:t>$</a:t>
                      </a:r>
                      <a:r>
                        <a:rPr lang="en-US" sz="1800" b="1" dirty="0" smtClean="0"/>
                        <a:t>14,800</a:t>
                      </a:r>
                      <a:endParaRPr lang="en-US" sz="1800" b="1" dirty="0"/>
                    </a:p>
                  </a:txBody>
                  <a:tcPr marT="45713" marB="45713"/>
                </a:tc>
              </a:tr>
              <a:tr h="914337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Single and</a:t>
                      </a:r>
                      <a:r>
                        <a:rPr lang="en-US" sz="1800" b="1" baseline="0" dirty="0" smtClean="0"/>
                        <a:t> claimed as dependent</a:t>
                      </a:r>
                      <a:endParaRPr lang="en-US" sz="1800" b="1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Under age 65</a:t>
                      </a:r>
                      <a:endParaRPr lang="en-US" sz="1800" b="1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$  </a:t>
                      </a:r>
                      <a:r>
                        <a:rPr lang="en-US" sz="1800" b="1" dirty="0" smtClean="0"/>
                        <a:t>1,050 </a:t>
                      </a:r>
                      <a:r>
                        <a:rPr lang="en-US" sz="1800" b="1" dirty="0" smtClean="0"/>
                        <a:t>unearned</a:t>
                      </a:r>
                      <a:r>
                        <a:rPr lang="en-US" sz="1800" b="1" baseline="0" dirty="0" smtClean="0"/>
                        <a:t> income</a:t>
                      </a:r>
                    </a:p>
                    <a:p>
                      <a:r>
                        <a:rPr lang="en-US" sz="1800" b="1" baseline="0" dirty="0" smtClean="0"/>
                        <a:t>$  </a:t>
                      </a:r>
                      <a:r>
                        <a:rPr lang="en-US" sz="1800" b="1" baseline="0" dirty="0" smtClean="0"/>
                        <a:t>6,300 </a:t>
                      </a:r>
                      <a:r>
                        <a:rPr lang="en-US" sz="1800" b="1" baseline="0" dirty="0" smtClean="0"/>
                        <a:t>earned income</a:t>
                      </a:r>
                      <a:endParaRPr lang="en-US" sz="1800" b="1" dirty="0"/>
                    </a:p>
                  </a:txBody>
                  <a:tcPr marT="45713" marB="4571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068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838200" y="762000"/>
            <a:ext cx="7696200" cy="8382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MN Dream Act State Financial Aid 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315200" cy="4648200"/>
          </a:xfrm>
        </p:spPr>
        <p:txBody>
          <a:bodyPr rtlCol="0">
            <a:normAutofit/>
          </a:bodyPr>
          <a:lstStyle/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b="1" dirty="0"/>
              <a:t>Undocumented students cannot file a Free Application for Federal Student Aid (FAFSA)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b="1" dirty="0" smtClean="0">
                <a:hlinkClick r:id="rId2"/>
              </a:rPr>
              <a:t>www.ohe.state.mn.us/MNDreamAct</a:t>
            </a:r>
            <a:endParaRPr lang="en-US" b="1" dirty="0" smtClean="0"/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70C0"/>
                </a:solidFill>
              </a:rPr>
              <a:t>MN Dream Act State Financial Aid Application</a:t>
            </a:r>
          </a:p>
          <a:p>
            <a:pPr marL="343217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1"/>
                </a:solidFill>
              </a:rPr>
              <a:t>Application has </a:t>
            </a:r>
            <a:r>
              <a:rPr lang="en-US" b="1" dirty="0" smtClean="0">
                <a:solidFill>
                  <a:schemeClr val="tx1"/>
                </a:solidFill>
              </a:rPr>
              <a:t>instructions on-line in English and Spanish</a:t>
            </a:r>
          </a:p>
          <a:p>
            <a:pPr marL="343217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1"/>
                </a:solidFill>
              </a:rPr>
              <a:t>Student should reapply for state financial aid every year in college</a:t>
            </a:r>
          </a:p>
          <a:p>
            <a:pPr marL="68897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en-US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001000" cy="9906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MN Dream Act State </a:t>
            </a:r>
            <a:br>
              <a:rPr lang="en-US" sz="3200" b="1" dirty="0" smtClean="0"/>
            </a:br>
            <a:r>
              <a:rPr lang="en-US" sz="3200" b="1" dirty="0" smtClean="0"/>
              <a:t>Financial Aid Application</a:t>
            </a:r>
            <a:endParaRPr lang="en-US" sz="3200" dirty="0" smtClean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86" r="1117" b="5280"/>
          <a:stretch/>
        </p:blipFill>
        <p:spPr bwMode="auto">
          <a:xfrm>
            <a:off x="457200" y="1905000"/>
            <a:ext cx="786583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xplosion 2 1"/>
          <p:cNvSpPr/>
          <p:nvPr/>
        </p:nvSpPr>
        <p:spPr>
          <a:xfrm>
            <a:off x="5638800" y="2895600"/>
            <a:ext cx="2971800" cy="25146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Must complete in one sitting!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001000" cy="9906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MN Dream Act State </a:t>
            </a:r>
            <a:br>
              <a:rPr lang="en-US" sz="3200" b="1" dirty="0" smtClean="0"/>
            </a:br>
            <a:r>
              <a:rPr lang="en-US" sz="3200" b="1" dirty="0" smtClean="0"/>
              <a:t>Financial Aid Application</a:t>
            </a:r>
            <a:endParaRPr lang="en-US" sz="3200" dirty="0" smtClean="0"/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1042988" y="1905000"/>
            <a:ext cx="6777037" cy="3927475"/>
          </a:xfrm>
        </p:spPr>
        <p:txBody>
          <a:bodyPr/>
          <a:lstStyle/>
          <a:p>
            <a:pPr eaLnBrk="1" hangingPunct="1"/>
            <a:r>
              <a:rPr lang="en-US" b="1" dirty="0" smtClean="0"/>
              <a:t>Students can call MN Office of Higher Education Grant Unit for assistance</a:t>
            </a:r>
          </a:p>
          <a:p>
            <a:pPr lvl="1" eaLnBrk="1" hangingPunct="1"/>
            <a:r>
              <a:rPr lang="en-US" b="1" dirty="0" smtClean="0"/>
              <a:t>(651) 642-0567 #2  Toll-free (800) 657-3866</a:t>
            </a:r>
          </a:p>
          <a:p>
            <a:pPr lvl="1" eaLnBrk="1" hangingPunct="1"/>
            <a:r>
              <a:rPr lang="en-US" b="1" dirty="0" smtClean="0"/>
              <a:t>Can arrange for translation services if student and/or parents don’t speak English</a:t>
            </a:r>
          </a:p>
        </p:txBody>
      </p:sp>
    </p:spTree>
    <p:extLst>
      <p:ext uri="{BB962C8B-B14F-4D97-AF65-F5344CB8AC3E}">
        <p14:creationId xmlns:p14="http://schemas.microsoft.com/office/powerpoint/2010/main" val="2806562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1066800"/>
            <a:ext cx="7024687" cy="609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Deferred Action for Childhood Arrivals (DACA)</a:t>
            </a:r>
            <a:endParaRPr lang="en-US" b="1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042988" y="1828800"/>
            <a:ext cx="6777037" cy="4003675"/>
          </a:xfrm>
        </p:spPr>
        <p:txBody>
          <a:bodyPr/>
          <a:lstStyle/>
          <a:p>
            <a:pPr eaLnBrk="1" hangingPunct="1"/>
            <a:r>
              <a:rPr lang="en-US" b="1" dirty="0" smtClean="0"/>
              <a:t>U.S. immigration policy memorandum</a:t>
            </a:r>
          </a:p>
          <a:p>
            <a:pPr eaLnBrk="1" hangingPunct="1"/>
            <a:r>
              <a:rPr lang="en-US" b="1" dirty="0" smtClean="0"/>
              <a:t>Defer action against undocumented individuals meeting certain criteria</a:t>
            </a:r>
          </a:p>
          <a:p>
            <a:pPr eaLnBrk="1" hangingPunct="1"/>
            <a:r>
              <a:rPr lang="en-US" b="1" dirty="0" smtClean="0"/>
              <a:t>Applicants pay $465 to apply</a:t>
            </a:r>
          </a:p>
          <a:p>
            <a:pPr eaLnBrk="1" hangingPunct="1"/>
            <a:r>
              <a:rPr lang="en-US" b="1" dirty="0" smtClean="0"/>
              <a:t>Originally created on June 15, 2012</a:t>
            </a:r>
          </a:p>
          <a:p>
            <a:pPr lvl="1" eaLnBrk="1" hangingPunct="1"/>
            <a:r>
              <a:rPr lang="en-US" b="1" dirty="0" smtClean="0"/>
              <a:t>Recently expanded 11/20/14 by executive order</a:t>
            </a:r>
          </a:p>
          <a:p>
            <a:pPr lvl="1" eaLnBrk="1" hangingPunct="1"/>
            <a:r>
              <a:rPr lang="en-US" b="1" dirty="0" smtClean="0"/>
              <a:t>Cannot apply for expanded definition due to pending legal challenges</a:t>
            </a:r>
          </a:p>
          <a:p>
            <a:pPr eaLnBrk="1" hangingPunct="1"/>
            <a:r>
              <a:rPr lang="en-US" b="1" dirty="0" smtClean="0"/>
              <a:t>Consult with immigration attorney before applying for DACA</a:t>
            </a:r>
          </a:p>
          <a:p>
            <a:pPr marL="69850" indent="0" eaLnBrk="1" hangingPunct="1">
              <a:buNone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4133629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001000" cy="6096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Special Considerations</a:t>
            </a:r>
            <a:endParaRPr lang="en-US" sz="32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42988" y="1447800"/>
            <a:ext cx="6777037" cy="4384675"/>
          </a:xfrm>
        </p:spPr>
        <p:txBody>
          <a:bodyPr/>
          <a:lstStyle/>
          <a:p>
            <a:r>
              <a:rPr lang="en-US" b="1" dirty="0" smtClean="0"/>
              <a:t>State Grant does not cover tuition and fees for most students</a:t>
            </a:r>
          </a:p>
          <a:p>
            <a:pPr lvl="1"/>
            <a:r>
              <a:rPr lang="en-US" b="1" dirty="0" smtClean="0"/>
              <a:t>Some colleges offer institutional scholarships</a:t>
            </a:r>
          </a:p>
          <a:p>
            <a:pPr lvl="2"/>
            <a:r>
              <a:rPr lang="en-US" b="1" dirty="0" smtClean="0"/>
              <a:t>U of M – </a:t>
            </a:r>
            <a:r>
              <a:rPr lang="en-US" b="1" dirty="0" err="1" smtClean="0"/>
              <a:t>Upromise</a:t>
            </a:r>
            <a:endParaRPr lang="en-US" b="1" dirty="0" smtClean="0"/>
          </a:p>
          <a:p>
            <a:pPr lvl="2"/>
            <a:r>
              <a:rPr lang="en-US" b="1" dirty="0" smtClean="0"/>
              <a:t>Private 4-year college scholarships</a:t>
            </a:r>
          </a:p>
          <a:p>
            <a:pPr lvl="2"/>
            <a:r>
              <a:rPr lang="en-US" b="1" dirty="0" err="1" smtClean="0"/>
              <a:t>MnSCU</a:t>
            </a:r>
            <a:r>
              <a:rPr lang="en-US" b="1" dirty="0" smtClean="0"/>
              <a:t> – Some award </a:t>
            </a:r>
            <a:r>
              <a:rPr lang="en-US" b="1" dirty="0" err="1" smtClean="0"/>
              <a:t>Alliss</a:t>
            </a:r>
            <a:r>
              <a:rPr lang="en-US" b="1" dirty="0" smtClean="0"/>
              <a:t> Grants</a:t>
            </a:r>
          </a:p>
          <a:p>
            <a:pPr lvl="1"/>
            <a:r>
              <a:rPr lang="en-US" b="1" dirty="0" smtClean="0"/>
              <a:t>Some colleges try to reserve State Work Study funds for these students</a:t>
            </a:r>
          </a:p>
          <a:p>
            <a:pPr lvl="1"/>
            <a:r>
              <a:rPr lang="en-US" b="1" dirty="0" smtClean="0"/>
              <a:t>Some students will need to borrow private student loan or state SELF loan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212945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001000" cy="6096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Special Considerations</a:t>
            </a:r>
            <a:endParaRPr lang="en-US" sz="32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42988" y="1447800"/>
            <a:ext cx="6777037" cy="4384675"/>
          </a:xfrm>
        </p:spPr>
        <p:txBody>
          <a:bodyPr/>
          <a:lstStyle/>
          <a:p>
            <a:r>
              <a:rPr lang="en-US" b="1" dirty="0" smtClean="0"/>
              <a:t>Some MN Dream Act students had to withdraw because they couldn’t pay their tuition and fees</a:t>
            </a:r>
          </a:p>
          <a:p>
            <a:pPr lvl="1"/>
            <a:r>
              <a:rPr lang="en-US" b="1" dirty="0" smtClean="0"/>
              <a:t>Most schools will arrange payment plan, but even those payments are tough to pay out of pocket for students</a:t>
            </a:r>
          </a:p>
          <a:p>
            <a:r>
              <a:rPr lang="en-US" b="1" dirty="0" smtClean="0"/>
              <a:t>Withdrawals put students in position of not being able to reenroll until past due amount paid off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678476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001000" cy="6096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Special Considerations</a:t>
            </a:r>
            <a:endParaRPr lang="en-US" sz="32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42988" y="1447800"/>
            <a:ext cx="6777037" cy="4384675"/>
          </a:xfrm>
        </p:spPr>
        <p:txBody>
          <a:bodyPr/>
          <a:lstStyle/>
          <a:p>
            <a:r>
              <a:rPr lang="en-US" b="1" dirty="0" smtClean="0"/>
              <a:t>Many students have pursued college part-time prior to MN Dream Act</a:t>
            </a:r>
          </a:p>
          <a:p>
            <a:r>
              <a:rPr lang="en-US" b="1" dirty="0" smtClean="0"/>
              <a:t>Some now have hit the 4-year limit on postsecondary attendance for the State Grant program</a:t>
            </a:r>
          </a:p>
          <a:p>
            <a:r>
              <a:rPr lang="en-US" b="1" dirty="0" smtClean="0"/>
              <a:t>Parents may have received incorrect tax advice</a:t>
            </a:r>
          </a:p>
          <a:p>
            <a:pPr lvl="1"/>
            <a:r>
              <a:rPr lang="en-US" b="1" dirty="0" smtClean="0"/>
              <a:t>Married couples told to file as head of household when they should apply as married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597949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001000" cy="6096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Special Considerations</a:t>
            </a:r>
            <a:endParaRPr lang="en-US" sz="32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42988" y="1447800"/>
            <a:ext cx="6777037" cy="4384675"/>
          </a:xfrm>
        </p:spPr>
        <p:txBody>
          <a:bodyPr/>
          <a:lstStyle/>
          <a:p>
            <a:r>
              <a:rPr lang="en-US" b="1" dirty="0" smtClean="0"/>
              <a:t>Hard to identify undocumented students</a:t>
            </a:r>
          </a:p>
          <a:p>
            <a:r>
              <a:rPr lang="en-US" b="1" dirty="0" smtClean="0"/>
              <a:t>MN Dream Act applications are increasing, but word still needs to get out</a:t>
            </a:r>
          </a:p>
          <a:p>
            <a:pPr lvl="1"/>
            <a:r>
              <a:rPr lang="en-US" b="1" dirty="0" smtClean="0"/>
              <a:t>2013-2014 = 362</a:t>
            </a:r>
          </a:p>
          <a:p>
            <a:pPr lvl="1"/>
            <a:r>
              <a:rPr lang="en-US" b="1" dirty="0" smtClean="0"/>
              <a:t>2014-2015 = 620</a:t>
            </a:r>
          </a:p>
          <a:p>
            <a:pPr lvl="1"/>
            <a:r>
              <a:rPr lang="en-US" b="1" dirty="0" smtClean="0"/>
              <a:t>2015-2016 = </a:t>
            </a:r>
            <a:r>
              <a:rPr lang="en-US" b="1" dirty="0" smtClean="0"/>
              <a:t>700</a:t>
            </a:r>
            <a:r>
              <a:rPr lang="en-US" b="1" dirty="0" smtClean="0"/>
              <a:t> </a:t>
            </a:r>
            <a:endParaRPr lang="en-US" b="1" dirty="0"/>
          </a:p>
          <a:p>
            <a:pPr lvl="1"/>
            <a:r>
              <a:rPr lang="en-US" b="1" dirty="0" smtClean="0"/>
              <a:t>2016-2017 = 526 (so far)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044005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1042988" y="609600"/>
            <a:ext cx="7024687" cy="6096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Contact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2988" y="1295400"/>
            <a:ext cx="7186612" cy="4876800"/>
          </a:xfrm>
        </p:spPr>
        <p:txBody>
          <a:bodyPr rtlCol="0">
            <a:normAutofit/>
          </a:bodyPr>
          <a:lstStyle/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hlinkClick r:id="rId2"/>
              </a:rPr>
              <a:t>www.ohe.state.mn/MNDreamAct</a:t>
            </a:r>
            <a:endParaRPr lang="en-US" b="1" dirty="0" smtClean="0"/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Ginny Dodds</a:t>
            </a:r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b="1" dirty="0" smtClean="0"/>
              <a:t>    Manager, State Financial Aid</a:t>
            </a:r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b="1" dirty="0"/>
              <a:t> </a:t>
            </a:r>
            <a:r>
              <a:rPr lang="en-US" b="1" dirty="0" smtClean="0"/>
              <a:t>   MN Office of Higher Education</a:t>
            </a:r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b="1" dirty="0"/>
              <a:t> </a:t>
            </a:r>
            <a:r>
              <a:rPr lang="en-US" b="1" dirty="0" smtClean="0"/>
              <a:t>   (651) 355-0610</a:t>
            </a:r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b="1" dirty="0"/>
              <a:t> </a:t>
            </a:r>
            <a:r>
              <a:rPr lang="en-US" b="1" dirty="0" smtClean="0"/>
              <a:t>   Ginny.Dodds@state.mn.us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6984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685800"/>
            <a:ext cx="7024687" cy="533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DACA   </a:t>
            </a:r>
            <a:r>
              <a:rPr lang="en-US" b="1" strike="sngStrike" dirty="0" smtClean="0"/>
              <a:t>original</a:t>
            </a:r>
            <a:endParaRPr lang="en-US" b="1" strike="sngStrike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042988" y="1219200"/>
            <a:ext cx="6777037" cy="4613275"/>
          </a:xfrm>
        </p:spPr>
        <p:txBody>
          <a:bodyPr/>
          <a:lstStyle/>
          <a:p>
            <a:pPr eaLnBrk="1" hangingPunct="1"/>
            <a:r>
              <a:rPr lang="en-US" b="1" strike="sngStrike" dirty="0" smtClean="0">
                <a:solidFill>
                  <a:srgbClr val="FF0000"/>
                </a:solidFill>
              </a:rPr>
              <a:t>Under age 31 as of June 15, 2012</a:t>
            </a:r>
          </a:p>
          <a:p>
            <a:pPr eaLnBrk="1" hangingPunct="1"/>
            <a:r>
              <a:rPr lang="en-US" b="1" dirty="0" smtClean="0"/>
              <a:t>Arrived in U.S. before 16</a:t>
            </a:r>
            <a:r>
              <a:rPr lang="en-US" b="1" baseline="30000" dirty="0" smtClean="0"/>
              <a:t>th</a:t>
            </a:r>
            <a:r>
              <a:rPr lang="en-US" b="1" dirty="0" smtClean="0"/>
              <a:t> birthday</a:t>
            </a:r>
          </a:p>
          <a:p>
            <a:pPr eaLnBrk="1" hangingPunct="1"/>
            <a:r>
              <a:rPr lang="en-US" b="1" dirty="0" smtClean="0"/>
              <a:t>Entered U.S. or fell out of lawful status before </a:t>
            </a:r>
            <a:r>
              <a:rPr lang="en-US" b="1" strike="sngStrike" dirty="0" smtClean="0">
                <a:solidFill>
                  <a:srgbClr val="FF0000"/>
                </a:solidFill>
              </a:rPr>
              <a:t>06/15/2012</a:t>
            </a:r>
            <a:r>
              <a:rPr lang="en-US" b="1" dirty="0" smtClean="0"/>
              <a:t> 11/20/2014 </a:t>
            </a:r>
          </a:p>
          <a:p>
            <a:pPr eaLnBrk="1" hangingPunct="1"/>
            <a:r>
              <a:rPr lang="en-US" b="1" dirty="0" smtClean="0"/>
              <a:t>Have continuously resided in the U.S. since </a:t>
            </a:r>
            <a:r>
              <a:rPr lang="en-US" b="1" strike="sngStrike" dirty="0" smtClean="0">
                <a:solidFill>
                  <a:srgbClr val="FF0000"/>
                </a:solidFill>
              </a:rPr>
              <a:t>06/15/2007</a:t>
            </a:r>
            <a:r>
              <a:rPr lang="en-US" b="1" dirty="0" smtClean="0"/>
              <a:t> 1/1/2010</a:t>
            </a:r>
          </a:p>
          <a:p>
            <a:pPr eaLnBrk="1" hangingPunct="1"/>
            <a:r>
              <a:rPr lang="en-US" b="1" dirty="0" smtClean="0"/>
              <a:t>Attending school at time of application (or have graduated, earned GED, honorable military discharge)</a:t>
            </a:r>
          </a:p>
          <a:p>
            <a:pPr eaLnBrk="1" hangingPunct="1"/>
            <a:r>
              <a:rPr lang="en-US" b="1" dirty="0" smtClean="0"/>
              <a:t>Not convicted of felony, significant misdemeanor or 3 or more misdemeanors</a:t>
            </a:r>
          </a:p>
          <a:p>
            <a:pPr eaLnBrk="1" hangingPunct="1"/>
            <a:r>
              <a:rPr lang="en-US" b="1" dirty="0" smtClean="0"/>
              <a:t>Granted for </a:t>
            </a:r>
            <a:r>
              <a:rPr lang="en-US" b="1" strike="sngStrike" dirty="0" smtClean="0">
                <a:solidFill>
                  <a:srgbClr val="FF0000"/>
                </a:solidFill>
              </a:rPr>
              <a:t>two</a:t>
            </a:r>
            <a:r>
              <a:rPr lang="en-US" b="1" dirty="0" smtClean="0"/>
              <a:t> three years</a:t>
            </a:r>
          </a:p>
          <a:p>
            <a:pPr marL="69850" indent="0" eaLnBrk="1" hangingPunct="1">
              <a:buNone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947940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772400" cy="1371600"/>
          </a:xfrm>
        </p:spPr>
        <p:txBody>
          <a:bodyPr>
            <a:noAutofit/>
          </a:bodyPr>
          <a:lstStyle/>
          <a:p>
            <a:r>
              <a:rPr lang="en-US" sz="3100" b="1" dirty="0" smtClean="0"/>
              <a:t>Deferred action for Parents of US Citizens and Permanent Residents - DAPA</a:t>
            </a:r>
            <a:endParaRPr lang="en-US" sz="31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2630524"/>
              </p:ext>
            </p:extLst>
          </p:nvPr>
        </p:nvGraphicFramePr>
        <p:xfrm>
          <a:off x="446344" y="1828800"/>
          <a:ext cx="8011856" cy="44167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6482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010400" cy="1371600"/>
          </a:xfrm>
        </p:spPr>
        <p:txBody>
          <a:bodyPr>
            <a:normAutofit/>
          </a:bodyPr>
          <a:lstStyle/>
          <a:p>
            <a:r>
              <a:rPr lang="en-US" b="1" dirty="0" smtClean="0"/>
              <a:t>Benefits &amp; Limitations</a:t>
            </a:r>
            <a:br>
              <a:rPr lang="en-US" b="1" dirty="0" smtClean="0"/>
            </a:br>
            <a:r>
              <a:rPr lang="en-US" b="1" dirty="0" smtClean="0"/>
              <a:t>DACA &amp; DAPA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0324105"/>
              </p:ext>
            </p:extLst>
          </p:nvPr>
        </p:nvGraphicFramePr>
        <p:xfrm>
          <a:off x="609600" y="1295400"/>
          <a:ext cx="7660869" cy="51068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213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762000"/>
            <a:ext cx="7024687" cy="914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Prosperity Act (MN Dream Act)</a:t>
            </a:r>
            <a:endParaRPr lang="en-US" b="1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042988" y="1905000"/>
            <a:ext cx="6777037" cy="3927475"/>
          </a:xfrm>
        </p:spPr>
        <p:txBody>
          <a:bodyPr/>
          <a:lstStyle/>
          <a:p>
            <a:pPr eaLnBrk="1" hangingPunct="1"/>
            <a:r>
              <a:rPr lang="en-US" b="1" dirty="0" smtClean="0"/>
              <a:t>Amended to Omnibus Higher Education bill</a:t>
            </a:r>
          </a:p>
          <a:p>
            <a:pPr eaLnBrk="1" hangingPunct="1"/>
            <a:r>
              <a:rPr lang="en-US" b="1" dirty="0" smtClean="0"/>
              <a:t>Signed into law on May 23, 2013</a:t>
            </a:r>
          </a:p>
          <a:p>
            <a:pPr eaLnBrk="1" hangingPunct="1"/>
            <a:r>
              <a:rPr lang="en-US" b="1" dirty="0" smtClean="0"/>
              <a:t>Applies to any academic term starting on or after July 1, 2013 at a Minnesota college or university</a:t>
            </a:r>
          </a:p>
        </p:txBody>
      </p:sp>
    </p:spTree>
    <p:extLst>
      <p:ext uri="{BB962C8B-B14F-4D97-AF65-F5344CB8AC3E}">
        <p14:creationId xmlns:p14="http://schemas.microsoft.com/office/powerpoint/2010/main" val="1840568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762000"/>
            <a:ext cx="7024687" cy="914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Prosperity Act (MN Dream Act)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2988" y="1905000"/>
            <a:ext cx="6777037" cy="3927475"/>
          </a:xfrm>
        </p:spPr>
        <p:txBody>
          <a:bodyPr rtlCol="0">
            <a:normAutofit/>
          </a:bodyPr>
          <a:lstStyle/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b="1" dirty="0" smtClean="0"/>
              <a:t>Eligible for: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In-state tuition rates at MnSCU and University of MN campuses 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State financial aid programs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Privately-funded scholarships administered by MnSCU or U of M campuses</a:t>
            </a:r>
            <a:endParaRPr lang="en-US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762000"/>
            <a:ext cx="7024687" cy="914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Prosperity Act (MN Dream Act)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2988" y="1905000"/>
            <a:ext cx="6777037" cy="3927475"/>
          </a:xfrm>
        </p:spPr>
        <p:txBody>
          <a:bodyPr rtlCol="0">
            <a:normAutofit lnSpcReduction="10000"/>
          </a:bodyPr>
          <a:lstStyle/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b="1" dirty="0" smtClean="0"/>
              <a:t>Requirements: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Attend a MN high school for at least 3 years; and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Graduate from a MN high school or earn a GED in MN; and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If male, complied with Selective Service </a:t>
            </a:r>
            <a:r>
              <a:rPr lang="en-US" b="1" smtClean="0"/>
              <a:t>registration requirements; and</a:t>
            </a:r>
            <a:endParaRPr lang="en-US" b="1" dirty="0" smtClean="0"/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Apply for lawful immigration status once federal process exists (does not refer to Deferred Action for Childhood Arrivals)</a:t>
            </a:r>
            <a:endParaRPr lang="en-US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1296</TotalTime>
  <Words>2053</Words>
  <Application>Microsoft Office PowerPoint</Application>
  <PresentationFormat>On-screen Show (4:3)</PresentationFormat>
  <Paragraphs>378</Paragraphs>
  <Slides>34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Calibri</vt:lpstr>
      <vt:lpstr>Century Gothic</vt:lpstr>
      <vt:lpstr>Helv</vt:lpstr>
      <vt:lpstr>Wingdings 2</vt:lpstr>
      <vt:lpstr>Austin</vt:lpstr>
      <vt:lpstr>Overview of the MN Dream Act MnACC </vt:lpstr>
      <vt:lpstr>PowerPoint Presentation</vt:lpstr>
      <vt:lpstr>Deferred Action for Childhood Arrivals (DACA)</vt:lpstr>
      <vt:lpstr>DACA   original</vt:lpstr>
      <vt:lpstr>Deferred action for Parents of US Citizens and Permanent Residents - DAPA</vt:lpstr>
      <vt:lpstr>Benefits &amp; Limitations DACA &amp; DAPA</vt:lpstr>
      <vt:lpstr>Prosperity Act (MN Dream Act)</vt:lpstr>
      <vt:lpstr>Prosperity Act (MN Dream Act)</vt:lpstr>
      <vt:lpstr>Prosperity Act (MN Dream Act)</vt:lpstr>
      <vt:lpstr>Prosperity Act (MN Dream Act)</vt:lpstr>
      <vt:lpstr>Prosperity Act (MN Dream Act)</vt:lpstr>
      <vt:lpstr>Prosperity Act (MN Dream Act)</vt:lpstr>
      <vt:lpstr>In-State Tuition at MnSCU &amp; U of M</vt:lpstr>
      <vt:lpstr>2016-17 Resident vs. Non-Resident Tuition*</vt:lpstr>
      <vt:lpstr>Prosperity Act (MN Dream Act)</vt:lpstr>
      <vt:lpstr>MN State Grant Program</vt:lpstr>
      <vt:lpstr>MN State Grant Program (2016-2017 Annual Awards for Student With $0 EFC)</vt:lpstr>
      <vt:lpstr>Postsecondary Child Care Grant Program</vt:lpstr>
      <vt:lpstr>Postsecondary Child Care Grant Program</vt:lpstr>
      <vt:lpstr>MN State Work Study Program</vt:lpstr>
      <vt:lpstr>Tuition Reciprocity Program</vt:lpstr>
      <vt:lpstr>Tuition Reciprocity Program</vt:lpstr>
      <vt:lpstr>SELF Loan Program</vt:lpstr>
      <vt:lpstr>Financial Verification Documents</vt:lpstr>
      <vt:lpstr>Financial Verification Documents</vt:lpstr>
      <vt:lpstr>2015 Federal Tax Returns Required</vt:lpstr>
      <vt:lpstr>MN Dream Act State Financial Aid Application</vt:lpstr>
      <vt:lpstr>MN Dream Act State  Financial Aid Application</vt:lpstr>
      <vt:lpstr>MN Dream Act State  Financial Aid Application</vt:lpstr>
      <vt:lpstr>Special Considerations</vt:lpstr>
      <vt:lpstr>Special Considerations</vt:lpstr>
      <vt:lpstr>Special Considerations</vt:lpstr>
      <vt:lpstr>Special Considerations</vt:lpstr>
      <vt:lpstr>Contact Information</vt:lpstr>
    </vt:vector>
  </TitlesOfParts>
  <Company>Office of Higher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MN Dream Act</dc:title>
  <dc:creator>Ginny Dodds</dc:creator>
  <cp:lastModifiedBy>Ginny Dodds</cp:lastModifiedBy>
  <cp:revision>192</cp:revision>
  <cp:lastPrinted>2015-01-29T15:30:16Z</cp:lastPrinted>
  <dcterms:created xsi:type="dcterms:W3CDTF">2013-07-01T13:12:10Z</dcterms:created>
  <dcterms:modified xsi:type="dcterms:W3CDTF">2016-07-11T14:55:27Z</dcterms:modified>
</cp:coreProperties>
</file>